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08" r:id="rId3"/>
    <p:sldMasterId id="2147483732" r:id="rId4"/>
    <p:sldMasterId id="2147483756" r:id="rId5"/>
    <p:sldMasterId id="2147483768" r:id="rId6"/>
    <p:sldMasterId id="2147483780" r:id="rId7"/>
  </p:sldMasterIdLst>
  <p:sldIdLst>
    <p:sldId id="256" r:id="rId8"/>
    <p:sldId id="274" r:id="rId9"/>
    <p:sldId id="346" r:id="rId10"/>
    <p:sldId id="261" r:id="rId11"/>
    <p:sldId id="284" r:id="rId12"/>
    <p:sldId id="257" r:id="rId13"/>
    <p:sldId id="258" r:id="rId14"/>
    <p:sldId id="347" r:id="rId15"/>
    <p:sldId id="348" r:id="rId16"/>
    <p:sldId id="349" r:id="rId17"/>
    <p:sldId id="350" r:id="rId18"/>
    <p:sldId id="351" r:id="rId19"/>
    <p:sldId id="352" r:id="rId20"/>
    <p:sldId id="353" r:id="rId21"/>
    <p:sldId id="354" r:id="rId22"/>
    <p:sldId id="309" r:id="rId23"/>
    <p:sldId id="358" r:id="rId24"/>
    <p:sldId id="357" r:id="rId25"/>
    <p:sldId id="327" r:id="rId26"/>
    <p:sldId id="359" r:id="rId27"/>
    <p:sldId id="329" r:id="rId28"/>
    <p:sldId id="331" r:id="rId29"/>
    <p:sldId id="332" r:id="rId30"/>
    <p:sldId id="333" r:id="rId31"/>
    <p:sldId id="342" r:id="rId32"/>
    <p:sldId id="343" r:id="rId33"/>
    <p:sldId id="344" r:id="rId34"/>
    <p:sldId id="334" r:id="rId35"/>
    <p:sldId id="335" r:id="rId36"/>
    <p:sldId id="341" r:id="rId37"/>
    <p:sldId id="337" r:id="rId38"/>
    <p:sldId id="336" r:id="rId39"/>
    <p:sldId id="338" r:id="rId40"/>
    <p:sldId id="339" r:id="rId41"/>
    <p:sldId id="345" r:id="rId42"/>
    <p:sldId id="340" r:id="rId43"/>
    <p:sldId id="36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13221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94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277238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6050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183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1340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8232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8540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5739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9509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486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89053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8471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4537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1424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22935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59500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83329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57858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98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20212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327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839597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50018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21764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01423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40780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04074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54782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8830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02347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9829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059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140889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57156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6343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6301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34271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113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63137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74790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608515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912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389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t>8/21/2019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48810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02638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42466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23008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234196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52305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054051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1516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69483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90424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5047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t>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4014848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681661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8364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53052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78741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572587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29208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926454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388150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812525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1748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t>8/21/2019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84481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4307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262233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256567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41575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607996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218563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562734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8884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9738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4320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t>8/21/2019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t>‹#›</a:t>
            </a:fld>
            <a:endParaRPr lang="en-US"/>
          </a:p>
        </p:txBody>
      </p:sp>
    </p:spTree>
    <p:extLst>
      <p:ext uri="{BB962C8B-B14F-4D97-AF65-F5344CB8AC3E}">
        <p14:creationId xmlns:p14="http://schemas.microsoft.com/office/powerpoint/2010/main" val="87393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81CAC-9FD5-44C7-B7EE-81D5D79DF9A8}"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538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72422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87945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57080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021966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3D529-516F-425E-9F66-4A0A302334BE}" type="datetimeFigureOut">
              <a:rPr lang="en-US" smtClean="0">
                <a:solidFill>
                  <a:prstClr val="black">
                    <a:tint val="75000"/>
                  </a:prstClr>
                </a:solidFill>
              </a:rPr>
              <a:pPr/>
              <a:t>8/21/2019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471085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Mind Renovation</a:t>
            </a:r>
            <a:endParaRPr lang="en-US" dirty="0"/>
          </a:p>
        </p:txBody>
      </p:sp>
      <p:sp>
        <p:nvSpPr>
          <p:cNvPr id="3" name="Subtitle 2"/>
          <p:cNvSpPr>
            <a:spLocks noGrp="1"/>
          </p:cNvSpPr>
          <p:nvPr>
            <p:ph type="subTitle" idx="1"/>
          </p:nvPr>
        </p:nvSpPr>
        <p:spPr/>
        <p:txBody>
          <a:bodyPr/>
          <a:lstStyle/>
          <a:p>
            <a:pPr lvl="0"/>
            <a:r>
              <a:rPr lang="en-US" dirty="0" smtClean="0"/>
              <a:t> </a:t>
            </a:r>
            <a:r>
              <a:rPr lang="en-US" dirty="0">
                <a:solidFill>
                  <a:prstClr val="black">
                    <a:tint val="75000"/>
                  </a:prstClr>
                </a:solidFill>
              </a:rPr>
              <a:t>Whole Mind</a:t>
            </a:r>
          </a:p>
          <a:p>
            <a:r>
              <a:rPr lang="en-US" dirty="0" smtClean="0"/>
              <a:t>Tactics  </a:t>
            </a:r>
            <a:endParaRPr lang="en-US" dirty="0"/>
          </a:p>
        </p:txBody>
      </p:sp>
    </p:spTree>
    <p:extLst>
      <p:ext uri="{BB962C8B-B14F-4D97-AF65-F5344CB8AC3E}">
        <p14:creationId xmlns:p14="http://schemas.microsoft.com/office/powerpoint/2010/main" val="2887700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2905011"/>
            <a:ext cx="4876800" cy="1366528"/>
          </a:xfrm>
          <a:prstGeom prst="rect">
            <a:avLst/>
          </a:prstGeom>
        </p:spPr>
        <p:txBody>
          <a:bodyPr wrap="square">
            <a:spAutoFit/>
          </a:bodyPr>
          <a:lstStyle/>
          <a:p>
            <a:pPr marL="342900" indent="-342900">
              <a:lnSpc>
                <a:spcPct val="115000"/>
              </a:lnSpc>
              <a:buFont typeface="+mj-lt"/>
              <a:buAutoNum type="arabicPeriod"/>
            </a:pPr>
            <a:r>
              <a:rPr lang="en-US" sz="2400" dirty="0">
                <a:ea typeface="Calibri"/>
                <a:cs typeface="Times New Roman"/>
              </a:rPr>
              <a:t>Receiving forgiveness from God</a:t>
            </a:r>
          </a:p>
          <a:p>
            <a:pPr marL="342900" indent="-342900">
              <a:lnSpc>
                <a:spcPct val="115000"/>
              </a:lnSpc>
              <a:buFont typeface="+mj-lt"/>
              <a:buAutoNum type="arabicPeriod"/>
            </a:pPr>
            <a:r>
              <a:rPr lang="en-US" sz="2400" dirty="0">
                <a:ea typeface="Calibri"/>
                <a:cs typeface="Times New Roman"/>
              </a:rPr>
              <a:t>Receiving forgiveness from others</a:t>
            </a:r>
          </a:p>
          <a:p>
            <a:pPr marL="342900" indent="-342900">
              <a:lnSpc>
                <a:spcPct val="115000"/>
              </a:lnSpc>
              <a:spcAft>
                <a:spcPts val="1000"/>
              </a:spcAft>
              <a:buFont typeface="+mj-lt"/>
              <a:buAutoNum type="arabicPeriod"/>
            </a:pPr>
            <a:r>
              <a:rPr lang="en-US" sz="2400" dirty="0">
                <a:ea typeface="Calibri"/>
                <a:cs typeface="Times New Roman"/>
              </a:rPr>
              <a:t>Granting forgiveness to others</a:t>
            </a:r>
          </a:p>
        </p:txBody>
      </p:sp>
    </p:spTree>
    <p:extLst>
      <p:ext uri="{BB962C8B-B14F-4D97-AF65-F5344CB8AC3E}">
        <p14:creationId xmlns:p14="http://schemas.microsoft.com/office/powerpoint/2010/main" val="522539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413338"/>
            <a:ext cx="6629400" cy="2308324"/>
          </a:xfrm>
          <a:prstGeom prst="rect">
            <a:avLst/>
          </a:prstGeom>
        </p:spPr>
        <p:txBody>
          <a:bodyPr wrap="square">
            <a:spAutoFit/>
          </a:bodyPr>
          <a:lstStyle/>
          <a:p>
            <a:pPr marL="342900" indent="-342900">
              <a:buFont typeface="+mj-lt"/>
              <a:buAutoNum type="arabicPeriod"/>
            </a:pPr>
            <a:r>
              <a:rPr lang="en-US" sz="2400" b="1" dirty="0">
                <a:solidFill>
                  <a:srgbClr val="4BACC6"/>
                </a:solidFill>
              </a:rPr>
              <a:t>To forgive – a sense of laying aside; getting rid of something; letting something go; sending something away.  </a:t>
            </a:r>
            <a:endParaRPr lang="en-US" sz="2400" dirty="0">
              <a:solidFill>
                <a:prstClr val="black"/>
              </a:solidFill>
            </a:endParaRPr>
          </a:p>
          <a:p>
            <a:pPr marL="742950" lvl="1" indent="-285750">
              <a:buFont typeface="+mj-lt"/>
              <a:buAutoNum type="alphaLcPeriod"/>
            </a:pPr>
            <a:r>
              <a:rPr lang="en-US" sz="2400" b="1" dirty="0">
                <a:solidFill>
                  <a:srgbClr val="4BACC6"/>
                </a:solidFill>
              </a:rPr>
              <a:t>Opposite of holding onto; keeping something close; grasping onto something </a:t>
            </a:r>
            <a:endParaRPr lang="en-US" sz="2400" dirty="0">
              <a:solidFill>
                <a:prstClr val="black"/>
              </a:solidFill>
            </a:endParaRPr>
          </a:p>
          <a:p>
            <a:pPr marL="342900" indent="-342900">
              <a:buFont typeface="+mj-lt"/>
              <a:buAutoNum type="arabicPeriod"/>
            </a:pPr>
            <a:r>
              <a:rPr lang="en-US" sz="2400" b="1" dirty="0">
                <a:solidFill>
                  <a:srgbClr val="4BACC6"/>
                </a:solidFill>
              </a:rPr>
              <a:t>If it’s laid aside, it’s gone.  </a:t>
            </a:r>
            <a:endParaRPr lang="en-US" sz="2400" dirty="0">
              <a:solidFill>
                <a:prstClr val="black"/>
              </a:solidFill>
            </a:endParaRPr>
          </a:p>
        </p:txBody>
      </p:sp>
    </p:spTree>
    <p:extLst>
      <p:ext uri="{BB962C8B-B14F-4D97-AF65-F5344CB8AC3E}">
        <p14:creationId xmlns:p14="http://schemas.microsoft.com/office/powerpoint/2010/main" val="1236252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82000" cy="5641288"/>
          </a:xfrm>
          <a:prstGeom prst="rect">
            <a:avLst/>
          </a:prstGeom>
        </p:spPr>
        <p:txBody>
          <a:bodyPr wrap="square">
            <a:spAutoFit/>
          </a:bodyPr>
          <a:lstStyle/>
          <a:p>
            <a:pPr algn="ctr">
              <a:lnSpc>
                <a:spcPct val="115000"/>
              </a:lnSpc>
              <a:spcAft>
                <a:spcPts val="1000"/>
              </a:spcAft>
            </a:pPr>
            <a:r>
              <a:rPr lang="en-US" sz="2400" dirty="0">
                <a:solidFill>
                  <a:prstClr val="black"/>
                </a:solidFill>
                <a:ea typeface="Calibri"/>
                <a:cs typeface="Times New Roman"/>
              </a:rPr>
              <a:t>Vine Replacement Tool (VRT)</a:t>
            </a:r>
          </a:p>
          <a:p>
            <a:pPr marL="342900" indent="-342900">
              <a:lnSpc>
                <a:spcPct val="115000"/>
              </a:lnSpc>
              <a:spcAft>
                <a:spcPts val="1000"/>
              </a:spcAft>
              <a:buFont typeface="+mj-lt"/>
              <a:buAutoNum type="arabicPeriod"/>
            </a:pPr>
            <a:r>
              <a:rPr lang="en-US" sz="2000" dirty="0">
                <a:solidFill>
                  <a:prstClr val="black"/>
                </a:solidFill>
                <a:ea typeface="Calibri"/>
                <a:cs typeface="Times New Roman"/>
              </a:rPr>
              <a:t>Reclaim the places owned by the Devil.  If you haven’t yet done so, confess (freely admit) the sin that gives the vine a place to put in </a:t>
            </a:r>
            <a:r>
              <a:rPr lang="en-US" sz="2000" dirty="0" smtClean="0">
                <a:solidFill>
                  <a:prstClr val="black"/>
                </a:solidFill>
                <a:ea typeface="Calibri"/>
                <a:cs typeface="Times New Roman"/>
              </a:rPr>
              <a:t>roots</a:t>
            </a: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totally destroy the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cleanse/purify the places and traces previously occupied by the destroyed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fill the places and traces of the vine with His </a:t>
            </a:r>
            <a:r>
              <a:rPr lang="en-US" sz="2000" dirty="0" smtClean="0">
                <a:solidFill>
                  <a:prstClr val="black"/>
                </a:solidFill>
                <a:ea typeface="Calibri"/>
                <a:cs typeface="Times New Roman"/>
              </a:rPr>
              <a:t>righteousness</a:t>
            </a:r>
            <a:endParaRPr lang="en-US" sz="2000" dirty="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a:solidFill>
                  <a:prstClr val="black"/>
                </a:solidFill>
                <a:ea typeface="Calibri"/>
                <a:cs typeface="Times New Roman"/>
              </a:rPr>
              <a:t>Ask the Holy Spirit to extend his dwelling space to include the area that was once filled with the vine, and to write His word </a:t>
            </a:r>
            <a:r>
              <a:rPr lang="en-US" sz="2000" dirty="0" smtClean="0">
                <a:solidFill>
                  <a:prstClr val="black"/>
                </a:solidFill>
                <a:ea typeface="Calibri"/>
                <a:cs typeface="Times New Roman"/>
              </a:rPr>
              <a:t>there</a:t>
            </a: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Formally </a:t>
            </a:r>
            <a:r>
              <a:rPr lang="en-US" sz="2000" dirty="0">
                <a:solidFill>
                  <a:prstClr val="black"/>
                </a:solidFill>
                <a:ea typeface="Calibri"/>
                <a:cs typeface="Times New Roman"/>
              </a:rPr>
              <a:t>[before your heavenly Father] forgive all the misdeeds by any of the agents of the kingdom of darkness done in order to maintain the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your heavenly Father to bring every person involved in the misdeeds into salvation. </a:t>
            </a:r>
          </a:p>
        </p:txBody>
      </p:sp>
    </p:spTree>
    <p:extLst>
      <p:ext uri="{BB962C8B-B14F-4D97-AF65-F5344CB8AC3E}">
        <p14:creationId xmlns:p14="http://schemas.microsoft.com/office/powerpoint/2010/main" val="512871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5252" y="1912944"/>
            <a:ext cx="6397148" cy="3416320"/>
          </a:xfrm>
          <a:prstGeom prst="rect">
            <a:avLst/>
          </a:prstGeom>
        </p:spPr>
        <p:txBody>
          <a:bodyPr wrap="square">
            <a:spAutoFit/>
          </a:bodyPr>
          <a:lstStyle/>
          <a:p>
            <a:r>
              <a:rPr lang="en-US" sz="2400" b="1" dirty="0" smtClean="0">
                <a:solidFill>
                  <a:prstClr val="black"/>
                </a:solidFill>
                <a:ea typeface="Calibri"/>
                <a:cs typeface="Times New Roman"/>
              </a:rPr>
              <a:t>4 </a:t>
            </a:r>
            <a:r>
              <a:rPr lang="en-US" sz="2400" dirty="0">
                <a:solidFill>
                  <a:prstClr val="black"/>
                </a:solidFill>
                <a:ea typeface="Calibri"/>
                <a:cs typeface="Times New Roman"/>
              </a:rPr>
              <a:t>Rejoice in the Lord always; again I will say, Rejoice. </a:t>
            </a:r>
            <a:r>
              <a:rPr lang="en-US" sz="2400" b="1" dirty="0">
                <a:solidFill>
                  <a:prstClr val="black"/>
                </a:solidFill>
                <a:ea typeface="Calibri"/>
                <a:cs typeface="Times New Roman"/>
              </a:rPr>
              <a:t>5 </a:t>
            </a:r>
            <a:r>
              <a:rPr lang="en-US" sz="2400" dirty="0">
                <a:solidFill>
                  <a:prstClr val="black"/>
                </a:solidFill>
                <a:ea typeface="Calibri"/>
                <a:cs typeface="Times New Roman"/>
              </a:rPr>
              <a:t>Let your reasonableness be known to everyone.</a:t>
            </a:r>
            <a:r>
              <a:rPr lang="en-US" sz="2400" b="1" dirty="0">
                <a:solidFill>
                  <a:prstClr val="black"/>
                </a:solidFill>
                <a:ea typeface="Calibri"/>
                <a:cs typeface="Times New Roman"/>
              </a:rPr>
              <a:t> </a:t>
            </a:r>
            <a:r>
              <a:rPr lang="en-US" sz="2400" dirty="0">
                <a:solidFill>
                  <a:prstClr val="black"/>
                </a:solidFill>
                <a:ea typeface="Calibri"/>
                <a:cs typeface="Times New Roman"/>
              </a:rPr>
              <a:t>The Lord is at hand; </a:t>
            </a:r>
            <a:r>
              <a:rPr lang="en-US" sz="2400" b="1" dirty="0">
                <a:solidFill>
                  <a:prstClr val="black"/>
                </a:solidFill>
                <a:ea typeface="Calibri"/>
                <a:cs typeface="Times New Roman"/>
              </a:rPr>
              <a:t>6 </a:t>
            </a:r>
            <a:r>
              <a:rPr lang="en-US" sz="2400" b="1" dirty="0">
                <a:solidFill>
                  <a:srgbClr val="E36C0A"/>
                </a:solidFill>
                <a:ea typeface="Calibri"/>
                <a:cs typeface="Times New Roman"/>
              </a:rPr>
              <a:t>do not be anxious about anything, but in everything by prayer and supplication with thanksgiving let your requests be made known to God. 7 And the peace of God, which surpasses all understanding, will guard your hearts and your minds in Christ Jesus.</a:t>
            </a:r>
            <a:r>
              <a:rPr lang="en-US" sz="2400" dirty="0">
                <a:solidFill>
                  <a:srgbClr val="E36C0A"/>
                </a:solidFill>
                <a:ea typeface="Calibri"/>
                <a:cs typeface="Times New Roman"/>
              </a:rPr>
              <a:t> </a:t>
            </a:r>
            <a:endParaRPr lang="en-US" sz="2400" dirty="0">
              <a:solidFill>
                <a:prstClr val="black"/>
              </a:solidFill>
            </a:endParaRPr>
          </a:p>
        </p:txBody>
      </p:sp>
      <p:sp>
        <p:nvSpPr>
          <p:cNvPr id="4" name="Rectangle 3"/>
          <p:cNvSpPr/>
          <p:nvPr/>
        </p:nvSpPr>
        <p:spPr>
          <a:xfrm>
            <a:off x="685800" y="609600"/>
            <a:ext cx="1378904" cy="492122"/>
          </a:xfrm>
          <a:prstGeom prst="rect">
            <a:avLst/>
          </a:prstGeom>
        </p:spPr>
        <p:txBody>
          <a:bodyPr wrap="none">
            <a:spAutoFit/>
          </a:bodyPr>
          <a:lstStyle/>
          <a:p>
            <a:pPr>
              <a:lnSpc>
                <a:spcPct val="115000"/>
              </a:lnSpc>
              <a:spcAft>
                <a:spcPts val="1000"/>
              </a:spcAft>
            </a:pPr>
            <a:r>
              <a:rPr lang="en-US" sz="2400" b="1" dirty="0">
                <a:solidFill>
                  <a:prstClr val="black"/>
                </a:solidFill>
                <a:ea typeface="Calibri"/>
                <a:cs typeface="Times New Roman"/>
              </a:rPr>
              <a:t>Phil 4:4-7</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2074398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2776216"/>
            <a:ext cx="5410200" cy="1791260"/>
          </a:xfrm>
          <a:prstGeom prst="rect">
            <a:avLst/>
          </a:prstGeom>
        </p:spPr>
        <p:txBody>
          <a:bodyPr wrap="square">
            <a:spAutoFit/>
          </a:bodyPr>
          <a:lstStyle/>
          <a:p>
            <a:pPr marL="342900" indent="-342900">
              <a:lnSpc>
                <a:spcPct val="115000"/>
              </a:lnSpc>
              <a:buFont typeface="+mj-lt"/>
              <a:buAutoNum type="arabicPeriod"/>
            </a:pPr>
            <a:r>
              <a:rPr lang="en-US" sz="2400" dirty="0">
                <a:solidFill>
                  <a:prstClr val="black"/>
                </a:solidFill>
                <a:ea typeface="Calibri"/>
                <a:cs typeface="Times New Roman"/>
              </a:rPr>
              <a:t>Rejoice always (heavily emphasized)</a:t>
            </a:r>
          </a:p>
          <a:p>
            <a:pPr marL="342900" indent="-342900">
              <a:lnSpc>
                <a:spcPct val="115000"/>
              </a:lnSpc>
              <a:buFont typeface="+mj-lt"/>
              <a:buAutoNum type="arabicPeriod"/>
            </a:pPr>
            <a:r>
              <a:rPr lang="en-US" sz="2400" dirty="0">
                <a:solidFill>
                  <a:prstClr val="black"/>
                </a:solidFill>
                <a:ea typeface="Calibri"/>
                <a:cs typeface="Times New Roman"/>
              </a:rPr>
              <a:t>Pray  saturated with thanksgiving</a:t>
            </a:r>
          </a:p>
          <a:p>
            <a:pPr marL="342900" indent="-342900">
              <a:lnSpc>
                <a:spcPct val="115000"/>
              </a:lnSpc>
              <a:spcAft>
                <a:spcPts val="1000"/>
              </a:spcAft>
              <a:buFont typeface="+mj-lt"/>
              <a:buAutoNum type="arabicPeriod"/>
            </a:pPr>
            <a:r>
              <a:rPr lang="en-US" sz="2400" dirty="0">
                <a:solidFill>
                  <a:prstClr val="black"/>
                </a:solidFill>
                <a:ea typeface="Calibri"/>
                <a:cs typeface="Times New Roman"/>
              </a:rPr>
              <a:t>Choose to walk in the peace and understanding that comes from God</a:t>
            </a:r>
          </a:p>
        </p:txBody>
      </p:sp>
    </p:spTree>
    <p:extLst>
      <p:ext uri="{BB962C8B-B14F-4D97-AF65-F5344CB8AC3E}">
        <p14:creationId xmlns:p14="http://schemas.microsoft.com/office/powerpoint/2010/main" val="305421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514600"/>
            <a:ext cx="6934200" cy="2215991"/>
          </a:xfrm>
          <a:prstGeom prst="rect">
            <a:avLst/>
          </a:prstGeom>
        </p:spPr>
        <p:txBody>
          <a:bodyPr wrap="square">
            <a:spAutoFit/>
          </a:bodyPr>
          <a:lstStyle/>
          <a:p>
            <a:pPr marL="342900" indent="-342900">
              <a:lnSpc>
                <a:spcPct val="115000"/>
              </a:lnSpc>
              <a:buFont typeface="+mj-lt"/>
              <a:buAutoNum type="arabicPeriod"/>
            </a:pPr>
            <a:r>
              <a:rPr lang="en-US" sz="2400" dirty="0">
                <a:solidFill>
                  <a:prstClr val="black"/>
                </a:solidFill>
                <a:ea typeface="Calibri"/>
                <a:cs typeface="Times New Roman"/>
              </a:rPr>
              <a:t>Use the VRT to remove the vine(s) of worry/anxiety.  </a:t>
            </a:r>
          </a:p>
          <a:p>
            <a:pPr marL="342900" indent="-342900">
              <a:lnSpc>
                <a:spcPct val="115000"/>
              </a:lnSpc>
              <a:buFont typeface="+mj-lt"/>
              <a:buAutoNum type="arabicPeriod"/>
            </a:pPr>
            <a:r>
              <a:rPr lang="en-US" sz="2400" dirty="0">
                <a:solidFill>
                  <a:prstClr val="black"/>
                </a:solidFill>
                <a:ea typeface="Calibri"/>
                <a:cs typeface="Times New Roman"/>
              </a:rPr>
              <a:t>Keep the worry vine from growing again:  </a:t>
            </a:r>
          </a:p>
          <a:p>
            <a:pPr marL="742950" lvl="1" indent="-285750">
              <a:lnSpc>
                <a:spcPct val="115000"/>
              </a:lnSpc>
              <a:spcAft>
                <a:spcPts val="1000"/>
              </a:spcAft>
              <a:buFont typeface="+mj-lt"/>
              <a:buAutoNum type="alphaLcPeriod"/>
            </a:pPr>
            <a:r>
              <a:rPr lang="en-US" sz="2400" dirty="0">
                <a:solidFill>
                  <a:prstClr val="black"/>
                </a:solidFill>
                <a:ea typeface="Calibri"/>
                <a:cs typeface="Times New Roman"/>
              </a:rPr>
              <a:t>It’s a matter of choosing [changing your mind] to trust God, and continuing to walk out that decision in your immediate situations.   </a:t>
            </a:r>
          </a:p>
        </p:txBody>
      </p:sp>
      <p:sp>
        <p:nvSpPr>
          <p:cNvPr id="3" name="Rectangle 2"/>
          <p:cNvSpPr/>
          <p:nvPr/>
        </p:nvSpPr>
        <p:spPr>
          <a:xfrm>
            <a:off x="3429000" y="914400"/>
            <a:ext cx="2015552" cy="492122"/>
          </a:xfrm>
          <a:prstGeom prst="rect">
            <a:avLst/>
          </a:prstGeom>
        </p:spPr>
        <p:txBody>
          <a:bodyPr wrap="none">
            <a:spAutoFit/>
          </a:bodyPr>
          <a:lstStyle/>
          <a:p>
            <a:pPr algn="ctr">
              <a:lnSpc>
                <a:spcPct val="115000"/>
              </a:lnSpc>
              <a:spcAft>
                <a:spcPts val="1000"/>
              </a:spcAft>
            </a:pPr>
            <a:r>
              <a:rPr lang="en-US" sz="2400" dirty="0">
                <a:ea typeface="Calibri"/>
                <a:cs typeface="Times New Roman"/>
              </a:rPr>
              <a:t>Anxiety Tactics</a:t>
            </a:r>
          </a:p>
        </p:txBody>
      </p:sp>
    </p:spTree>
    <p:extLst>
      <p:ext uri="{BB962C8B-B14F-4D97-AF65-F5344CB8AC3E}">
        <p14:creationId xmlns:p14="http://schemas.microsoft.com/office/powerpoint/2010/main" val="3103266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314" y="2590800"/>
            <a:ext cx="7315200" cy="2897203"/>
          </a:xfrm>
          <a:prstGeom prst="rect">
            <a:avLst/>
          </a:prstGeom>
        </p:spPr>
        <p:txBody>
          <a:bodyPr wrap="square">
            <a:spAutoFit/>
          </a:bodyPr>
          <a:lstStyle/>
          <a:p>
            <a:pPr>
              <a:lnSpc>
                <a:spcPct val="115000"/>
              </a:lnSpc>
              <a:spcAft>
                <a:spcPts val="1000"/>
              </a:spcAft>
            </a:pPr>
            <a:r>
              <a:rPr lang="en-US" sz="2400" dirty="0">
                <a:ea typeface="Calibri"/>
                <a:cs typeface="Times New Roman"/>
              </a:rPr>
              <a:t>Tactic 1 – Choose, with the Lord’s help, to change your mind-set (repent).</a:t>
            </a:r>
          </a:p>
          <a:p>
            <a:pPr>
              <a:lnSpc>
                <a:spcPct val="115000"/>
              </a:lnSpc>
              <a:spcAft>
                <a:spcPts val="1000"/>
              </a:spcAft>
            </a:pPr>
            <a:r>
              <a:rPr lang="en-US" sz="2400" dirty="0">
                <a:ea typeface="Calibri"/>
                <a:cs typeface="Times New Roman"/>
              </a:rPr>
              <a:t>Tactic 2 – Treat the whole history of a specific fear as a vine, and use your Vine Replacement Tool.</a:t>
            </a:r>
          </a:p>
          <a:p>
            <a:pPr>
              <a:lnSpc>
                <a:spcPct val="115000"/>
              </a:lnSpc>
              <a:spcAft>
                <a:spcPts val="1000"/>
              </a:spcAft>
            </a:pPr>
            <a:r>
              <a:rPr lang="en-US" sz="2400" dirty="0">
                <a:ea typeface="Calibri"/>
                <a:cs typeface="Times New Roman"/>
              </a:rPr>
              <a:t>Tactic 3 – Walk in the perfect (complete) love that drives out fear.</a:t>
            </a:r>
          </a:p>
        </p:txBody>
      </p:sp>
      <p:sp>
        <p:nvSpPr>
          <p:cNvPr id="3" name="Rectangle 2"/>
          <p:cNvSpPr/>
          <p:nvPr/>
        </p:nvSpPr>
        <p:spPr>
          <a:xfrm>
            <a:off x="2895600" y="762000"/>
            <a:ext cx="2772555" cy="492122"/>
          </a:xfrm>
          <a:prstGeom prst="rect">
            <a:avLst/>
          </a:prstGeom>
        </p:spPr>
        <p:txBody>
          <a:bodyPr wrap="none">
            <a:spAutoFit/>
          </a:bodyPr>
          <a:lstStyle/>
          <a:p>
            <a:pPr algn="ctr">
              <a:lnSpc>
                <a:spcPct val="115000"/>
              </a:lnSpc>
              <a:spcAft>
                <a:spcPts val="1000"/>
              </a:spcAft>
            </a:pPr>
            <a:r>
              <a:rPr lang="en-US" sz="2400" dirty="0">
                <a:ea typeface="Calibri"/>
                <a:cs typeface="Times New Roman"/>
              </a:rPr>
              <a:t>Fear of Death Tactics</a:t>
            </a:r>
          </a:p>
        </p:txBody>
      </p:sp>
    </p:spTree>
    <p:extLst>
      <p:ext uri="{BB962C8B-B14F-4D97-AF65-F5344CB8AC3E}">
        <p14:creationId xmlns:p14="http://schemas.microsoft.com/office/powerpoint/2010/main" val="3628378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1828770" cy="492122"/>
          </a:xfrm>
          <a:prstGeom prst="rect">
            <a:avLst/>
          </a:prstGeom>
        </p:spPr>
        <p:txBody>
          <a:bodyPr wrap="none">
            <a:spAutoFit/>
          </a:bodyPr>
          <a:lstStyle/>
          <a:p>
            <a:pPr>
              <a:lnSpc>
                <a:spcPct val="115000"/>
              </a:lnSpc>
              <a:spcAft>
                <a:spcPts val="1000"/>
              </a:spcAft>
            </a:pPr>
            <a:r>
              <a:rPr lang="en-US" sz="2400" b="1" dirty="0">
                <a:ea typeface="Calibri"/>
                <a:cs typeface="Times New Roman"/>
              </a:rPr>
              <a:t>Romans 12:2</a:t>
            </a:r>
            <a:endParaRPr lang="en-US" sz="2400" dirty="0">
              <a:ea typeface="Calibri"/>
              <a:cs typeface="Times New Roman"/>
            </a:endParaRPr>
          </a:p>
        </p:txBody>
      </p:sp>
      <p:sp>
        <p:nvSpPr>
          <p:cNvPr id="3" name="Rectangle 2"/>
          <p:cNvSpPr/>
          <p:nvPr/>
        </p:nvSpPr>
        <p:spPr>
          <a:xfrm>
            <a:off x="1066800" y="2551837"/>
            <a:ext cx="6629400" cy="1938992"/>
          </a:xfrm>
          <a:prstGeom prst="rect">
            <a:avLst/>
          </a:prstGeom>
        </p:spPr>
        <p:txBody>
          <a:bodyPr wrap="square">
            <a:spAutoFit/>
          </a:bodyPr>
          <a:lstStyle/>
          <a:p>
            <a:r>
              <a:rPr lang="en-US" sz="2400" b="1" dirty="0">
                <a:solidFill>
                  <a:srgbClr val="E36C0A"/>
                </a:solidFill>
                <a:ea typeface="Calibri"/>
                <a:cs typeface="Times New Roman"/>
              </a:rPr>
              <a:t>Do not be conformed [fashion alike] to this world, but be transformed [‎metamorphose] by the renewal [renovating] of your mind</a:t>
            </a:r>
            <a:r>
              <a:rPr lang="en-US" sz="2400" dirty="0">
                <a:ea typeface="Calibri"/>
                <a:cs typeface="Times New Roman"/>
              </a:rPr>
              <a:t>, that by testing [examination] you may</a:t>
            </a:r>
            <a:r>
              <a:rPr lang="en-US" sz="2400" b="1" dirty="0">
                <a:ea typeface="Calibri"/>
                <a:cs typeface="Times New Roman"/>
              </a:rPr>
              <a:t> </a:t>
            </a:r>
            <a:r>
              <a:rPr lang="en-US" sz="2400" dirty="0">
                <a:ea typeface="Calibri"/>
                <a:cs typeface="Times New Roman"/>
              </a:rPr>
              <a:t>discern what is the will of God, what is good and acceptable and perfect. </a:t>
            </a:r>
            <a:endParaRPr lang="en-US" sz="2400" dirty="0"/>
          </a:p>
        </p:txBody>
      </p:sp>
    </p:spTree>
    <p:extLst>
      <p:ext uri="{BB962C8B-B14F-4D97-AF65-F5344CB8AC3E}">
        <p14:creationId xmlns:p14="http://schemas.microsoft.com/office/powerpoint/2010/main" val="1089839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5840" y="2286000"/>
            <a:ext cx="7239000" cy="2897203"/>
          </a:xfrm>
          <a:prstGeom prst="rect">
            <a:avLst/>
          </a:prstGeom>
        </p:spPr>
        <p:txBody>
          <a:bodyPr wrap="square">
            <a:spAutoFit/>
          </a:bodyPr>
          <a:lstStyle/>
          <a:p>
            <a:pPr>
              <a:lnSpc>
                <a:spcPct val="115000"/>
              </a:lnSpc>
              <a:spcAft>
                <a:spcPts val="1000"/>
              </a:spcAft>
            </a:pPr>
            <a:r>
              <a:rPr lang="en-US" sz="2400" b="1" dirty="0">
                <a:ea typeface="Calibri"/>
                <a:cs typeface="Times New Roman"/>
              </a:rPr>
              <a:t>Tactic 1: </a:t>
            </a:r>
            <a:r>
              <a:rPr lang="en-US" sz="2400" dirty="0">
                <a:ea typeface="Calibri"/>
                <a:cs typeface="Times New Roman"/>
              </a:rPr>
              <a:t> use your Vine Replacement Tool and Treat each old habit as a separate vine (or set of vines).</a:t>
            </a:r>
          </a:p>
          <a:p>
            <a:pPr>
              <a:lnSpc>
                <a:spcPct val="115000"/>
              </a:lnSpc>
              <a:spcAft>
                <a:spcPts val="1000"/>
              </a:spcAft>
            </a:pPr>
            <a:r>
              <a:rPr lang="en-US" sz="2400" b="1" dirty="0">
                <a:ea typeface="Calibri"/>
                <a:cs typeface="Times New Roman"/>
              </a:rPr>
              <a:t>Tactic 2:</a:t>
            </a:r>
            <a:r>
              <a:rPr lang="en-US" sz="2400" dirty="0">
                <a:ea typeface="Calibri"/>
                <a:cs typeface="Times New Roman"/>
              </a:rPr>
              <a:t>  Cooperate with God’s mind renovation process.</a:t>
            </a:r>
          </a:p>
          <a:p>
            <a:pPr>
              <a:lnSpc>
                <a:spcPct val="115000"/>
              </a:lnSpc>
              <a:spcAft>
                <a:spcPts val="1000"/>
              </a:spcAft>
            </a:pPr>
            <a:r>
              <a:rPr lang="en-US" sz="2400" b="1" dirty="0">
                <a:ea typeface="Calibri"/>
                <a:cs typeface="Times New Roman"/>
              </a:rPr>
              <a:t>Tactic 3:</a:t>
            </a:r>
            <a:r>
              <a:rPr lang="en-US" sz="2400" dirty="0">
                <a:ea typeface="Calibri"/>
                <a:cs typeface="Times New Roman"/>
              </a:rPr>
              <a:t> Test and approve God’s will.  Test His ways of doing things in the fire of experience.  Prove to yourself that His ways really are good, pleasing and perfect. </a:t>
            </a:r>
          </a:p>
        </p:txBody>
      </p:sp>
      <p:sp>
        <p:nvSpPr>
          <p:cNvPr id="3" name="Rectangle 2"/>
          <p:cNvSpPr/>
          <p:nvPr/>
        </p:nvSpPr>
        <p:spPr>
          <a:xfrm>
            <a:off x="2822861" y="838200"/>
            <a:ext cx="3221075" cy="492122"/>
          </a:xfrm>
          <a:prstGeom prst="rect">
            <a:avLst/>
          </a:prstGeom>
        </p:spPr>
        <p:txBody>
          <a:bodyPr wrap="none">
            <a:spAutoFit/>
          </a:bodyPr>
          <a:lstStyle/>
          <a:p>
            <a:pPr algn="ctr">
              <a:lnSpc>
                <a:spcPct val="115000"/>
              </a:lnSpc>
              <a:spcAft>
                <a:spcPts val="1000"/>
              </a:spcAft>
            </a:pPr>
            <a:r>
              <a:rPr lang="en-US" sz="2400" dirty="0">
                <a:ea typeface="Calibri"/>
                <a:cs typeface="Times New Roman"/>
              </a:rPr>
              <a:t>Mind Renovation Tactics</a:t>
            </a:r>
          </a:p>
        </p:txBody>
      </p:sp>
    </p:spTree>
    <p:extLst>
      <p:ext uri="{BB962C8B-B14F-4D97-AF65-F5344CB8AC3E}">
        <p14:creationId xmlns:p14="http://schemas.microsoft.com/office/powerpoint/2010/main" val="601503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108639"/>
            <a:ext cx="6248400" cy="3490186"/>
          </a:xfrm>
          <a:prstGeom prst="rect">
            <a:avLst/>
          </a:prstGeom>
        </p:spPr>
        <p:txBody>
          <a:bodyPr wrap="square">
            <a:spAutoFit/>
          </a:bodyPr>
          <a:lstStyle/>
          <a:p>
            <a:pPr>
              <a:lnSpc>
                <a:spcPct val="115000"/>
              </a:lnSpc>
              <a:spcAft>
                <a:spcPts val="1000"/>
              </a:spcAft>
            </a:pPr>
            <a:r>
              <a:rPr lang="en-US" sz="2400" b="1" dirty="0" err="1">
                <a:ea typeface="Calibri"/>
                <a:cs typeface="Times New Roman"/>
              </a:rPr>
              <a:t>leb</a:t>
            </a:r>
            <a:r>
              <a:rPr lang="en-US" sz="2400" dirty="0">
                <a:ea typeface="Calibri"/>
                <a:cs typeface="Times New Roman"/>
              </a:rPr>
              <a:t> (</a:t>
            </a:r>
            <a:r>
              <a:rPr lang="en-US" sz="2400" u="sng" dirty="0">
                <a:ea typeface="Calibri"/>
                <a:cs typeface="Times New Roman"/>
              </a:rPr>
              <a:t>OT:3820)</a:t>
            </a:r>
            <a:r>
              <a:rPr lang="en-US" sz="2400" b="1" dirty="0">
                <a:solidFill>
                  <a:srgbClr val="31849B"/>
                </a:solidFill>
                <a:ea typeface="Calibri"/>
                <a:cs typeface="Times New Roman"/>
              </a:rPr>
              <a:t>, </a:t>
            </a:r>
            <a:r>
              <a:rPr lang="en-US" sz="2400" b="1" dirty="0">
                <a:solidFill>
                  <a:schemeClr val="accent5"/>
                </a:solidFill>
                <a:ea typeface="Calibri"/>
                <a:cs typeface="Times New Roman"/>
              </a:rPr>
              <a:t>"heart; mind; midst… Can be used of the man himself or his personality:  Can be used of the inner man, contrasted to the outer man:  The seat of desire, inclination, or will:  is regarded as the seat of emotions:  Could be regarded as the seat of knowledge… Memory is the activity of the "heart":  May be the seat of conscience and moral character.  </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3928724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690336"/>
            <a:ext cx="7391400" cy="1569660"/>
          </a:xfrm>
          <a:prstGeom prst="rect">
            <a:avLst/>
          </a:prstGeom>
        </p:spPr>
        <p:txBody>
          <a:bodyPr wrap="square">
            <a:spAutoFit/>
          </a:bodyPr>
          <a:lstStyle/>
          <a:p>
            <a:r>
              <a:rPr lang="en-US" sz="2400" dirty="0">
                <a:solidFill>
                  <a:prstClr val="black"/>
                </a:solidFill>
                <a:ea typeface="Calibri"/>
                <a:cs typeface="Times New Roman"/>
              </a:rPr>
              <a:t>30 I will no longer talk much with you, for the ruler of this world is coming. </a:t>
            </a:r>
            <a:r>
              <a:rPr lang="en-US" sz="2400" b="1" dirty="0">
                <a:solidFill>
                  <a:srgbClr val="E36C0A"/>
                </a:solidFill>
                <a:ea typeface="Calibri"/>
                <a:cs typeface="Times New Roman"/>
              </a:rPr>
              <a:t>He has no </a:t>
            </a:r>
            <a:r>
              <a:rPr lang="en-US" sz="2400" b="1" dirty="0" smtClean="0">
                <a:solidFill>
                  <a:srgbClr val="E36C0A"/>
                </a:solidFill>
                <a:ea typeface="Calibri"/>
                <a:cs typeface="Times New Roman"/>
              </a:rPr>
              <a:t>claim/hold </a:t>
            </a:r>
            <a:r>
              <a:rPr lang="en-US" sz="2400" b="1" dirty="0">
                <a:solidFill>
                  <a:srgbClr val="E36C0A"/>
                </a:solidFill>
                <a:ea typeface="Calibri"/>
                <a:cs typeface="Times New Roman"/>
              </a:rPr>
              <a:t>on me, </a:t>
            </a:r>
            <a:r>
              <a:rPr lang="en-US" sz="2400" dirty="0">
                <a:solidFill>
                  <a:prstClr val="black"/>
                </a:solidFill>
                <a:ea typeface="Calibri"/>
                <a:cs typeface="Times New Roman"/>
              </a:rPr>
              <a:t>31 but I do as the Father has commanded me, so that the world may know that I love the Father. Rise, let us go from here. </a:t>
            </a:r>
            <a:endParaRPr lang="en-US" sz="2400" dirty="0">
              <a:solidFill>
                <a:prstClr val="black"/>
              </a:solidFill>
            </a:endParaRPr>
          </a:p>
        </p:txBody>
      </p:sp>
      <p:sp>
        <p:nvSpPr>
          <p:cNvPr id="3" name="Rectangle 2"/>
          <p:cNvSpPr/>
          <p:nvPr/>
        </p:nvSpPr>
        <p:spPr>
          <a:xfrm>
            <a:off x="605529" y="1371600"/>
            <a:ext cx="2425664"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John 14:30-31</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122877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81830252"/>
              </p:ext>
            </p:extLst>
          </p:nvPr>
        </p:nvGraphicFramePr>
        <p:xfrm>
          <a:off x="762000" y="1600200"/>
          <a:ext cx="7620000" cy="8107363"/>
        </p:xfrm>
        <a:graphic>
          <a:graphicData uri="http://schemas.openxmlformats.org/drawingml/2006/table">
            <a:tbl>
              <a:tblPr firstRow="1" firstCol="1" bandRow="1"/>
              <a:tblGrid>
                <a:gridCol w="3805654"/>
                <a:gridCol w="3814346"/>
              </a:tblGrid>
              <a:tr h="8107363">
                <a:tc>
                  <a:txBody>
                    <a:bodyPr/>
                    <a:lstStyle/>
                    <a:p>
                      <a:pPr marL="0" marR="0">
                        <a:lnSpc>
                          <a:spcPct val="115000"/>
                        </a:lnSpc>
                        <a:spcBef>
                          <a:spcPts val="0"/>
                        </a:spcBef>
                        <a:spcAft>
                          <a:spcPts val="0"/>
                        </a:spcAft>
                      </a:pPr>
                      <a:r>
                        <a:rPr lang="en-US" sz="2400" b="1" dirty="0" err="1">
                          <a:effectLst/>
                          <a:latin typeface="Calibri"/>
                          <a:ea typeface="Calibri"/>
                          <a:cs typeface="Times New Roman"/>
                        </a:rPr>
                        <a:t>kardia</a:t>
                      </a:r>
                      <a:r>
                        <a:rPr lang="en-US" sz="2400" b="1" dirty="0">
                          <a:effectLst/>
                          <a:latin typeface="Calibri"/>
                          <a:ea typeface="Calibri"/>
                          <a:cs typeface="Times New Roman"/>
                        </a:rPr>
                        <a:t> </a:t>
                      </a:r>
                      <a:r>
                        <a:rPr lang="en-US" sz="2400" dirty="0">
                          <a:effectLst/>
                          <a:latin typeface="Calibri"/>
                          <a:ea typeface="Calibri"/>
                          <a:cs typeface="Times New Roman"/>
                        </a:rPr>
                        <a:t>(‎</a:t>
                      </a:r>
                      <a:r>
                        <a:rPr lang="en-US" sz="2400" u="sng" dirty="0">
                          <a:effectLst/>
                          <a:latin typeface="Calibri"/>
                          <a:ea typeface="Calibri"/>
                          <a:cs typeface="Times New Roman"/>
                        </a:rPr>
                        <a:t>NT:2588</a:t>
                      </a:r>
                      <a:r>
                        <a:rPr lang="en-US" sz="2400" dirty="0">
                          <a:effectLst/>
                          <a:latin typeface="Calibri"/>
                          <a:ea typeface="Calibri"/>
                          <a:cs typeface="Times New Roman"/>
                        </a:rPr>
                        <a:t>), </a:t>
                      </a:r>
                      <a:r>
                        <a:rPr lang="en-US" sz="2400" b="1" dirty="0">
                          <a:solidFill>
                            <a:schemeClr val="accent5"/>
                          </a:solidFill>
                          <a:effectLst/>
                          <a:latin typeface="Calibri"/>
                          <a:ea typeface="Calibri"/>
                          <a:cs typeface="Times New Roman"/>
                        </a:rPr>
                        <a:t>"the heart"</a:t>
                      </a:r>
                      <a:endParaRPr lang="en-US" sz="2400" dirty="0">
                        <a:solidFill>
                          <a:schemeClr val="accent5"/>
                        </a:solidFill>
                        <a:effectLst/>
                        <a:latin typeface="Calibri"/>
                        <a:ea typeface="Calibri"/>
                        <a:cs typeface="Times New Roman"/>
                      </a:endParaRPr>
                    </a:p>
                    <a:p>
                      <a:pPr marL="0" marR="0">
                        <a:lnSpc>
                          <a:spcPct val="115000"/>
                        </a:lnSpc>
                        <a:spcBef>
                          <a:spcPts val="0"/>
                        </a:spcBef>
                        <a:spcAft>
                          <a:spcPts val="0"/>
                        </a:spcAft>
                      </a:pPr>
                      <a:r>
                        <a:rPr lang="en-US" sz="2400" b="1" dirty="0">
                          <a:solidFill>
                            <a:schemeClr val="accent5"/>
                          </a:solidFill>
                          <a:effectLst/>
                          <a:latin typeface="Calibri"/>
                          <a:ea typeface="Calibri"/>
                          <a:cs typeface="Times New Roman"/>
                        </a:rPr>
                        <a:t>By an easy transition the word came to stand for man's entire mental and moral activity, both the rational and the emotional elements</a:t>
                      </a:r>
                      <a:r>
                        <a:rPr lang="en-US" sz="2400" b="1" dirty="0" smtClean="0">
                          <a:solidFill>
                            <a:schemeClr val="accent5"/>
                          </a:solidFill>
                          <a:effectLst/>
                          <a:latin typeface="Calibri"/>
                          <a:ea typeface="Calibri"/>
                          <a:cs typeface="Times New Roman"/>
                        </a:rPr>
                        <a:t>.</a:t>
                      </a:r>
                      <a:endParaRPr lang="en-US" sz="2400" dirty="0">
                        <a:solidFill>
                          <a:schemeClr val="accent5"/>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effectLst/>
                          <a:latin typeface="Calibri"/>
                          <a:ea typeface="Calibri"/>
                          <a:cs typeface="Times New Roman"/>
                        </a:rPr>
                        <a:t>nous </a:t>
                      </a:r>
                      <a:r>
                        <a:rPr lang="en-US" sz="2400" dirty="0">
                          <a:effectLst/>
                          <a:latin typeface="Calibri"/>
                          <a:ea typeface="Calibri"/>
                          <a:cs typeface="Times New Roman"/>
                        </a:rPr>
                        <a:t>(‎</a:t>
                      </a:r>
                      <a:r>
                        <a:rPr lang="en-US" sz="2400" u="sng" dirty="0">
                          <a:effectLst/>
                          <a:latin typeface="Calibri"/>
                          <a:ea typeface="Calibri"/>
                          <a:cs typeface="Times New Roman"/>
                        </a:rPr>
                        <a:t>NT:3563</a:t>
                      </a:r>
                      <a:r>
                        <a:rPr lang="en-US" sz="2400" dirty="0">
                          <a:effectLst/>
                          <a:latin typeface="Calibri"/>
                          <a:ea typeface="Calibri"/>
                          <a:cs typeface="Times New Roman"/>
                        </a:rPr>
                        <a:t>), </a:t>
                      </a:r>
                      <a:r>
                        <a:rPr lang="en-US" sz="2400" b="1" dirty="0">
                          <a:solidFill>
                            <a:schemeClr val="accent5"/>
                          </a:solidFill>
                          <a:effectLst/>
                          <a:latin typeface="Calibri"/>
                          <a:ea typeface="Calibri"/>
                          <a:cs typeface="Times New Roman"/>
                        </a:rPr>
                        <a:t>"mind"</a:t>
                      </a:r>
                      <a:endParaRPr lang="en-US" sz="2400" dirty="0">
                        <a:solidFill>
                          <a:schemeClr val="accent5"/>
                        </a:solidFill>
                        <a:effectLst/>
                        <a:latin typeface="Calibri"/>
                        <a:ea typeface="Calibri"/>
                        <a:cs typeface="Times New Roman"/>
                      </a:endParaRPr>
                    </a:p>
                    <a:p>
                      <a:pPr marL="0" marR="0">
                        <a:lnSpc>
                          <a:spcPct val="115000"/>
                        </a:lnSpc>
                        <a:spcBef>
                          <a:spcPts val="0"/>
                        </a:spcBef>
                        <a:spcAft>
                          <a:spcPts val="0"/>
                        </a:spcAft>
                      </a:pPr>
                      <a:r>
                        <a:rPr lang="en-US" sz="2400" b="1" dirty="0">
                          <a:solidFill>
                            <a:schemeClr val="accent5"/>
                          </a:solidFill>
                          <a:effectLst/>
                          <a:latin typeface="Calibri"/>
                          <a:ea typeface="Calibri"/>
                          <a:cs typeface="Times New Roman"/>
                        </a:rPr>
                        <a:t>…the seat of reflective consciousness, comprising the faculties of perception and understanding, and those of feeling, judging and determining</a:t>
                      </a:r>
                      <a:r>
                        <a:rPr lang="en-US" sz="2400" b="1" dirty="0" smtClean="0">
                          <a:solidFill>
                            <a:schemeClr val="accent5"/>
                          </a:solidFill>
                          <a:effectLst/>
                          <a:latin typeface="Calibri"/>
                          <a:ea typeface="Calibri"/>
                          <a:cs typeface="Times New Roman"/>
                        </a:rPr>
                        <a:t>.</a:t>
                      </a:r>
                      <a:endParaRPr lang="en-US" sz="2400" dirty="0">
                        <a:solidFill>
                          <a:schemeClr val="accent5"/>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60814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681616"/>
            <a:ext cx="8534400" cy="1494768"/>
          </a:xfrm>
          <a:prstGeom prst="rect">
            <a:avLst/>
          </a:prstGeom>
        </p:spPr>
        <p:txBody>
          <a:bodyPr wrap="square">
            <a:spAutoFit/>
          </a:bodyPr>
          <a:lstStyle/>
          <a:p>
            <a:pPr>
              <a:lnSpc>
                <a:spcPct val="115000"/>
              </a:lnSpc>
              <a:spcAft>
                <a:spcPts val="1000"/>
              </a:spcAft>
            </a:pPr>
            <a:r>
              <a:rPr lang="en-US" sz="2400" b="1" dirty="0" err="1">
                <a:ea typeface="Calibri"/>
                <a:cs typeface="Times New Roman"/>
              </a:rPr>
              <a:t>kol</a:t>
            </a:r>
            <a:r>
              <a:rPr lang="en-US" sz="2400" u="sng" dirty="0">
                <a:solidFill>
                  <a:srgbClr val="31849B"/>
                </a:solidFill>
                <a:ea typeface="Calibri"/>
                <a:cs typeface="Times New Roman"/>
              </a:rPr>
              <a:t> </a:t>
            </a:r>
            <a:r>
              <a:rPr lang="en-US" sz="2400" u="sng" dirty="0">
                <a:ea typeface="Calibri"/>
                <a:cs typeface="Times New Roman"/>
              </a:rPr>
              <a:t>(OT:3605)</a:t>
            </a:r>
            <a:r>
              <a:rPr lang="en-US" sz="2400" dirty="0">
                <a:ea typeface="Calibri"/>
                <a:cs typeface="Times New Roman"/>
              </a:rPr>
              <a:t>; from (</a:t>
            </a:r>
            <a:r>
              <a:rPr lang="en-US" sz="2400" u="sng" dirty="0">
                <a:ea typeface="Calibri"/>
                <a:cs typeface="Times New Roman"/>
              </a:rPr>
              <a:t>OT:3634)</a:t>
            </a:r>
            <a:r>
              <a:rPr lang="en-US" sz="2400" dirty="0">
                <a:ea typeface="Calibri"/>
                <a:cs typeface="Times New Roman"/>
              </a:rPr>
              <a:t>;</a:t>
            </a:r>
            <a:r>
              <a:rPr lang="en-US" sz="2400" b="1" dirty="0">
                <a:solidFill>
                  <a:srgbClr val="31849B"/>
                </a:solidFill>
                <a:ea typeface="Calibri"/>
                <a:cs typeface="Times New Roman"/>
              </a:rPr>
              <a:t> </a:t>
            </a:r>
            <a:r>
              <a:rPr lang="en-US" sz="2400" b="1" dirty="0">
                <a:solidFill>
                  <a:schemeClr val="accent5"/>
                </a:solidFill>
                <a:ea typeface="Calibri"/>
                <a:cs typeface="Times New Roman"/>
              </a:rPr>
              <a:t>properly, the whole; hence, all…</a:t>
            </a:r>
            <a:endParaRPr lang="en-US" sz="2400" dirty="0">
              <a:solidFill>
                <a:schemeClr val="accent5"/>
              </a:solidFill>
              <a:ea typeface="Calibri"/>
              <a:cs typeface="Times New Roman"/>
            </a:endParaRPr>
          </a:p>
          <a:p>
            <a:pPr>
              <a:lnSpc>
                <a:spcPct val="115000"/>
              </a:lnSpc>
              <a:spcAft>
                <a:spcPts val="1000"/>
              </a:spcAft>
            </a:pPr>
            <a:r>
              <a:rPr lang="en-US" sz="2400" b="1" dirty="0" err="1">
                <a:ea typeface="Calibri"/>
                <a:cs typeface="Times New Roman"/>
              </a:rPr>
              <a:t>holos</a:t>
            </a:r>
            <a:r>
              <a:rPr lang="en-US" sz="2400" u="sng" dirty="0">
                <a:ea typeface="Calibri"/>
                <a:cs typeface="Times New Roman"/>
              </a:rPr>
              <a:t> (NT:3650</a:t>
            </a:r>
            <a:r>
              <a:rPr lang="en-US" sz="2400" dirty="0">
                <a:ea typeface="Calibri"/>
                <a:cs typeface="Times New Roman"/>
              </a:rPr>
              <a:t>);</a:t>
            </a:r>
            <a:r>
              <a:rPr lang="en-US" sz="2400" i="1" dirty="0">
                <a:ea typeface="Calibri"/>
                <a:cs typeface="Times New Roman"/>
              </a:rPr>
              <a:t> </a:t>
            </a:r>
            <a:r>
              <a:rPr lang="en-US" sz="2400" dirty="0">
                <a:ea typeface="Calibri"/>
                <a:cs typeface="Times New Roman"/>
              </a:rPr>
              <a:t>for which </a:t>
            </a:r>
            <a:r>
              <a:rPr lang="en-US" sz="2400" b="1" dirty="0">
                <a:solidFill>
                  <a:schemeClr val="accent5"/>
                </a:solidFill>
                <a:ea typeface="Calibri"/>
                <a:cs typeface="Times New Roman"/>
              </a:rPr>
              <a:t>see ALL, and ALTOGETHER, signifies "whole,"…</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2101565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3124200"/>
            <a:ext cx="5902513" cy="492122"/>
          </a:xfrm>
          <a:prstGeom prst="rect">
            <a:avLst/>
          </a:prstGeom>
        </p:spPr>
        <p:txBody>
          <a:bodyPr wrap="none">
            <a:spAutoFit/>
          </a:bodyPr>
          <a:lstStyle/>
          <a:p>
            <a:pPr>
              <a:lnSpc>
                <a:spcPct val="115000"/>
              </a:lnSpc>
              <a:spcAft>
                <a:spcPts val="1000"/>
              </a:spcAft>
            </a:pPr>
            <a:r>
              <a:rPr lang="en-US" sz="2400" b="1" dirty="0">
                <a:solidFill>
                  <a:srgbClr val="76923C"/>
                </a:solidFill>
                <a:ea typeface="Calibri"/>
                <a:cs typeface="Times New Roman"/>
              </a:rPr>
              <a:t>How would you describe singleness of mind?</a:t>
            </a:r>
            <a:endParaRPr lang="en-US" sz="2400" dirty="0">
              <a:ea typeface="Calibri"/>
              <a:cs typeface="Times New Roman"/>
            </a:endParaRPr>
          </a:p>
        </p:txBody>
      </p:sp>
    </p:spTree>
    <p:extLst>
      <p:ext uri="{BB962C8B-B14F-4D97-AF65-F5344CB8AC3E}">
        <p14:creationId xmlns:p14="http://schemas.microsoft.com/office/powerpoint/2010/main" val="3041576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9" y="304800"/>
            <a:ext cx="2145139"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James 1:5-8</a:t>
            </a:r>
            <a:endParaRPr lang="en-US" sz="2400" dirty="0">
              <a:ea typeface="Calibri"/>
              <a:cs typeface="Times New Roman"/>
            </a:endParaRPr>
          </a:p>
        </p:txBody>
      </p:sp>
      <p:sp>
        <p:nvSpPr>
          <p:cNvPr id="3" name="Rectangle 2"/>
          <p:cNvSpPr/>
          <p:nvPr/>
        </p:nvSpPr>
        <p:spPr>
          <a:xfrm>
            <a:off x="1063860" y="1997839"/>
            <a:ext cx="6784740" cy="3416320"/>
          </a:xfrm>
          <a:prstGeom prst="rect">
            <a:avLst/>
          </a:prstGeom>
        </p:spPr>
        <p:txBody>
          <a:bodyPr wrap="square">
            <a:spAutoFit/>
          </a:bodyPr>
          <a:lstStyle/>
          <a:p>
            <a:r>
              <a:rPr lang="en-US" sz="2400" b="1" dirty="0">
                <a:ea typeface="Calibri"/>
                <a:cs typeface="Times New Roman"/>
              </a:rPr>
              <a:t>5 </a:t>
            </a:r>
            <a:r>
              <a:rPr lang="en-US" sz="2400" dirty="0">
                <a:ea typeface="Calibri"/>
                <a:cs typeface="Times New Roman"/>
              </a:rPr>
              <a:t>If any of you lacks wisdom,</a:t>
            </a:r>
            <a:r>
              <a:rPr lang="en-US" sz="2400" b="1" dirty="0">
                <a:ea typeface="Calibri"/>
                <a:cs typeface="Times New Roman"/>
              </a:rPr>
              <a:t> </a:t>
            </a:r>
            <a:r>
              <a:rPr lang="en-US" sz="2400" dirty="0">
                <a:ea typeface="Calibri"/>
                <a:cs typeface="Times New Roman"/>
              </a:rPr>
              <a:t>let him ask God,</a:t>
            </a:r>
            <a:r>
              <a:rPr lang="en-US" sz="2400" b="1" dirty="0">
                <a:ea typeface="Calibri"/>
                <a:cs typeface="Times New Roman"/>
              </a:rPr>
              <a:t> </a:t>
            </a:r>
            <a:r>
              <a:rPr lang="en-US" sz="2400" dirty="0">
                <a:ea typeface="Calibri"/>
                <a:cs typeface="Times New Roman"/>
              </a:rPr>
              <a:t>who gives generously to all without reproach, and it will be given him. </a:t>
            </a:r>
            <a:r>
              <a:rPr lang="en-US" sz="2400" b="1" dirty="0">
                <a:ea typeface="Calibri"/>
                <a:cs typeface="Times New Roman"/>
              </a:rPr>
              <a:t>6 </a:t>
            </a:r>
            <a:r>
              <a:rPr lang="en-US" sz="2400" dirty="0">
                <a:ea typeface="Calibri"/>
                <a:cs typeface="Times New Roman"/>
              </a:rPr>
              <a:t>But</a:t>
            </a:r>
            <a:r>
              <a:rPr lang="en-US" sz="2400" b="1" dirty="0">
                <a:ea typeface="Calibri"/>
                <a:cs typeface="Times New Roman"/>
              </a:rPr>
              <a:t> </a:t>
            </a:r>
            <a:r>
              <a:rPr lang="en-US" sz="2400" dirty="0">
                <a:ea typeface="Calibri"/>
                <a:cs typeface="Times New Roman"/>
              </a:rPr>
              <a:t>let him ask in faith,</a:t>
            </a:r>
            <a:r>
              <a:rPr lang="en-US" sz="2400" b="1" dirty="0">
                <a:ea typeface="Calibri"/>
                <a:cs typeface="Times New Roman"/>
              </a:rPr>
              <a:t> </a:t>
            </a:r>
            <a:r>
              <a:rPr lang="en-US" sz="2400" dirty="0">
                <a:ea typeface="Calibri"/>
                <a:cs typeface="Times New Roman"/>
              </a:rPr>
              <a:t>with no doubting </a:t>
            </a:r>
            <a:r>
              <a:rPr lang="en-US" sz="2400" dirty="0" smtClean="0">
                <a:ea typeface="Calibri"/>
                <a:cs typeface="Times New Roman"/>
              </a:rPr>
              <a:t>[opposing/hesitating], </a:t>
            </a:r>
            <a:r>
              <a:rPr lang="en-US" sz="2400" dirty="0">
                <a:ea typeface="Calibri"/>
                <a:cs typeface="Times New Roman"/>
              </a:rPr>
              <a:t>for the one who doubts is like</a:t>
            </a:r>
            <a:r>
              <a:rPr lang="en-US" sz="2400" b="1" dirty="0">
                <a:ea typeface="Calibri"/>
                <a:cs typeface="Times New Roman"/>
              </a:rPr>
              <a:t> </a:t>
            </a:r>
            <a:r>
              <a:rPr lang="en-US" sz="2400" dirty="0">
                <a:ea typeface="Calibri"/>
                <a:cs typeface="Times New Roman"/>
              </a:rPr>
              <a:t>a wave of the sea that is driven and tossed by the wind. </a:t>
            </a:r>
            <a:r>
              <a:rPr lang="en-US" sz="2400" b="1" dirty="0">
                <a:solidFill>
                  <a:srgbClr val="E36C0A"/>
                </a:solidFill>
                <a:ea typeface="Calibri"/>
                <a:cs typeface="Times New Roman"/>
              </a:rPr>
              <a:t>7 For that person must not suppose that he will receive anything from the Lord; 8 he is a double-minded </a:t>
            </a:r>
            <a:r>
              <a:rPr lang="en-US" sz="2400" b="1" dirty="0" smtClean="0">
                <a:solidFill>
                  <a:srgbClr val="E36C0A"/>
                </a:solidFill>
                <a:ea typeface="Calibri"/>
                <a:cs typeface="Times New Roman"/>
              </a:rPr>
              <a:t>[vacillating] </a:t>
            </a:r>
            <a:r>
              <a:rPr lang="en-US" sz="2400" b="1" dirty="0">
                <a:solidFill>
                  <a:srgbClr val="E36C0A"/>
                </a:solidFill>
                <a:ea typeface="Calibri"/>
                <a:cs typeface="Times New Roman"/>
              </a:rPr>
              <a:t>man, unstable </a:t>
            </a:r>
            <a:r>
              <a:rPr lang="en-US" sz="2400" b="1" dirty="0" smtClean="0">
                <a:solidFill>
                  <a:srgbClr val="E36C0A"/>
                </a:solidFill>
                <a:ea typeface="Calibri"/>
                <a:cs typeface="Times New Roman"/>
              </a:rPr>
              <a:t>[inconsistent] </a:t>
            </a:r>
            <a:r>
              <a:rPr lang="en-US" sz="2400" b="1" dirty="0">
                <a:solidFill>
                  <a:srgbClr val="E36C0A"/>
                </a:solidFill>
                <a:ea typeface="Calibri"/>
                <a:cs typeface="Times New Roman"/>
              </a:rPr>
              <a:t>in all his ways. </a:t>
            </a:r>
            <a:endParaRPr lang="en-US" sz="2400" dirty="0"/>
          </a:p>
        </p:txBody>
      </p:sp>
    </p:spTree>
    <p:extLst>
      <p:ext uri="{BB962C8B-B14F-4D97-AF65-F5344CB8AC3E}">
        <p14:creationId xmlns:p14="http://schemas.microsoft.com/office/powerpoint/2010/main" val="33722636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200400"/>
            <a:ext cx="7620000" cy="517065"/>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What do you think causes a “double minded” condition?</a:t>
            </a:r>
            <a:endParaRPr lang="en-US" sz="2400" dirty="0">
              <a:ea typeface="Calibri"/>
              <a:cs typeface="Times New Roman"/>
            </a:endParaRPr>
          </a:p>
        </p:txBody>
      </p:sp>
      <p:sp>
        <p:nvSpPr>
          <p:cNvPr id="3" name="Rectangle 2"/>
          <p:cNvSpPr/>
          <p:nvPr/>
        </p:nvSpPr>
        <p:spPr>
          <a:xfrm>
            <a:off x="1371600" y="838200"/>
            <a:ext cx="6096000" cy="461665"/>
          </a:xfrm>
          <a:prstGeom prst="rect">
            <a:avLst/>
          </a:prstGeom>
        </p:spPr>
        <p:txBody>
          <a:bodyPr wrap="square">
            <a:spAutoFit/>
          </a:bodyPr>
          <a:lstStyle/>
          <a:p>
            <a:r>
              <a:rPr lang="en-US" sz="2400" b="1" dirty="0" smtClean="0">
                <a:solidFill>
                  <a:srgbClr val="E36C0A"/>
                </a:solidFill>
                <a:ea typeface="Calibri"/>
                <a:cs typeface="Times New Roman"/>
              </a:rPr>
              <a:t>…he </a:t>
            </a:r>
            <a:r>
              <a:rPr lang="en-US" sz="2400" b="1" dirty="0">
                <a:solidFill>
                  <a:srgbClr val="E36C0A"/>
                </a:solidFill>
                <a:ea typeface="Calibri"/>
                <a:cs typeface="Times New Roman"/>
              </a:rPr>
              <a:t>is a double-minded (vacillating) </a:t>
            </a:r>
            <a:r>
              <a:rPr lang="en-US" sz="2400" b="1" dirty="0" smtClean="0">
                <a:solidFill>
                  <a:srgbClr val="E36C0A"/>
                </a:solidFill>
                <a:ea typeface="Calibri"/>
                <a:cs typeface="Times New Roman"/>
              </a:rPr>
              <a:t>man…</a:t>
            </a:r>
            <a:endParaRPr lang="en-US" dirty="0"/>
          </a:p>
        </p:txBody>
      </p:sp>
    </p:spTree>
    <p:extLst>
      <p:ext uri="{BB962C8B-B14F-4D97-AF65-F5344CB8AC3E}">
        <p14:creationId xmlns:p14="http://schemas.microsoft.com/office/powerpoint/2010/main" val="27656440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4" y="457200"/>
            <a:ext cx="2600455"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Matthew 14:31</a:t>
            </a:r>
            <a:endParaRPr lang="en-US" sz="2400" dirty="0">
              <a:ea typeface="Calibri"/>
              <a:cs typeface="Times New Roman"/>
            </a:endParaRPr>
          </a:p>
        </p:txBody>
      </p:sp>
      <p:sp>
        <p:nvSpPr>
          <p:cNvPr id="3" name="Rectangle 2"/>
          <p:cNvSpPr/>
          <p:nvPr/>
        </p:nvSpPr>
        <p:spPr>
          <a:xfrm>
            <a:off x="1143001" y="2828836"/>
            <a:ext cx="6760028" cy="1200329"/>
          </a:xfrm>
          <a:prstGeom prst="rect">
            <a:avLst/>
          </a:prstGeom>
        </p:spPr>
        <p:txBody>
          <a:bodyPr wrap="square">
            <a:spAutoFit/>
          </a:bodyPr>
          <a:lstStyle/>
          <a:p>
            <a:r>
              <a:rPr lang="en-US" sz="2400" b="1" dirty="0">
                <a:ea typeface="Calibri"/>
                <a:cs typeface="Times New Roman"/>
              </a:rPr>
              <a:t>31 </a:t>
            </a:r>
            <a:r>
              <a:rPr lang="en-US" sz="2400" dirty="0">
                <a:ea typeface="Calibri"/>
                <a:cs typeface="Times New Roman"/>
              </a:rPr>
              <a:t>Jesus immediately reached out his hand and took hold of him, saying to him,</a:t>
            </a:r>
            <a:r>
              <a:rPr lang="en-US" sz="2400" b="1" dirty="0">
                <a:ea typeface="Calibri"/>
                <a:cs typeface="Times New Roman"/>
              </a:rPr>
              <a:t> </a:t>
            </a:r>
            <a:r>
              <a:rPr lang="en-US" sz="2400" b="1" dirty="0">
                <a:solidFill>
                  <a:srgbClr val="E46C0A"/>
                </a:solidFill>
                <a:ea typeface="Calibri"/>
                <a:cs typeface="Times New Roman"/>
              </a:rPr>
              <a:t>"O you of little faith </a:t>
            </a:r>
            <a:r>
              <a:rPr lang="en-US" sz="2400" b="1" dirty="0" smtClean="0">
                <a:solidFill>
                  <a:srgbClr val="E46C0A"/>
                </a:solidFill>
                <a:ea typeface="Calibri"/>
                <a:cs typeface="Times New Roman"/>
              </a:rPr>
              <a:t>[‎</a:t>
            </a:r>
            <a:r>
              <a:rPr lang="en-US" sz="2400" b="1" dirty="0">
                <a:solidFill>
                  <a:srgbClr val="E46C0A"/>
                </a:solidFill>
                <a:ea typeface="Calibri"/>
                <a:cs typeface="Times New Roman"/>
              </a:rPr>
              <a:t>lacking </a:t>
            </a:r>
            <a:r>
              <a:rPr lang="en-US" sz="2400" b="1" dirty="0" smtClean="0">
                <a:solidFill>
                  <a:srgbClr val="E46C0A"/>
                </a:solidFill>
                <a:ea typeface="Calibri"/>
                <a:cs typeface="Times New Roman"/>
              </a:rPr>
              <a:t>confidence], </a:t>
            </a:r>
            <a:r>
              <a:rPr lang="en-US" sz="2400" b="1" dirty="0">
                <a:solidFill>
                  <a:srgbClr val="E46C0A"/>
                </a:solidFill>
                <a:ea typeface="Calibri"/>
                <a:cs typeface="Times New Roman"/>
              </a:rPr>
              <a:t>why did you doubt </a:t>
            </a:r>
            <a:r>
              <a:rPr lang="en-US" sz="2400" b="1" dirty="0" smtClean="0">
                <a:solidFill>
                  <a:srgbClr val="E46C0A"/>
                </a:solidFill>
                <a:ea typeface="Calibri"/>
                <a:cs typeface="Times New Roman"/>
              </a:rPr>
              <a:t>[waver]?"</a:t>
            </a:r>
            <a:r>
              <a:rPr lang="en-US" sz="2400" dirty="0" smtClean="0">
                <a:ea typeface="Calibri"/>
                <a:cs typeface="Times New Roman"/>
              </a:rPr>
              <a:t> </a:t>
            </a:r>
            <a:endParaRPr lang="en-US" sz="2400" dirty="0"/>
          </a:p>
        </p:txBody>
      </p:sp>
    </p:spTree>
    <p:extLst>
      <p:ext uri="{BB962C8B-B14F-4D97-AF65-F5344CB8AC3E}">
        <p14:creationId xmlns:p14="http://schemas.microsoft.com/office/powerpoint/2010/main" val="3710671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9" y="609600"/>
            <a:ext cx="2494594"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1 John 3:21-24</a:t>
            </a:r>
            <a:endParaRPr lang="en-US" sz="2400" dirty="0">
              <a:ea typeface="Calibri"/>
              <a:cs typeface="Times New Roman"/>
            </a:endParaRPr>
          </a:p>
        </p:txBody>
      </p:sp>
      <p:sp>
        <p:nvSpPr>
          <p:cNvPr id="3" name="Rectangle 2"/>
          <p:cNvSpPr/>
          <p:nvPr/>
        </p:nvSpPr>
        <p:spPr>
          <a:xfrm>
            <a:off x="838200" y="1720840"/>
            <a:ext cx="7391400" cy="3416320"/>
          </a:xfrm>
          <a:prstGeom prst="rect">
            <a:avLst/>
          </a:prstGeom>
        </p:spPr>
        <p:txBody>
          <a:bodyPr wrap="square">
            <a:spAutoFit/>
          </a:bodyPr>
          <a:lstStyle/>
          <a:p>
            <a:r>
              <a:rPr lang="en-US" sz="2400" b="1" dirty="0">
                <a:ea typeface="Calibri"/>
                <a:cs typeface="Times New Roman"/>
              </a:rPr>
              <a:t>21 </a:t>
            </a:r>
            <a:r>
              <a:rPr lang="en-US" sz="2400" dirty="0">
                <a:ea typeface="Calibri"/>
                <a:cs typeface="Times New Roman"/>
              </a:rPr>
              <a:t>Beloved,</a:t>
            </a:r>
            <a:r>
              <a:rPr lang="en-US" sz="2400" b="1" dirty="0">
                <a:ea typeface="Calibri"/>
                <a:cs typeface="Times New Roman"/>
              </a:rPr>
              <a:t> </a:t>
            </a:r>
            <a:r>
              <a:rPr lang="en-US" sz="2400" b="1" dirty="0">
                <a:solidFill>
                  <a:srgbClr val="E46C0A"/>
                </a:solidFill>
                <a:ea typeface="Calibri"/>
                <a:cs typeface="Times New Roman"/>
              </a:rPr>
              <a:t>if our heart does not condemn </a:t>
            </a:r>
            <a:r>
              <a:rPr lang="en-US" sz="2400" b="1" dirty="0" smtClean="0">
                <a:solidFill>
                  <a:srgbClr val="E46C0A"/>
                </a:solidFill>
                <a:ea typeface="Calibri"/>
                <a:cs typeface="Times New Roman"/>
              </a:rPr>
              <a:t>[find </a:t>
            </a:r>
            <a:r>
              <a:rPr lang="en-US" sz="2400" b="1" dirty="0">
                <a:solidFill>
                  <a:srgbClr val="E46C0A"/>
                </a:solidFill>
                <a:ea typeface="Calibri"/>
                <a:cs typeface="Times New Roman"/>
              </a:rPr>
              <a:t>fault </a:t>
            </a:r>
            <a:r>
              <a:rPr lang="en-US" sz="2400" b="1" dirty="0" smtClean="0">
                <a:solidFill>
                  <a:srgbClr val="E46C0A"/>
                </a:solidFill>
                <a:ea typeface="Calibri"/>
                <a:cs typeface="Times New Roman"/>
              </a:rPr>
              <a:t>with] </a:t>
            </a:r>
            <a:r>
              <a:rPr lang="en-US" sz="2400" b="1" dirty="0">
                <a:solidFill>
                  <a:srgbClr val="E46C0A"/>
                </a:solidFill>
                <a:ea typeface="Calibri"/>
                <a:cs typeface="Times New Roman"/>
              </a:rPr>
              <a:t>us, we have confidence </a:t>
            </a:r>
            <a:r>
              <a:rPr lang="en-US" sz="2400" b="1" dirty="0" smtClean="0">
                <a:solidFill>
                  <a:srgbClr val="E46C0A"/>
                </a:solidFill>
                <a:ea typeface="Calibri"/>
                <a:cs typeface="Times New Roman"/>
              </a:rPr>
              <a:t>[assurance] </a:t>
            </a:r>
            <a:r>
              <a:rPr lang="en-US" sz="2400" b="1" dirty="0">
                <a:solidFill>
                  <a:srgbClr val="E46C0A"/>
                </a:solidFill>
                <a:ea typeface="Calibri"/>
                <a:cs typeface="Times New Roman"/>
              </a:rPr>
              <a:t>before God</a:t>
            </a:r>
            <a:r>
              <a:rPr lang="en-US" sz="2400" dirty="0">
                <a:ea typeface="Calibri"/>
                <a:cs typeface="Times New Roman"/>
              </a:rPr>
              <a:t>; </a:t>
            </a:r>
            <a:r>
              <a:rPr lang="en-US" sz="2400" b="1" dirty="0">
                <a:ea typeface="Calibri"/>
                <a:cs typeface="Times New Roman"/>
              </a:rPr>
              <a:t>22 </a:t>
            </a:r>
            <a:r>
              <a:rPr lang="en-US" sz="2400" dirty="0">
                <a:ea typeface="Calibri"/>
                <a:cs typeface="Times New Roman"/>
              </a:rPr>
              <a:t>and</a:t>
            </a:r>
            <a:r>
              <a:rPr lang="en-US" sz="2400" b="1" dirty="0">
                <a:ea typeface="Calibri"/>
                <a:cs typeface="Times New Roman"/>
              </a:rPr>
              <a:t> </a:t>
            </a:r>
            <a:r>
              <a:rPr lang="en-US" sz="2400" dirty="0">
                <a:ea typeface="Calibri"/>
                <a:cs typeface="Times New Roman"/>
              </a:rPr>
              <a:t>whatever we ask we receive from him, </a:t>
            </a:r>
            <a:r>
              <a:rPr lang="en-US" sz="2400" b="1" dirty="0">
                <a:solidFill>
                  <a:srgbClr val="E46C0A"/>
                </a:solidFill>
                <a:ea typeface="Calibri"/>
                <a:cs typeface="Times New Roman"/>
              </a:rPr>
              <a:t>because we keep his commandments and do what pleases him</a:t>
            </a:r>
            <a:r>
              <a:rPr lang="en-US" sz="2400" dirty="0">
                <a:ea typeface="Calibri"/>
                <a:cs typeface="Times New Roman"/>
              </a:rPr>
              <a:t>. </a:t>
            </a:r>
            <a:r>
              <a:rPr lang="en-US" sz="2400" b="1" dirty="0">
                <a:ea typeface="Calibri"/>
                <a:cs typeface="Times New Roman"/>
              </a:rPr>
              <a:t>23 </a:t>
            </a:r>
            <a:r>
              <a:rPr lang="en-US" sz="2400" dirty="0">
                <a:ea typeface="Calibri"/>
                <a:cs typeface="Times New Roman"/>
              </a:rPr>
              <a:t>And this is his commandment that we believe in the name of his Son Jesus Christ and</a:t>
            </a:r>
            <a:r>
              <a:rPr lang="en-US" sz="2400" b="1" dirty="0">
                <a:ea typeface="Calibri"/>
                <a:cs typeface="Times New Roman"/>
              </a:rPr>
              <a:t> </a:t>
            </a:r>
            <a:r>
              <a:rPr lang="en-US" sz="2400" dirty="0">
                <a:ea typeface="Calibri"/>
                <a:cs typeface="Times New Roman"/>
              </a:rPr>
              <a:t>love one another,</a:t>
            </a:r>
            <a:r>
              <a:rPr lang="en-US" sz="2400" b="1" dirty="0">
                <a:ea typeface="Calibri"/>
                <a:cs typeface="Times New Roman"/>
              </a:rPr>
              <a:t> </a:t>
            </a:r>
            <a:r>
              <a:rPr lang="en-US" sz="2400" dirty="0">
                <a:ea typeface="Calibri"/>
                <a:cs typeface="Times New Roman"/>
              </a:rPr>
              <a:t>just as he has commanded us. </a:t>
            </a:r>
            <a:r>
              <a:rPr lang="en-US" sz="2400" b="1" dirty="0">
                <a:ea typeface="Calibri"/>
                <a:cs typeface="Times New Roman"/>
              </a:rPr>
              <a:t>24 </a:t>
            </a:r>
            <a:r>
              <a:rPr lang="en-US" sz="2400" dirty="0">
                <a:ea typeface="Calibri"/>
                <a:cs typeface="Times New Roman"/>
              </a:rPr>
              <a:t>Whoever keeps his commandments abides in him, and he in them. And</a:t>
            </a:r>
            <a:r>
              <a:rPr lang="en-US" sz="2400" b="1" dirty="0">
                <a:ea typeface="Calibri"/>
                <a:cs typeface="Times New Roman"/>
              </a:rPr>
              <a:t> </a:t>
            </a:r>
            <a:r>
              <a:rPr lang="en-US" sz="2400" dirty="0">
                <a:ea typeface="Calibri"/>
                <a:cs typeface="Times New Roman"/>
              </a:rPr>
              <a:t>by this we know that he abides in us, by the Spirit whom he has given us. </a:t>
            </a:r>
            <a:endParaRPr lang="en-US" sz="2400" dirty="0"/>
          </a:p>
        </p:txBody>
      </p:sp>
    </p:spTree>
    <p:extLst>
      <p:ext uri="{BB962C8B-B14F-4D97-AF65-F5344CB8AC3E}">
        <p14:creationId xmlns:p14="http://schemas.microsoft.com/office/powerpoint/2010/main" val="35589391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1627369" cy="492122"/>
          </a:xfrm>
          <a:prstGeom prst="rect">
            <a:avLst/>
          </a:prstGeom>
        </p:spPr>
        <p:txBody>
          <a:bodyPr wrap="none">
            <a:spAutoFit/>
          </a:bodyPr>
          <a:lstStyle/>
          <a:p>
            <a:pPr>
              <a:lnSpc>
                <a:spcPct val="115000"/>
              </a:lnSpc>
              <a:spcAft>
                <a:spcPts val="1000"/>
              </a:spcAft>
            </a:pPr>
            <a:r>
              <a:rPr lang="en-US" sz="2400" b="1" dirty="0">
                <a:ea typeface="Calibri"/>
                <a:cs typeface="Times New Roman"/>
              </a:rPr>
              <a:t>1 John 4:17</a:t>
            </a:r>
            <a:endParaRPr lang="en-US" sz="2400" dirty="0">
              <a:ea typeface="Calibri"/>
              <a:cs typeface="Times New Roman"/>
            </a:endParaRPr>
          </a:p>
        </p:txBody>
      </p:sp>
      <p:sp>
        <p:nvSpPr>
          <p:cNvPr id="3" name="Rectangle 2"/>
          <p:cNvSpPr/>
          <p:nvPr/>
        </p:nvSpPr>
        <p:spPr>
          <a:xfrm>
            <a:off x="1118484" y="2828836"/>
            <a:ext cx="6653916" cy="1569660"/>
          </a:xfrm>
          <a:prstGeom prst="rect">
            <a:avLst/>
          </a:prstGeom>
        </p:spPr>
        <p:txBody>
          <a:bodyPr wrap="square">
            <a:spAutoFit/>
          </a:bodyPr>
          <a:lstStyle/>
          <a:p>
            <a:r>
              <a:rPr lang="en-US" sz="2400" dirty="0">
                <a:ea typeface="Calibri"/>
                <a:cs typeface="Times New Roman"/>
              </a:rPr>
              <a:t>By this is love perfected [completed] with us, so that we may have confidence [bold assurance] for the Day of Judgment, </a:t>
            </a:r>
            <a:r>
              <a:rPr lang="en-US" sz="2400" b="1" dirty="0">
                <a:solidFill>
                  <a:srgbClr val="E46C0A"/>
                </a:solidFill>
                <a:ea typeface="Calibri"/>
                <a:cs typeface="Times New Roman"/>
              </a:rPr>
              <a:t>because as he is so also are we in this world</a:t>
            </a:r>
            <a:r>
              <a:rPr lang="en-US" sz="2400" dirty="0">
                <a:ea typeface="Calibri"/>
                <a:cs typeface="Times New Roman"/>
              </a:rPr>
              <a:t>. </a:t>
            </a:r>
            <a:endParaRPr lang="en-US" sz="2400" dirty="0"/>
          </a:p>
        </p:txBody>
      </p:sp>
    </p:spTree>
    <p:extLst>
      <p:ext uri="{BB962C8B-B14F-4D97-AF65-F5344CB8AC3E}">
        <p14:creationId xmlns:p14="http://schemas.microsoft.com/office/powerpoint/2010/main" val="39657339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2300630"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James 4:7-10</a:t>
            </a:r>
            <a:endParaRPr lang="en-US" sz="2400" dirty="0">
              <a:ea typeface="Calibri"/>
              <a:cs typeface="Times New Roman"/>
            </a:endParaRPr>
          </a:p>
        </p:txBody>
      </p:sp>
      <p:sp>
        <p:nvSpPr>
          <p:cNvPr id="3" name="Rectangle 2"/>
          <p:cNvSpPr/>
          <p:nvPr/>
        </p:nvSpPr>
        <p:spPr>
          <a:xfrm>
            <a:off x="1150315" y="1997839"/>
            <a:ext cx="6774485" cy="3416320"/>
          </a:xfrm>
          <a:prstGeom prst="rect">
            <a:avLst/>
          </a:prstGeom>
        </p:spPr>
        <p:txBody>
          <a:bodyPr wrap="square">
            <a:spAutoFit/>
          </a:bodyPr>
          <a:lstStyle/>
          <a:p>
            <a:r>
              <a:rPr lang="en-US" sz="2400" b="1" dirty="0">
                <a:ea typeface="Calibri"/>
                <a:cs typeface="Times New Roman"/>
              </a:rPr>
              <a:t>7 </a:t>
            </a:r>
            <a:r>
              <a:rPr lang="en-US" sz="2400" dirty="0">
                <a:ea typeface="Calibri"/>
                <a:cs typeface="Times New Roman"/>
              </a:rPr>
              <a:t>Submit </a:t>
            </a:r>
            <a:r>
              <a:rPr lang="en-US" sz="2400" dirty="0" smtClean="0">
                <a:ea typeface="Calibri"/>
                <a:cs typeface="Times New Roman"/>
              </a:rPr>
              <a:t>[‎</a:t>
            </a:r>
            <a:r>
              <a:rPr lang="en-US" sz="2400" dirty="0">
                <a:ea typeface="Calibri"/>
                <a:cs typeface="Times New Roman"/>
              </a:rPr>
              <a:t>subordinate/ </a:t>
            </a:r>
            <a:r>
              <a:rPr lang="en-US" sz="2400" dirty="0" smtClean="0">
                <a:ea typeface="Calibri"/>
                <a:cs typeface="Times New Roman"/>
              </a:rPr>
              <a:t>obey] </a:t>
            </a:r>
            <a:r>
              <a:rPr lang="en-US" sz="2400" dirty="0">
                <a:ea typeface="Calibri"/>
                <a:cs typeface="Times New Roman"/>
              </a:rPr>
              <a:t>your selves therefore to God.</a:t>
            </a:r>
            <a:r>
              <a:rPr lang="en-US" sz="2400" b="1" dirty="0">
                <a:ea typeface="Calibri"/>
                <a:cs typeface="Times New Roman"/>
              </a:rPr>
              <a:t> </a:t>
            </a:r>
            <a:r>
              <a:rPr lang="en-US" sz="2400" dirty="0">
                <a:ea typeface="Calibri"/>
                <a:cs typeface="Times New Roman"/>
              </a:rPr>
              <a:t>Resist </a:t>
            </a:r>
            <a:r>
              <a:rPr lang="en-US" sz="2400" dirty="0" smtClean="0">
                <a:ea typeface="Calibri"/>
                <a:cs typeface="Times New Roman"/>
              </a:rPr>
              <a:t>[stand against] </a:t>
            </a:r>
            <a:r>
              <a:rPr lang="en-US" sz="2400" dirty="0">
                <a:ea typeface="Calibri"/>
                <a:cs typeface="Times New Roman"/>
              </a:rPr>
              <a:t>the devil and he will flee from you. </a:t>
            </a:r>
            <a:r>
              <a:rPr lang="en-US" sz="2400" b="1" dirty="0">
                <a:ea typeface="Calibri"/>
                <a:cs typeface="Times New Roman"/>
              </a:rPr>
              <a:t>8 </a:t>
            </a:r>
            <a:r>
              <a:rPr lang="en-US" sz="2400" b="1" dirty="0">
                <a:solidFill>
                  <a:srgbClr val="E36C0A"/>
                </a:solidFill>
                <a:ea typeface="Calibri"/>
                <a:cs typeface="Times New Roman"/>
              </a:rPr>
              <a:t>Draw </a:t>
            </a:r>
            <a:r>
              <a:rPr lang="en-US" sz="2400" b="1" dirty="0" smtClean="0">
                <a:solidFill>
                  <a:srgbClr val="E36C0A"/>
                </a:solidFill>
                <a:ea typeface="Calibri"/>
                <a:cs typeface="Times New Roman"/>
              </a:rPr>
              <a:t>[approach] </a:t>
            </a:r>
            <a:r>
              <a:rPr lang="en-US" sz="2400" b="1" dirty="0">
                <a:solidFill>
                  <a:srgbClr val="E36C0A"/>
                </a:solidFill>
                <a:ea typeface="Calibri"/>
                <a:cs typeface="Times New Roman"/>
              </a:rPr>
              <a:t>near to God, and he will draw near to you</a:t>
            </a:r>
            <a:r>
              <a:rPr lang="en-US" sz="2400" dirty="0">
                <a:ea typeface="Calibri"/>
                <a:cs typeface="Times New Roman"/>
              </a:rPr>
              <a:t>.</a:t>
            </a:r>
            <a:r>
              <a:rPr lang="en-US" sz="2400" b="1" dirty="0">
                <a:ea typeface="Calibri"/>
                <a:cs typeface="Times New Roman"/>
              </a:rPr>
              <a:t> </a:t>
            </a:r>
            <a:r>
              <a:rPr lang="en-US" sz="2400" dirty="0">
                <a:ea typeface="Calibri"/>
                <a:cs typeface="Times New Roman"/>
              </a:rPr>
              <a:t>Cleanse your hands; you sinners, </a:t>
            </a:r>
            <a:r>
              <a:rPr lang="en-US" sz="2400" b="1" dirty="0">
                <a:solidFill>
                  <a:srgbClr val="E36C0A"/>
                </a:solidFill>
                <a:ea typeface="Calibri"/>
                <a:cs typeface="Times New Roman"/>
              </a:rPr>
              <a:t>and purify </a:t>
            </a:r>
            <a:r>
              <a:rPr lang="en-US" sz="2400" b="1" dirty="0" smtClean="0">
                <a:solidFill>
                  <a:srgbClr val="E36C0A"/>
                </a:solidFill>
                <a:ea typeface="Calibri"/>
                <a:cs typeface="Times New Roman"/>
              </a:rPr>
              <a:t>[make clean] </a:t>
            </a:r>
            <a:r>
              <a:rPr lang="en-US" sz="2400" b="1" dirty="0">
                <a:solidFill>
                  <a:srgbClr val="E36C0A"/>
                </a:solidFill>
                <a:ea typeface="Calibri"/>
                <a:cs typeface="Times New Roman"/>
              </a:rPr>
              <a:t>your hearts, you double-minded.</a:t>
            </a:r>
            <a:r>
              <a:rPr lang="en-US" sz="2400" dirty="0">
                <a:solidFill>
                  <a:srgbClr val="E36C0A"/>
                </a:solidFill>
                <a:ea typeface="Calibri"/>
                <a:cs typeface="Times New Roman"/>
              </a:rPr>
              <a:t> </a:t>
            </a:r>
            <a:r>
              <a:rPr lang="en-US" sz="2400" b="1" dirty="0">
                <a:ea typeface="Calibri"/>
                <a:cs typeface="Times New Roman"/>
              </a:rPr>
              <a:t>9 </a:t>
            </a:r>
            <a:r>
              <a:rPr lang="en-US" sz="2400" dirty="0">
                <a:ea typeface="Calibri"/>
                <a:cs typeface="Times New Roman"/>
              </a:rPr>
              <a:t>Be wretched and mourn and weep. Let your laughter be turned to mourning and your joy to gloom. </a:t>
            </a:r>
            <a:r>
              <a:rPr lang="en-US" sz="2400" b="1" dirty="0">
                <a:ea typeface="Calibri"/>
                <a:cs typeface="Times New Roman"/>
              </a:rPr>
              <a:t>10 </a:t>
            </a:r>
            <a:r>
              <a:rPr lang="en-US" sz="2400" dirty="0">
                <a:ea typeface="Calibri"/>
                <a:cs typeface="Times New Roman"/>
              </a:rPr>
              <a:t>Humble yourselves before the Lord, and he will exalt you. </a:t>
            </a:r>
            <a:endParaRPr lang="en-US" sz="2400" dirty="0"/>
          </a:p>
        </p:txBody>
      </p:sp>
    </p:spTree>
    <p:extLst>
      <p:ext uri="{BB962C8B-B14F-4D97-AF65-F5344CB8AC3E}">
        <p14:creationId xmlns:p14="http://schemas.microsoft.com/office/powerpoint/2010/main" val="4019416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8037" y="2971800"/>
            <a:ext cx="6400800" cy="941796"/>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How would you go about cleansing a double (flopping back and forth) mind?</a:t>
            </a:r>
            <a:endParaRPr lang="en-US" sz="2400" dirty="0">
              <a:ea typeface="Calibri"/>
              <a:cs typeface="Times New Roman"/>
            </a:endParaRPr>
          </a:p>
        </p:txBody>
      </p:sp>
      <p:sp>
        <p:nvSpPr>
          <p:cNvPr id="3" name="Rectangle 2"/>
          <p:cNvSpPr/>
          <p:nvPr/>
        </p:nvSpPr>
        <p:spPr>
          <a:xfrm>
            <a:off x="748937" y="685800"/>
            <a:ext cx="7239000" cy="461665"/>
          </a:xfrm>
          <a:prstGeom prst="rect">
            <a:avLst/>
          </a:prstGeom>
        </p:spPr>
        <p:txBody>
          <a:bodyPr wrap="square">
            <a:spAutoFit/>
          </a:bodyPr>
          <a:lstStyle/>
          <a:p>
            <a:r>
              <a:rPr lang="en-US" sz="2400" b="1" dirty="0" smtClean="0">
                <a:solidFill>
                  <a:srgbClr val="E36C0A"/>
                </a:solidFill>
                <a:ea typeface="Calibri"/>
                <a:cs typeface="Times New Roman"/>
              </a:rPr>
              <a:t>…purify </a:t>
            </a:r>
            <a:r>
              <a:rPr lang="en-US" sz="2400" b="1" dirty="0" smtClean="0">
                <a:solidFill>
                  <a:srgbClr val="E36C0A"/>
                </a:solidFill>
                <a:ea typeface="Calibri"/>
                <a:cs typeface="Times New Roman"/>
              </a:rPr>
              <a:t>[make clean] </a:t>
            </a:r>
            <a:r>
              <a:rPr lang="en-US" sz="2400" b="1" dirty="0">
                <a:solidFill>
                  <a:srgbClr val="E36C0A"/>
                </a:solidFill>
                <a:ea typeface="Calibri"/>
                <a:cs typeface="Times New Roman"/>
              </a:rPr>
              <a:t>your hearts, you </a:t>
            </a:r>
            <a:r>
              <a:rPr lang="en-US" sz="2400" b="1" dirty="0" smtClean="0">
                <a:solidFill>
                  <a:srgbClr val="E36C0A"/>
                </a:solidFill>
                <a:ea typeface="Calibri"/>
                <a:cs typeface="Times New Roman"/>
              </a:rPr>
              <a:t>double-minded…</a:t>
            </a:r>
            <a:endParaRPr lang="en-US" dirty="0"/>
          </a:p>
        </p:txBody>
      </p:sp>
    </p:spTree>
    <p:extLst>
      <p:ext uri="{BB962C8B-B14F-4D97-AF65-F5344CB8AC3E}">
        <p14:creationId xmlns:p14="http://schemas.microsoft.com/office/powerpoint/2010/main" val="2781555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26176" y="681926"/>
            <a:ext cx="8171361" cy="5749834"/>
          </a:xfrm>
          <a:prstGeom prst="rect">
            <a:avLst/>
          </a:prstGeom>
          <a:solidFill>
            <a:schemeClr val="accent1">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57646" y="862149"/>
            <a:ext cx="7367451" cy="5316582"/>
          </a:xfrm>
          <a:custGeom>
            <a:avLst/>
            <a:gdLst>
              <a:gd name="connsiteX0" fmla="*/ 0 w 7367451"/>
              <a:gd name="connsiteY0" fmla="*/ 0 h 5316582"/>
              <a:gd name="connsiteX1" fmla="*/ 3200400 w 7367451"/>
              <a:gd name="connsiteY1" fmla="*/ 3370217 h 5316582"/>
              <a:gd name="connsiteX2" fmla="*/ 7367451 w 7367451"/>
              <a:gd name="connsiteY2" fmla="*/ 5316582 h 5316582"/>
            </a:gdLst>
            <a:ahLst/>
            <a:cxnLst>
              <a:cxn ang="0">
                <a:pos x="connsiteX0" y="connsiteY0"/>
              </a:cxn>
              <a:cxn ang="0">
                <a:pos x="connsiteX1" y="connsiteY1"/>
              </a:cxn>
              <a:cxn ang="0">
                <a:pos x="connsiteX2" y="connsiteY2"/>
              </a:cxn>
            </a:cxnLst>
            <a:rect l="l" t="t" r="r" b="b"/>
            <a:pathLst>
              <a:path w="7367451" h="5316582">
                <a:moveTo>
                  <a:pt x="0" y="0"/>
                </a:moveTo>
                <a:cubicBezTo>
                  <a:pt x="986246" y="1242060"/>
                  <a:pt x="1972492" y="2484120"/>
                  <a:pt x="3200400" y="3370217"/>
                </a:cubicBezTo>
                <a:cubicBezTo>
                  <a:pt x="4428308" y="4256314"/>
                  <a:pt x="5897879" y="4786448"/>
                  <a:pt x="7367451" y="53165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439239" y="2196610"/>
            <a:ext cx="1618161" cy="923330"/>
          </a:xfrm>
          <a:prstGeom prst="rect">
            <a:avLst/>
          </a:prstGeom>
          <a:noFill/>
        </p:spPr>
        <p:txBody>
          <a:bodyPr wrap="square" rtlCol="0">
            <a:spAutoFit/>
          </a:bodyPr>
          <a:lstStyle/>
          <a:p>
            <a:r>
              <a:rPr lang="en-US" dirty="0">
                <a:solidFill>
                  <a:prstClr val="black"/>
                </a:solidFill>
              </a:rPr>
              <a:t>Kingdom   of Darkness</a:t>
            </a:r>
          </a:p>
          <a:p>
            <a:endParaRPr lang="en-US" dirty="0">
              <a:solidFill>
                <a:prstClr val="black"/>
              </a:solidFill>
            </a:endParaRPr>
          </a:p>
        </p:txBody>
      </p:sp>
      <p:sp>
        <p:nvSpPr>
          <p:cNvPr id="14" name="Freeform 13"/>
          <p:cNvSpPr/>
          <p:nvPr/>
        </p:nvSpPr>
        <p:spPr>
          <a:xfrm>
            <a:off x="598442" y="992778"/>
            <a:ext cx="7380514" cy="5290457"/>
          </a:xfrm>
          <a:custGeom>
            <a:avLst/>
            <a:gdLst>
              <a:gd name="connsiteX0" fmla="*/ 0 w 7380514"/>
              <a:gd name="connsiteY0" fmla="*/ 5290457 h 5290457"/>
              <a:gd name="connsiteX1" fmla="*/ 3696789 w 7380514"/>
              <a:gd name="connsiteY1" fmla="*/ 3644537 h 5290457"/>
              <a:gd name="connsiteX2" fmla="*/ 7380514 w 7380514"/>
              <a:gd name="connsiteY2" fmla="*/ 0 h 5290457"/>
              <a:gd name="connsiteX3" fmla="*/ 7380514 w 7380514"/>
              <a:gd name="connsiteY3" fmla="*/ 0 h 5290457"/>
            </a:gdLst>
            <a:ahLst/>
            <a:cxnLst>
              <a:cxn ang="0">
                <a:pos x="connsiteX0" y="connsiteY0"/>
              </a:cxn>
              <a:cxn ang="0">
                <a:pos x="connsiteX1" y="connsiteY1"/>
              </a:cxn>
              <a:cxn ang="0">
                <a:pos x="connsiteX2" y="connsiteY2"/>
              </a:cxn>
              <a:cxn ang="0">
                <a:pos x="connsiteX3" y="connsiteY3"/>
              </a:cxn>
            </a:cxnLst>
            <a:rect l="l" t="t" r="r" b="b"/>
            <a:pathLst>
              <a:path w="7380514" h="5290457">
                <a:moveTo>
                  <a:pt x="0" y="5290457"/>
                </a:moveTo>
                <a:cubicBezTo>
                  <a:pt x="1233351" y="4908368"/>
                  <a:pt x="2466703" y="4526280"/>
                  <a:pt x="3696789" y="3644537"/>
                </a:cubicBezTo>
                <a:cubicBezTo>
                  <a:pt x="4926875" y="2762794"/>
                  <a:pt x="7380514" y="0"/>
                  <a:pt x="7380514" y="0"/>
                </a:cubicBezTo>
                <a:lnTo>
                  <a:pt x="738051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7010400" y="2286000"/>
            <a:ext cx="1515018" cy="923330"/>
          </a:xfrm>
          <a:prstGeom prst="rect">
            <a:avLst/>
          </a:prstGeom>
          <a:noFill/>
        </p:spPr>
        <p:txBody>
          <a:bodyPr wrap="square" rtlCol="0">
            <a:spAutoFit/>
          </a:bodyPr>
          <a:lstStyle/>
          <a:p>
            <a:r>
              <a:rPr lang="en-US" dirty="0">
                <a:solidFill>
                  <a:prstClr val="black"/>
                </a:solidFill>
              </a:rPr>
              <a:t>Kingdom of  Light</a:t>
            </a:r>
          </a:p>
          <a:p>
            <a:endParaRPr lang="en-US" dirty="0">
              <a:solidFill>
                <a:prstClr val="black"/>
              </a:solidFill>
            </a:endParaRPr>
          </a:p>
        </p:txBody>
      </p:sp>
      <p:sp>
        <p:nvSpPr>
          <p:cNvPr id="18" name="TextBox 17"/>
          <p:cNvSpPr txBox="1"/>
          <p:nvPr/>
        </p:nvSpPr>
        <p:spPr>
          <a:xfrm>
            <a:off x="3962400" y="6244046"/>
            <a:ext cx="3048000" cy="984885"/>
          </a:xfrm>
          <a:prstGeom prst="rect">
            <a:avLst/>
          </a:prstGeom>
          <a:noFill/>
        </p:spPr>
        <p:txBody>
          <a:bodyPr wrap="square" rtlCol="0">
            <a:spAutoFit/>
          </a:bodyPr>
          <a:lstStyle/>
          <a:p>
            <a:r>
              <a:rPr lang="en-US" sz="4000" dirty="0">
                <a:solidFill>
                  <a:prstClr val="black"/>
                </a:solidFill>
              </a:rPr>
              <a:t>Time</a:t>
            </a:r>
          </a:p>
          <a:p>
            <a:endParaRPr lang="en-US" dirty="0">
              <a:solidFill>
                <a:prstClr val="black"/>
              </a:solidFill>
            </a:endParaRPr>
          </a:p>
        </p:txBody>
      </p:sp>
    </p:spTree>
    <p:extLst>
      <p:ext uri="{BB962C8B-B14F-4D97-AF65-F5344CB8AC3E}">
        <p14:creationId xmlns:p14="http://schemas.microsoft.com/office/powerpoint/2010/main" val="30300838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 y="457200"/>
            <a:ext cx="2762295"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Philippians 4:8-9</a:t>
            </a:r>
            <a:endParaRPr lang="en-US" sz="2400" dirty="0">
              <a:ea typeface="Calibri"/>
              <a:cs typeface="Times New Roman"/>
            </a:endParaRPr>
          </a:p>
        </p:txBody>
      </p:sp>
      <p:sp>
        <p:nvSpPr>
          <p:cNvPr id="3" name="Rectangle 2"/>
          <p:cNvSpPr/>
          <p:nvPr/>
        </p:nvSpPr>
        <p:spPr>
          <a:xfrm>
            <a:off x="1143000" y="1859340"/>
            <a:ext cx="7010400" cy="3785652"/>
          </a:xfrm>
          <a:prstGeom prst="rect">
            <a:avLst/>
          </a:prstGeom>
        </p:spPr>
        <p:txBody>
          <a:bodyPr wrap="square">
            <a:spAutoFit/>
          </a:bodyPr>
          <a:lstStyle/>
          <a:p>
            <a:r>
              <a:rPr lang="en-US" sz="2400" b="1" dirty="0">
                <a:ea typeface="Calibri"/>
                <a:cs typeface="Times New Roman"/>
              </a:rPr>
              <a:t>8 </a:t>
            </a:r>
            <a:r>
              <a:rPr lang="en-US" sz="2400" dirty="0">
                <a:ea typeface="Calibri"/>
                <a:cs typeface="Times New Roman"/>
              </a:rPr>
              <a:t>Finally, brothers, </a:t>
            </a:r>
            <a:r>
              <a:rPr lang="en-US" sz="2400" b="1" dirty="0">
                <a:solidFill>
                  <a:srgbClr val="E46C0A"/>
                </a:solidFill>
                <a:ea typeface="Calibri"/>
                <a:cs typeface="Times New Roman"/>
              </a:rPr>
              <a:t>whatever is true </a:t>
            </a:r>
            <a:r>
              <a:rPr lang="en-US" sz="2400" b="1" dirty="0" smtClean="0">
                <a:solidFill>
                  <a:srgbClr val="E46C0A"/>
                </a:solidFill>
                <a:ea typeface="Calibri"/>
                <a:cs typeface="Times New Roman"/>
              </a:rPr>
              <a:t>[unconcealed], </a:t>
            </a:r>
            <a:r>
              <a:rPr lang="en-US" sz="2400" b="1" dirty="0">
                <a:solidFill>
                  <a:srgbClr val="E46C0A"/>
                </a:solidFill>
                <a:ea typeface="Calibri"/>
                <a:cs typeface="Times New Roman"/>
              </a:rPr>
              <a:t>whatever is honorable </a:t>
            </a:r>
            <a:r>
              <a:rPr lang="en-US" sz="2400" b="1" dirty="0" smtClean="0">
                <a:solidFill>
                  <a:srgbClr val="E46C0A"/>
                </a:solidFill>
                <a:ea typeface="Calibri"/>
                <a:cs typeface="Times New Roman"/>
              </a:rPr>
              <a:t>[honest] </a:t>
            </a:r>
            <a:r>
              <a:rPr lang="en-US" sz="2400" b="1" dirty="0">
                <a:solidFill>
                  <a:srgbClr val="E46C0A"/>
                </a:solidFill>
                <a:ea typeface="Calibri"/>
                <a:cs typeface="Times New Roman"/>
              </a:rPr>
              <a:t>, whatever is just </a:t>
            </a:r>
            <a:r>
              <a:rPr lang="en-US" sz="2400" b="1" dirty="0" smtClean="0">
                <a:solidFill>
                  <a:srgbClr val="E46C0A"/>
                </a:solidFill>
                <a:ea typeface="Calibri"/>
                <a:cs typeface="Times New Roman"/>
              </a:rPr>
              <a:t>[right</a:t>
            </a:r>
            <a:r>
              <a:rPr lang="en-US" sz="2400" b="1" dirty="0">
                <a:solidFill>
                  <a:srgbClr val="E46C0A"/>
                </a:solidFill>
                <a:ea typeface="Calibri"/>
                <a:cs typeface="Times New Roman"/>
              </a:rPr>
              <a:t>, </a:t>
            </a:r>
            <a:r>
              <a:rPr lang="en-US" sz="2400" b="1" dirty="0" smtClean="0">
                <a:solidFill>
                  <a:srgbClr val="E46C0A"/>
                </a:solidFill>
                <a:ea typeface="Calibri"/>
                <a:cs typeface="Times New Roman"/>
              </a:rPr>
              <a:t>innocent] </a:t>
            </a:r>
            <a:r>
              <a:rPr lang="en-US" sz="2400" b="1" dirty="0">
                <a:solidFill>
                  <a:srgbClr val="E46C0A"/>
                </a:solidFill>
                <a:ea typeface="Calibri"/>
                <a:cs typeface="Times New Roman"/>
              </a:rPr>
              <a:t>, whatever is pure </a:t>
            </a:r>
            <a:r>
              <a:rPr lang="en-US" sz="2400" b="1" dirty="0" smtClean="0">
                <a:solidFill>
                  <a:srgbClr val="E46C0A"/>
                </a:solidFill>
                <a:ea typeface="Calibri"/>
                <a:cs typeface="Times New Roman"/>
              </a:rPr>
              <a:t>[clean/perfect], </a:t>
            </a:r>
            <a:r>
              <a:rPr lang="en-US" sz="2400" b="1" dirty="0">
                <a:solidFill>
                  <a:srgbClr val="E46C0A"/>
                </a:solidFill>
                <a:ea typeface="Calibri"/>
                <a:cs typeface="Times New Roman"/>
              </a:rPr>
              <a:t>whatever is lovely </a:t>
            </a:r>
            <a:r>
              <a:rPr lang="en-US" sz="2400" b="1" dirty="0" smtClean="0">
                <a:solidFill>
                  <a:srgbClr val="E46C0A"/>
                </a:solidFill>
                <a:ea typeface="Calibri"/>
                <a:cs typeface="Times New Roman"/>
              </a:rPr>
              <a:t>[friendly towards], </a:t>
            </a:r>
            <a:r>
              <a:rPr lang="en-US" sz="2400" b="1" dirty="0">
                <a:solidFill>
                  <a:srgbClr val="E46C0A"/>
                </a:solidFill>
                <a:ea typeface="Calibri"/>
                <a:cs typeface="Times New Roman"/>
              </a:rPr>
              <a:t>whatever is commendable </a:t>
            </a:r>
            <a:r>
              <a:rPr lang="en-US" sz="2400" b="1" dirty="0" smtClean="0">
                <a:solidFill>
                  <a:srgbClr val="E46C0A"/>
                </a:solidFill>
                <a:ea typeface="Calibri"/>
                <a:cs typeface="Times New Roman"/>
              </a:rPr>
              <a:t>[reputable], </a:t>
            </a:r>
            <a:r>
              <a:rPr lang="en-US" sz="2400" b="1" dirty="0">
                <a:solidFill>
                  <a:srgbClr val="E46C0A"/>
                </a:solidFill>
                <a:ea typeface="Calibri"/>
                <a:cs typeface="Times New Roman"/>
              </a:rPr>
              <a:t>if there is any excellence, if there is anything worthy of praise, think </a:t>
            </a:r>
            <a:r>
              <a:rPr lang="en-US" sz="2400" b="1" dirty="0" smtClean="0">
                <a:solidFill>
                  <a:srgbClr val="E46C0A"/>
                </a:solidFill>
                <a:ea typeface="Calibri"/>
                <a:cs typeface="Times New Roman"/>
              </a:rPr>
              <a:t>[take </a:t>
            </a:r>
            <a:r>
              <a:rPr lang="en-US" sz="2400" b="1" dirty="0">
                <a:solidFill>
                  <a:srgbClr val="E46C0A"/>
                </a:solidFill>
                <a:ea typeface="Calibri"/>
                <a:cs typeface="Times New Roman"/>
              </a:rPr>
              <a:t>inventory </a:t>
            </a:r>
            <a:r>
              <a:rPr lang="en-US" sz="2400" b="1" dirty="0" smtClean="0">
                <a:solidFill>
                  <a:srgbClr val="E46C0A"/>
                </a:solidFill>
                <a:ea typeface="Calibri"/>
                <a:cs typeface="Times New Roman"/>
              </a:rPr>
              <a:t>of] </a:t>
            </a:r>
            <a:r>
              <a:rPr lang="en-US" sz="2400" b="1" dirty="0">
                <a:solidFill>
                  <a:srgbClr val="E46C0A"/>
                </a:solidFill>
                <a:ea typeface="Calibri"/>
                <a:cs typeface="Times New Roman"/>
              </a:rPr>
              <a:t>about these things.</a:t>
            </a:r>
            <a:r>
              <a:rPr lang="en-US" sz="2400" dirty="0">
                <a:solidFill>
                  <a:srgbClr val="E46C0A"/>
                </a:solidFill>
                <a:ea typeface="Calibri"/>
                <a:cs typeface="Times New Roman"/>
              </a:rPr>
              <a:t> </a:t>
            </a:r>
            <a:r>
              <a:rPr lang="en-US" sz="2400" b="1" dirty="0">
                <a:ea typeface="Calibri"/>
                <a:cs typeface="Times New Roman"/>
              </a:rPr>
              <a:t>9 </a:t>
            </a:r>
            <a:r>
              <a:rPr lang="en-US" sz="2400" dirty="0">
                <a:ea typeface="Calibri"/>
                <a:cs typeface="Times New Roman"/>
              </a:rPr>
              <a:t>What you have learned and</a:t>
            </a:r>
            <a:r>
              <a:rPr lang="en-US" sz="2400" b="1" dirty="0">
                <a:ea typeface="Calibri"/>
                <a:cs typeface="Times New Roman"/>
              </a:rPr>
              <a:t> </a:t>
            </a:r>
            <a:r>
              <a:rPr lang="en-US" sz="2400" dirty="0">
                <a:ea typeface="Calibri"/>
                <a:cs typeface="Times New Roman"/>
              </a:rPr>
              <a:t>received and heard and seen</a:t>
            </a:r>
            <a:r>
              <a:rPr lang="en-US" sz="2400" b="1" dirty="0">
                <a:ea typeface="Calibri"/>
                <a:cs typeface="Times New Roman"/>
              </a:rPr>
              <a:t> </a:t>
            </a:r>
            <a:r>
              <a:rPr lang="en-US" sz="2400" dirty="0">
                <a:ea typeface="Calibri"/>
                <a:cs typeface="Times New Roman"/>
              </a:rPr>
              <a:t>in me—practice these things, and</a:t>
            </a:r>
            <a:r>
              <a:rPr lang="en-US" sz="2400" b="1" dirty="0">
                <a:ea typeface="Calibri"/>
                <a:cs typeface="Times New Roman"/>
              </a:rPr>
              <a:t> </a:t>
            </a:r>
            <a:r>
              <a:rPr lang="en-US" sz="2400" dirty="0">
                <a:ea typeface="Calibri"/>
                <a:cs typeface="Times New Roman"/>
              </a:rPr>
              <a:t>the God of peace will be with you. </a:t>
            </a:r>
            <a:endParaRPr lang="en-US" sz="2400" dirty="0"/>
          </a:p>
        </p:txBody>
      </p:sp>
    </p:spTree>
    <p:extLst>
      <p:ext uri="{BB962C8B-B14F-4D97-AF65-F5344CB8AC3E}">
        <p14:creationId xmlns:p14="http://schemas.microsoft.com/office/powerpoint/2010/main" val="4004130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26176" y="681926"/>
            <a:ext cx="8171361" cy="5749834"/>
          </a:xfrm>
          <a:prstGeom prst="rect">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57646" y="862149"/>
            <a:ext cx="7367451" cy="5316582"/>
          </a:xfrm>
          <a:custGeom>
            <a:avLst/>
            <a:gdLst>
              <a:gd name="connsiteX0" fmla="*/ 0 w 7367451"/>
              <a:gd name="connsiteY0" fmla="*/ 0 h 5316582"/>
              <a:gd name="connsiteX1" fmla="*/ 3200400 w 7367451"/>
              <a:gd name="connsiteY1" fmla="*/ 3370217 h 5316582"/>
              <a:gd name="connsiteX2" fmla="*/ 7367451 w 7367451"/>
              <a:gd name="connsiteY2" fmla="*/ 5316582 h 5316582"/>
            </a:gdLst>
            <a:ahLst/>
            <a:cxnLst>
              <a:cxn ang="0">
                <a:pos x="connsiteX0" y="connsiteY0"/>
              </a:cxn>
              <a:cxn ang="0">
                <a:pos x="connsiteX1" y="connsiteY1"/>
              </a:cxn>
              <a:cxn ang="0">
                <a:pos x="connsiteX2" y="connsiteY2"/>
              </a:cxn>
            </a:cxnLst>
            <a:rect l="l" t="t" r="r" b="b"/>
            <a:pathLst>
              <a:path w="7367451" h="5316582">
                <a:moveTo>
                  <a:pt x="0" y="0"/>
                </a:moveTo>
                <a:cubicBezTo>
                  <a:pt x="986246" y="1242060"/>
                  <a:pt x="1972492" y="2484120"/>
                  <a:pt x="3200400" y="3370217"/>
                </a:cubicBezTo>
                <a:cubicBezTo>
                  <a:pt x="4428308" y="4256314"/>
                  <a:pt x="5897879" y="4786448"/>
                  <a:pt x="7367451" y="53165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2667000" y="3125289"/>
            <a:ext cx="3429000" cy="25146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439239" y="2196610"/>
            <a:ext cx="1618161" cy="923330"/>
          </a:xfrm>
          <a:prstGeom prst="rect">
            <a:avLst/>
          </a:prstGeom>
          <a:noFill/>
        </p:spPr>
        <p:txBody>
          <a:bodyPr wrap="square" rtlCol="0">
            <a:spAutoFit/>
          </a:bodyPr>
          <a:lstStyle/>
          <a:p>
            <a:r>
              <a:rPr lang="en-US" dirty="0">
                <a:solidFill>
                  <a:prstClr val="black"/>
                </a:solidFill>
              </a:rPr>
              <a:t>Kingdom   of Darkness</a:t>
            </a:r>
          </a:p>
          <a:p>
            <a:endParaRPr lang="en-US" dirty="0">
              <a:solidFill>
                <a:prstClr val="black"/>
              </a:solidFill>
            </a:endParaRPr>
          </a:p>
        </p:txBody>
      </p:sp>
      <p:sp>
        <p:nvSpPr>
          <p:cNvPr id="14" name="Freeform 13"/>
          <p:cNvSpPr/>
          <p:nvPr/>
        </p:nvSpPr>
        <p:spPr>
          <a:xfrm>
            <a:off x="598442" y="992778"/>
            <a:ext cx="7380514" cy="5290457"/>
          </a:xfrm>
          <a:custGeom>
            <a:avLst/>
            <a:gdLst>
              <a:gd name="connsiteX0" fmla="*/ 0 w 7380514"/>
              <a:gd name="connsiteY0" fmla="*/ 5290457 h 5290457"/>
              <a:gd name="connsiteX1" fmla="*/ 3696789 w 7380514"/>
              <a:gd name="connsiteY1" fmla="*/ 3644537 h 5290457"/>
              <a:gd name="connsiteX2" fmla="*/ 7380514 w 7380514"/>
              <a:gd name="connsiteY2" fmla="*/ 0 h 5290457"/>
              <a:gd name="connsiteX3" fmla="*/ 7380514 w 7380514"/>
              <a:gd name="connsiteY3" fmla="*/ 0 h 5290457"/>
            </a:gdLst>
            <a:ahLst/>
            <a:cxnLst>
              <a:cxn ang="0">
                <a:pos x="connsiteX0" y="connsiteY0"/>
              </a:cxn>
              <a:cxn ang="0">
                <a:pos x="connsiteX1" y="connsiteY1"/>
              </a:cxn>
              <a:cxn ang="0">
                <a:pos x="connsiteX2" y="connsiteY2"/>
              </a:cxn>
              <a:cxn ang="0">
                <a:pos x="connsiteX3" y="connsiteY3"/>
              </a:cxn>
            </a:cxnLst>
            <a:rect l="l" t="t" r="r" b="b"/>
            <a:pathLst>
              <a:path w="7380514" h="5290457">
                <a:moveTo>
                  <a:pt x="0" y="5290457"/>
                </a:moveTo>
                <a:cubicBezTo>
                  <a:pt x="1233351" y="4908368"/>
                  <a:pt x="2466703" y="4526280"/>
                  <a:pt x="3696789" y="3644537"/>
                </a:cubicBezTo>
                <a:cubicBezTo>
                  <a:pt x="4926875" y="2762794"/>
                  <a:pt x="7380514" y="0"/>
                  <a:pt x="7380514" y="0"/>
                </a:cubicBezTo>
                <a:lnTo>
                  <a:pt x="738051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7010400" y="2286000"/>
            <a:ext cx="1515018" cy="923330"/>
          </a:xfrm>
          <a:prstGeom prst="rect">
            <a:avLst/>
          </a:prstGeom>
          <a:noFill/>
        </p:spPr>
        <p:txBody>
          <a:bodyPr wrap="square" rtlCol="0">
            <a:spAutoFit/>
          </a:bodyPr>
          <a:lstStyle/>
          <a:p>
            <a:r>
              <a:rPr lang="en-US" dirty="0">
                <a:solidFill>
                  <a:prstClr val="black"/>
                </a:solidFill>
              </a:rPr>
              <a:t>Kingdom of  Light</a:t>
            </a:r>
          </a:p>
          <a:p>
            <a:endParaRPr lang="en-US" dirty="0">
              <a:solidFill>
                <a:prstClr val="black"/>
              </a:solidFill>
            </a:endParaRPr>
          </a:p>
        </p:txBody>
      </p:sp>
      <p:sp>
        <p:nvSpPr>
          <p:cNvPr id="18" name="TextBox 17"/>
          <p:cNvSpPr txBox="1"/>
          <p:nvPr/>
        </p:nvSpPr>
        <p:spPr>
          <a:xfrm>
            <a:off x="3962400" y="6244046"/>
            <a:ext cx="3048000" cy="984885"/>
          </a:xfrm>
          <a:prstGeom prst="rect">
            <a:avLst/>
          </a:prstGeom>
          <a:noFill/>
        </p:spPr>
        <p:txBody>
          <a:bodyPr wrap="square" rtlCol="0">
            <a:spAutoFit/>
          </a:bodyPr>
          <a:lstStyle/>
          <a:p>
            <a:r>
              <a:rPr lang="en-US" sz="4000" dirty="0">
                <a:solidFill>
                  <a:prstClr val="black"/>
                </a:solidFill>
              </a:rPr>
              <a:t>Time</a:t>
            </a:r>
          </a:p>
          <a:p>
            <a:endParaRPr lang="en-US" dirty="0">
              <a:solidFill>
                <a:prstClr val="black"/>
              </a:solidFill>
            </a:endParaRPr>
          </a:p>
        </p:txBody>
      </p:sp>
      <p:sp>
        <p:nvSpPr>
          <p:cNvPr id="19" name="TextBox 18"/>
          <p:cNvSpPr txBox="1"/>
          <p:nvPr/>
        </p:nvSpPr>
        <p:spPr>
          <a:xfrm>
            <a:off x="3518943" y="3249080"/>
            <a:ext cx="1725113" cy="369332"/>
          </a:xfrm>
          <a:prstGeom prst="rect">
            <a:avLst/>
          </a:prstGeom>
          <a:noFill/>
        </p:spPr>
        <p:txBody>
          <a:bodyPr wrap="square" rtlCol="0">
            <a:spAutoFit/>
          </a:bodyPr>
          <a:lstStyle/>
          <a:p>
            <a:r>
              <a:rPr lang="en-US" dirty="0">
                <a:solidFill>
                  <a:prstClr val="black"/>
                </a:solidFill>
              </a:rPr>
              <a:t>Tipping Point</a:t>
            </a:r>
          </a:p>
        </p:txBody>
      </p:sp>
    </p:spTree>
    <p:extLst>
      <p:ext uri="{BB962C8B-B14F-4D97-AF65-F5344CB8AC3E}">
        <p14:creationId xmlns:p14="http://schemas.microsoft.com/office/powerpoint/2010/main" val="25821106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3058594"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Jeremiah 29:10-14 </a:t>
            </a:r>
            <a:endParaRPr lang="en-US" sz="2400" dirty="0">
              <a:ea typeface="Calibri"/>
              <a:cs typeface="Times New Roman"/>
            </a:endParaRPr>
          </a:p>
        </p:txBody>
      </p:sp>
      <p:sp>
        <p:nvSpPr>
          <p:cNvPr id="3" name="Rectangle 2"/>
          <p:cNvSpPr/>
          <p:nvPr/>
        </p:nvSpPr>
        <p:spPr>
          <a:xfrm>
            <a:off x="381000" y="1166843"/>
            <a:ext cx="8458200" cy="4154984"/>
          </a:xfrm>
          <a:prstGeom prst="rect">
            <a:avLst/>
          </a:prstGeom>
        </p:spPr>
        <p:txBody>
          <a:bodyPr wrap="square">
            <a:spAutoFit/>
          </a:bodyPr>
          <a:lstStyle/>
          <a:p>
            <a:r>
              <a:rPr lang="en-US" sz="2400" b="1" dirty="0">
                <a:ea typeface="Calibri"/>
                <a:cs typeface="Times New Roman"/>
              </a:rPr>
              <a:t>10 </a:t>
            </a:r>
            <a:r>
              <a:rPr lang="en-US" sz="2400" dirty="0">
                <a:ea typeface="Calibri"/>
                <a:cs typeface="Times New Roman"/>
              </a:rPr>
              <a:t>"For thus says the Lord:</a:t>
            </a:r>
            <a:r>
              <a:rPr lang="en-US" sz="2400" b="1" dirty="0">
                <a:ea typeface="Calibri"/>
                <a:cs typeface="Times New Roman"/>
              </a:rPr>
              <a:t> </a:t>
            </a:r>
            <a:r>
              <a:rPr lang="en-US" sz="2400" dirty="0">
                <a:ea typeface="Calibri"/>
                <a:cs typeface="Times New Roman"/>
              </a:rPr>
              <a:t>When seventy years are completed for Babylon,</a:t>
            </a:r>
            <a:r>
              <a:rPr lang="en-US" sz="2400" b="1" dirty="0">
                <a:ea typeface="Calibri"/>
                <a:cs typeface="Times New Roman"/>
              </a:rPr>
              <a:t> </a:t>
            </a:r>
            <a:r>
              <a:rPr lang="en-US" sz="2400" dirty="0">
                <a:ea typeface="Calibri"/>
                <a:cs typeface="Times New Roman"/>
              </a:rPr>
              <a:t>I will visit you</a:t>
            </a:r>
            <a:r>
              <a:rPr lang="en-US" sz="2400" b="1" dirty="0">
                <a:ea typeface="Calibri"/>
                <a:cs typeface="Times New Roman"/>
              </a:rPr>
              <a:t> </a:t>
            </a:r>
            <a:r>
              <a:rPr lang="en-US" sz="2400" dirty="0">
                <a:ea typeface="Calibri"/>
                <a:cs typeface="Times New Roman"/>
              </a:rPr>
              <a:t>and I will fulfill to you my promise</a:t>
            </a:r>
            <a:r>
              <a:rPr lang="en-US" sz="2400" b="1" dirty="0">
                <a:ea typeface="Calibri"/>
                <a:cs typeface="Times New Roman"/>
              </a:rPr>
              <a:t> </a:t>
            </a:r>
            <a:r>
              <a:rPr lang="en-US" sz="2400" dirty="0">
                <a:ea typeface="Calibri"/>
                <a:cs typeface="Times New Roman"/>
              </a:rPr>
              <a:t>and bring you back to this place. </a:t>
            </a:r>
            <a:r>
              <a:rPr lang="en-US" sz="2400" b="1" dirty="0">
                <a:ea typeface="Calibri"/>
                <a:cs typeface="Times New Roman"/>
              </a:rPr>
              <a:t>11 </a:t>
            </a:r>
            <a:r>
              <a:rPr lang="en-US" sz="2400" dirty="0">
                <a:ea typeface="Calibri"/>
                <a:cs typeface="Times New Roman"/>
              </a:rPr>
              <a:t>For I know the plans I have for you, declares the Lord , plans for wholeness and not for evil,</a:t>
            </a:r>
            <a:r>
              <a:rPr lang="en-US" sz="2400" b="1" dirty="0">
                <a:ea typeface="Calibri"/>
                <a:cs typeface="Times New Roman"/>
              </a:rPr>
              <a:t> </a:t>
            </a:r>
            <a:r>
              <a:rPr lang="en-US" sz="2400" dirty="0">
                <a:ea typeface="Calibri"/>
                <a:cs typeface="Times New Roman"/>
              </a:rPr>
              <a:t>to give you a future and a hope. </a:t>
            </a:r>
            <a:r>
              <a:rPr lang="en-US" sz="2400" b="1" dirty="0">
                <a:ea typeface="Calibri"/>
                <a:cs typeface="Times New Roman"/>
              </a:rPr>
              <a:t>12 </a:t>
            </a:r>
            <a:r>
              <a:rPr lang="en-US" sz="2400" dirty="0">
                <a:ea typeface="Calibri"/>
                <a:cs typeface="Times New Roman"/>
              </a:rPr>
              <a:t>Then you will call upon me and come and pray to me,</a:t>
            </a:r>
            <a:r>
              <a:rPr lang="en-US" sz="2400" b="1" dirty="0">
                <a:ea typeface="Calibri"/>
                <a:cs typeface="Times New Roman"/>
              </a:rPr>
              <a:t> </a:t>
            </a:r>
            <a:r>
              <a:rPr lang="en-US" sz="2400" dirty="0">
                <a:ea typeface="Calibri"/>
                <a:cs typeface="Times New Roman"/>
              </a:rPr>
              <a:t>and I will hear you. </a:t>
            </a:r>
            <a:r>
              <a:rPr lang="en-US" sz="2400" b="1" dirty="0">
                <a:ea typeface="Calibri"/>
                <a:cs typeface="Times New Roman"/>
              </a:rPr>
              <a:t>13 </a:t>
            </a:r>
            <a:r>
              <a:rPr lang="en-US" sz="2400" b="1" dirty="0">
                <a:solidFill>
                  <a:srgbClr val="E36C0A"/>
                </a:solidFill>
                <a:ea typeface="Calibri"/>
                <a:cs typeface="Times New Roman"/>
              </a:rPr>
              <a:t>You will seek </a:t>
            </a:r>
            <a:r>
              <a:rPr lang="en-US" sz="2400" b="1" dirty="0" smtClean="0">
                <a:solidFill>
                  <a:srgbClr val="E36C0A"/>
                </a:solidFill>
                <a:ea typeface="Calibri"/>
                <a:cs typeface="Times New Roman"/>
              </a:rPr>
              <a:t>[search for] </a:t>
            </a:r>
            <a:r>
              <a:rPr lang="en-US" sz="2400" b="1" dirty="0">
                <a:solidFill>
                  <a:srgbClr val="E36C0A"/>
                </a:solidFill>
                <a:ea typeface="Calibri"/>
                <a:cs typeface="Times New Roman"/>
              </a:rPr>
              <a:t>me and find me. When you seek me with all your heart</a:t>
            </a:r>
            <a:r>
              <a:rPr lang="en-US" sz="2400" dirty="0">
                <a:ea typeface="Calibri"/>
                <a:cs typeface="Times New Roman"/>
              </a:rPr>
              <a:t>, </a:t>
            </a:r>
            <a:r>
              <a:rPr lang="en-US" sz="2400" b="1" dirty="0">
                <a:ea typeface="Calibri"/>
                <a:cs typeface="Times New Roman"/>
              </a:rPr>
              <a:t>14  </a:t>
            </a:r>
            <a:r>
              <a:rPr lang="en-US" sz="2400" dirty="0">
                <a:ea typeface="Calibri"/>
                <a:cs typeface="Times New Roman"/>
              </a:rPr>
              <a:t>I will be found by you, declares the Lord,</a:t>
            </a:r>
            <a:r>
              <a:rPr lang="en-US" sz="2400" b="1" dirty="0">
                <a:ea typeface="Calibri"/>
                <a:cs typeface="Times New Roman"/>
              </a:rPr>
              <a:t> </a:t>
            </a:r>
            <a:r>
              <a:rPr lang="en-US" sz="2400" dirty="0">
                <a:ea typeface="Calibri"/>
                <a:cs typeface="Times New Roman"/>
              </a:rPr>
              <a:t>and I will restore your fortunes and</a:t>
            </a:r>
            <a:r>
              <a:rPr lang="en-US" sz="2400" b="1" dirty="0">
                <a:ea typeface="Calibri"/>
                <a:cs typeface="Times New Roman"/>
              </a:rPr>
              <a:t> </a:t>
            </a:r>
            <a:r>
              <a:rPr lang="en-US" sz="2400" dirty="0">
                <a:ea typeface="Calibri"/>
                <a:cs typeface="Times New Roman"/>
              </a:rPr>
              <a:t>gather you from all the nations and all the places</a:t>
            </a:r>
            <a:r>
              <a:rPr lang="en-US" sz="2400" b="1" dirty="0">
                <a:ea typeface="Calibri"/>
                <a:cs typeface="Times New Roman"/>
              </a:rPr>
              <a:t> </a:t>
            </a:r>
            <a:r>
              <a:rPr lang="en-US" sz="2400" dirty="0">
                <a:ea typeface="Calibri"/>
                <a:cs typeface="Times New Roman"/>
              </a:rPr>
              <a:t>where I have driven you, declares the Lord, and I will bring you back to the place from which I sent you into exile. </a:t>
            </a:r>
            <a:endParaRPr lang="en-US" sz="2400" dirty="0"/>
          </a:p>
        </p:txBody>
      </p:sp>
    </p:spTree>
    <p:extLst>
      <p:ext uri="{BB962C8B-B14F-4D97-AF65-F5344CB8AC3E}">
        <p14:creationId xmlns:p14="http://schemas.microsoft.com/office/powerpoint/2010/main" val="48631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 y="533400"/>
            <a:ext cx="2540504"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Romans 1:8-10</a:t>
            </a:r>
            <a:endParaRPr lang="en-US" sz="2400" dirty="0">
              <a:ea typeface="Calibri"/>
              <a:cs typeface="Times New Roman"/>
            </a:endParaRPr>
          </a:p>
        </p:txBody>
      </p:sp>
      <p:sp>
        <p:nvSpPr>
          <p:cNvPr id="3" name="Rectangle 2"/>
          <p:cNvSpPr/>
          <p:nvPr/>
        </p:nvSpPr>
        <p:spPr>
          <a:xfrm>
            <a:off x="838200" y="2259449"/>
            <a:ext cx="7543800" cy="2308324"/>
          </a:xfrm>
          <a:prstGeom prst="rect">
            <a:avLst/>
          </a:prstGeom>
        </p:spPr>
        <p:txBody>
          <a:bodyPr wrap="square">
            <a:spAutoFit/>
          </a:bodyPr>
          <a:lstStyle/>
          <a:p>
            <a:r>
              <a:rPr lang="en-US" sz="2400" b="1" dirty="0">
                <a:ea typeface="Calibri"/>
                <a:cs typeface="Times New Roman"/>
              </a:rPr>
              <a:t>8 </a:t>
            </a:r>
            <a:r>
              <a:rPr lang="en-US" sz="2400" dirty="0">
                <a:ea typeface="Calibri"/>
                <a:cs typeface="Times New Roman"/>
              </a:rPr>
              <a:t>First,</a:t>
            </a:r>
            <a:r>
              <a:rPr lang="en-US" sz="2400" b="1" dirty="0">
                <a:ea typeface="Calibri"/>
                <a:cs typeface="Times New Roman"/>
              </a:rPr>
              <a:t> </a:t>
            </a:r>
            <a:r>
              <a:rPr lang="en-US" sz="2400" dirty="0">
                <a:ea typeface="Calibri"/>
                <a:cs typeface="Times New Roman"/>
              </a:rPr>
              <a:t>I thank my God through Jesus Christ for all of you,</a:t>
            </a:r>
            <a:r>
              <a:rPr lang="en-US" sz="2400" b="1" dirty="0">
                <a:ea typeface="Calibri"/>
                <a:cs typeface="Times New Roman"/>
              </a:rPr>
              <a:t> </a:t>
            </a:r>
            <a:r>
              <a:rPr lang="en-US" sz="2400" dirty="0">
                <a:ea typeface="Calibri"/>
                <a:cs typeface="Times New Roman"/>
              </a:rPr>
              <a:t>because your faith is proclaimed in all the world. </a:t>
            </a:r>
            <a:r>
              <a:rPr lang="en-US" sz="2400" b="1" dirty="0">
                <a:ea typeface="Calibri"/>
                <a:cs typeface="Times New Roman"/>
              </a:rPr>
              <a:t>9 </a:t>
            </a:r>
            <a:r>
              <a:rPr lang="en-US" sz="2400" b="1" dirty="0">
                <a:solidFill>
                  <a:srgbClr val="E36C0A"/>
                </a:solidFill>
                <a:ea typeface="Calibri"/>
                <a:cs typeface="Times New Roman"/>
              </a:rPr>
              <a:t>For God is my witness, whom I serve with my spirit </a:t>
            </a:r>
            <a:r>
              <a:rPr lang="en-US" sz="2400" b="1" dirty="0" smtClean="0">
                <a:solidFill>
                  <a:srgbClr val="E36C0A"/>
                </a:solidFill>
                <a:ea typeface="Calibri"/>
                <a:cs typeface="Times New Roman"/>
              </a:rPr>
              <a:t>[whole heart]</a:t>
            </a:r>
            <a:r>
              <a:rPr lang="en-US" sz="2400" dirty="0" smtClean="0">
                <a:ea typeface="Calibri"/>
                <a:cs typeface="Times New Roman"/>
              </a:rPr>
              <a:t> </a:t>
            </a:r>
            <a:r>
              <a:rPr lang="en-US" sz="2400" dirty="0">
                <a:ea typeface="Calibri"/>
                <a:cs typeface="Times New Roman"/>
              </a:rPr>
              <a:t>in the gospel of his Son,</a:t>
            </a:r>
            <a:r>
              <a:rPr lang="en-US" sz="2400" b="1" dirty="0">
                <a:ea typeface="Calibri"/>
                <a:cs typeface="Times New Roman"/>
              </a:rPr>
              <a:t> </a:t>
            </a:r>
            <a:r>
              <a:rPr lang="en-US" sz="2400" dirty="0">
                <a:ea typeface="Calibri"/>
                <a:cs typeface="Times New Roman"/>
              </a:rPr>
              <a:t>that without ceasing I mention you </a:t>
            </a:r>
            <a:r>
              <a:rPr lang="en-US" sz="2400" b="1" dirty="0">
                <a:ea typeface="Calibri"/>
                <a:cs typeface="Times New Roman"/>
              </a:rPr>
              <a:t>10 </a:t>
            </a:r>
            <a:r>
              <a:rPr lang="en-US" sz="2400" dirty="0">
                <a:ea typeface="Calibri"/>
                <a:cs typeface="Times New Roman"/>
              </a:rPr>
              <a:t>always in my prayers, asking that somehow</a:t>
            </a:r>
            <a:r>
              <a:rPr lang="en-US" sz="2400" b="1" dirty="0">
                <a:ea typeface="Calibri"/>
                <a:cs typeface="Times New Roman"/>
              </a:rPr>
              <a:t> </a:t>
            </a:r>
            <a:r>
              <a:rPr lang="en-US" sz="2400" dirty="0">
                <a:ea typeface="Calibri"/>
                <a:cs typeface="Times New Roman"/>
              </a:rPr>
              <a:t>by God's will I may now at last succeed in coming to you. </a:t>
            </a:r>
            <a:endParaRPr lang="en-US" sz="2400" dirty="0"/>
          </a:p>
        </p:txBody>
      </p:sp>
    </p:spTree>
    <p:extLst>
      <p:ext uri="{BB962C8B-B14F-4D97-AF65-F5344CB8AC3E}">
        <p14:creationId xmlns:p14="http://schemas.microsoft.com/office/powerpoint/2010/main" val="9884450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617496"/>
            <a:ext cx="7467600" cy="1623008"/>
          </a:xfrm>
          <a:prstGeom prst="rect">
            <a:avLst/>
          </a:prstGeom>
        </p:spPr>
        <p:txBody>
          <a:bodyPr wrap="square">
            <a:spAutoFit/>
          </a:bodyPr>
          <a:lstStyle/>
          <a:p>
            <a:pPr>
              <a:lnSpc>
                <a:spcPct val="115000"/>
              </a:lnSpc>
              <a:spcAft>
                <a:spcPts val="1000"/>
              </a:spcAft>
            </a:pPr>
            <a:r>
              <a:rPr lang="en-US" sz="2400" dirty="0">
                <a:ea typeface="Calibri"/>
                <a:cs typeface="Times New Roman"/>
              </a:rPr>
              <a:t>A whole heart/mind would be:</a:t>
            </a:r>
          </a:p>
          <a:p>
            <a:pPr marL="342900" marR="0" lvl="0" indent="-342900">
              <a:lnSpc>
                <a:spcPct val="115000"/>
              </a:lnSpc>
              <a:spcBef>
                <a:spcPts val="0"/>
              </a:spcBef>
              <a:spcAft>
                <a:spcPts val="1000"/>
              </a:spcAft>
              <a:buFont typeface="Symbol"/>
              <a:buChar char=""/>
            </a:pPr>
            <a:r>
              <a:rPr lang="en-US" sz="2400" dirty="0">
                <a:ea typeface="Calibri"/>
                <a:cs typeface="Times New Roman"/>
              </a:rPr>
              <a:t>Without doubt (opposition/hesitation), (James 1:5-8)</a:t>
            </a:r>
          </a:p>
          <a:p>
            <a:pPr marL="342900" marR="0" lvl="0" indent="-342900">
              <a:lnSpc>
                <a:spcPct val="115000"/>
              </a:lnSpc>
              <a:spcBef>
                <a:spcPts val="0"/>
              </a:spcBef>
              <a:spcAft>
                <a:spcPts val="1000"/>
              </a:spcAft>
              <a:buFont typeface="Symbol"/>
              <a:buChar char=""/>
            </a:pPr>
            <a:r>
              <a:rPr lang="en-US" sz="2400" dirty="0">
                <a:ea typeface="Calibri"/>
                <a:cs typeface="Times New Roman"/>
              </a:rPr>
              <a:t>Cleansed/purified (James 4:8; 1John 1:7,9)</a:t>
            </a:r>
          </a:p>
        </p:txBody>
      </p:sp>
    </p:spTree>
    <p:extLst>
      <p:ext uri="{BB962C8B-B14F-4D97-AF65-F5344CB8AC3E}">
        <p14:creationId xmlns:p14="http://schemas.microsoft.com/office/powerpoint/2010/main" val="22114062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457200"/>
            <a:ext cx="8140067" cy="5702074"/>
          </a:xfrm>
          <a:prstGeom prst="rect">
            <a:avLst/>
          </a:prstGeom>
        </p:spPr>
        <p:txBody>
          <a:bodyPr wrap="square">
            <a:spAutoFit/>
          </a:bodyPr>
          <a:lstStyle/>
          <a:p>
            <a:pPr algn="ctr">
              <a:lnSpc>
                <a:spcPct val="115000"/>
              </a:lnSpc>
              <a:spcAft>
                <a:spcPts val="1000"/>
              </a:spcAft>
            </a:pPr>
            <a:r>
              <a:rPr lang="en-US" sz="2400" dirty="0">
                <a:ea typeface="Calibri"/>
                <a:cs typeface="Times New Roman"/>
              </a:rPr>
              <a:t>Whole Mind </a:t>
            </a:r>
            <a:r>
              <a:rPr lang="en-US" sz="2400" dirty="0" smtClean="0">
                <a:ea typeface="Calibri"/>
                <a:cs typeface="Times New Roman"/>
              </a:rPr>
              <a:t>Tactics</a:t>
            </a:r>
            <a:endParaRPr lang="en-US" sz="2400" dirty="0">
              <a:ea typeface="Calibri"/>
              <a:cs typeface="Times New Roman"/>
            </a:endParaRPr>
          </a:p>
          <a:p>
            <a:pPr>
              <a:lnSpc>
                <a:spcPct val="115000"/>
              </a:lnSpc>
              <a:spcAft>
                <a:spcPts val="1000"/>
              </a:spcAft>
            </a:pPr>
            <a:r>
              <a:rPr lang="en-US" sz="2400" dirty="0" smtClean="0">
                <a:ea typeface="Calibri"/>
                <a:cs typeface="Times New Roman"/>
              </a:rPr>
              <a:t>Tactic 1:  Choose to stop doubting</a:t>
            </a:r>
          </a:p>
          <a:p>
            <a:pPr marL="342900" marR="0" lvl="0" indent="-342900">
              <a:lnSpc>
                <a:spcPct val="115000"/>
              </a:lnSpc>
              <a:spcBef>
                <a:spcPts val="0"/>
              </a:spcBef>
              <a:spcAft>
                <a:spcPts val="1000"/>
              </a:spcAft>
              <a:buFont typeface="Symbol"/>
              <a:buChar char=""/>
            </a:pPr>
            <a:r>
              <a:rPr lang="en-US" sz="2400" dirty="0">
                <a:ea typeface="Calibri"/>
                <a:cs typeface="Times New Roman"/>
              </a:rPr>
              <a:t>Building confidence by believing Jesus and loving our fellow believers removes doubting.  (1 John 3:21-24, 4:17 - ,</a:t>
            </a:r>
            <a:r>
              <a:rPr lang="en-US" sz="2400" b="1" dirty="0">
                <a:ea typeface="Calibri"/>
                <a:cs typeface="Times New Roman"/>
              </a:rPr>
              <a:t> </a:t>
            </a:r>
            <a:r>
              <a:rPr lang="en-US" sz="2400" dirty="0">
                <a:ea typeface="Calibri"/>
                <a:cs typeface="Times New Roman"/>
              </a:rPr>
              <a:t>because as he is so also are we in this world.)</a:t>
            </a:r>
          </a:p>
          <a:p>
            <a:pPr>
              <a:lnSpc>
                <a:spcPct val="115000"/>
              </a:lnSpc>
              <a:spcAft>
                <a:spcPts val="1000"/>
              </a:spcAft>
            </a:pPr>
            <a:r>
              <a:rPr lang="en-US" sz="2400" dirty="0" smtClean="0">
                <a:ea typeface="Calibri"/>
                <a:cs typeface="Times New Roman"/>
              </a:rPr>
              <a:t>Tactic </a:t>
            </a:r>
            <a:r>
              <a:rPr lang="en-US" sz="2400" dirty="0">
                <a:ea typeface="Calibri"/>
                <a:cs typeface="Times New Roman"/>
              </a:rPr>
              <a:t>2:  Clean up our minds </a:t>
            </a:r>
            <a:endParaRPr lang="en-US" sz="2400" dirty="0" smtClean="0">
              <a:ea typeface="Calibri"/>
              <a:cs typeface="Times New Roman"/>
            </a:endParaRPr>
          </a:p>
          <a:p>
            <a:pPr marL="342900" marR="0" lvl="0" indent="-342900">
              <a:lnSpc>
                <a:spcPct val="115000"/>
              </a:lnSpc>
              <a:spcBef>
                <a:spcPts val="0"/>
              </a:spcBef>
              <a:spcAft>
                <a:spcPts val="0"/>
              </a:spcAft>
              <a:buFont typeface="Symbol"/>
              <a:buChar char=""/>
            </a:pPr>
            <a:r>
              <a:rPr lang="en-US" sz="2400" dirty="0">
                <a:ea typeface="Calibri"/>
                <a:cs typeface="Times New Roman"/>
              </a:rPr>
              <a:t>Choose carefully what we think about (pay attention to, keep track of).  Clean thinking produces a whole mind.  (Phil 4:8-9 - …</a:t>
            </a:r>
            <a:r>
              <a:rPr lang="en-US" sz="2000" b="1" dirty="0">
                <a:solidFill>
                  <a:srgbClr val="E36C0A"/>
                </a:solidFill>
                <a:ea typeface="Calibri"/>
                <a:cs typeface="Times New Roman"/>
              </a:rPr>
              <a:t> </a:t>
            </a:r>
            <a:r>
              <a:rPr lang="en-US" sz="2400" dirty="0">
                <a:ea typeface="Calibri"/>
                <a:cs typeface="Times New Roman"/>
              </a:rPr>
              <a:t>think (take inventory of) about these things)</a:t>
            </a:r>
          </a:p>
          <a:p>
            <a:pPr marL="342900" marR="0" lvl="0" indent="-342900">
              <a:lnSpc>
                <a:spcPct val="115000"/>
              </a:lnSpc>
              <a:spcBef>
                <a:spcPts val="0"/>
              </a:spcBef>
              <a:spcAft>
                <a:spcPts val="1000"/>
              </a:spcAft>
              <a:buFont typeface="Symbol"/>
              <a:buChar char=""/>
            </a:pPr>
            <a:r>
              <a:rPr lang="en-US" sz="2400" dirty="0">
                <a:ea typeface="Calibri"/>
                <a:cs typeface="Times New Roman"/>
              </a:rPr>
              <a:t>The No Hold strategic Forgiveness and Personal History tactics are also targeted on this heart/mind cleansing process.   </a:t>
            </a:r>
            <a:endParaRPr lang="en-US" sz="1400" dirty="0">
              <a:ea typeface="Calibri"/>
              <a:cs typeface="Times New Roman"/>
            </a:endParaRPr>
          </a:p>
        </p:txBody>
      </p:sp>
    </p:spTree>
    <p:extLst>
      <p:ext uri="{BB962C8B-B14F-4D97-AF65-F5344CB8AC3E}">
        <p14:creationId xmlns:p14="http://schemas.microsoft.com/office/powerpoint/2010/main" val="18022342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05000"/>
            <a:ext cx="7162800" cy="2640723"/>
          </a:xfrm>
          <a:prstGeom prst="rect">
            <a:avLst/>
          </a:prstGeom>
        </p:spPr>
        <p:txBody>
          <a:bodyPr wrap="square">
            <a:spAutoFit/>
          </a:bodyPr>
          <a:lstStyle/>
          <a:p>
            <a:pPr>
              <a:lnSpc>
                <a:spcPct val="115000"/>
              </a:lnSpc>
              <a:spcAft>
                <a:spcPts val="1000"/>
              </a:spcAft>
            </a:pPr>
            <a:r>
              <a:rPr lang="en-US" sz="2400" dirty="0">
                <a:ea typeface="Calibri"/>
                <a:cs typeface="Times New Roman"/>
              </a:rPr>
              <a:t>Encouragement: Ask God to help you (1 John </a:t>
            </a:r>
            <a:r>
              <a:rPr lang="en-US" sz="2400" dirty="0" smtClean="0">
                <a:ea typeface="Calibri"/>
                <a:cs typeface="Times New Roman"/>
              </a:rPr>
              <a:t>5:14-15 - </a:t>
            </a:r>
            <a:r>
              <a:rPr lang="en-US" sz="2400" b="1" dirty="0" smtClean="0">
                <a:solidFill>
                  <a:schemeClr val="accent6">
                    <a:lumMod val="75000"/>
                  </a:schemeClr>
                </a:solidFill>
                <a:ea typeface="Calibri"/>
                <a:cs typeface="Times New Roman"/>
              </a:rPr>
              <a:t>And </a:t>
            </a:r>
            <a:r>
              <a:rPr lang="en-US" sz="2400" b="1" dirty="0">
                <a:solidFill>
                  <a:schemeClr val="accent6">
                    <a:lumMod val="75000"/>
                  </a:schemeClr>
                </a:solidFill>
                <a:ea typeface="Calibri"/>
                <a:cs typeface="Times New Roman"/>
              </a:rPr>
              <a:t>this is the confidence </a:t>
            </a:r>
            <a:r>
              <a:rPr lang="en-US" sz="2400" b="1" dirty="0" smtClean="0">
                <a:solidFill>
                  <a:schemeClr val="accent6">
                    <a:lumMod val="75000"/>
                  </a:schemeClr>
                </a:solidFill>
                <a:ea typeface="Calibri"/>
                <a:cs typeface="Times New Roman"/>
              </a:rPr>
              <a:t>[boldness] </a:t>
            </a:r>
            <a:r>
              <a:rPr lang="en-US" sz="2400" b="1" dirty="0">
                <a:solidFill>
                  <a:schemeClr val="accent6">
                    <a:lumMod val="75000"/>
                  </a:schemeClr>
                </a:solidFill>
                <a:ea typeface="Calibri"/>
                <a:cs typeface="Times New Roman"/>
              </a:rPr>
              <a:t>that we have toward him, that if we ask anything according to his will he hears us. 15 And if we know that he hears us in whatever we ask, we know that we have </a:t>
            </a:r>
            <a:r>
              <a:rPr lang="en-US" sz="2400" b="1" dirty="0" smtClean="0">
                <a:solidFill>
                  <a:schemeClr val="accent6">
                    <a:lumMod val="75000"/>
                  </a:schemeClr>
                </a:solidFill>
                <a:ea typeface="Calibri"/>
                <a:cs typeface="Times New Roman"/>
              </a:rPr>
              <a:t>[hold] </a:t>
            </a:r>
            <a:r>
              <a:rPr lang="en-US" sz="2400" b="1" dirty="0">
                <a:solidFill>
                  <a:schemeClr val="accent6">
                    <a:lumMod val="75000"/>
                  </a:schemeClr>
                </a:solidFill>
                <a:ea typeface="Calibri"/>
                <a:cs typeface="Times New Roman"/>
              </a:rPr>
              <a:t>the requests that we have asked of him. </a:t>
            </a:r>
          </a:p>
        </p:txBody>
      </p:sp>
    </p:spTree>
    <p:extLst>
      <p:ext uri="{BB962C8B-B14F-4D97-AF65-F5344CB8AC3E}">
        <p14:creationId xmlns:p14="http://schemas.microsoft.com/office/powerpoint/2010/main" val="16814046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457552" y="1066800"/>
            <a:ext cx="1848248" cy="1905000"/>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6884565" y="1460037"/>
            <a:ext cx="968535" cy="1077218"/>
          </a:xfrm>
          <a:prstGeom prst="rect">
            <a:avLst/>
          </a:prstGeom>
          <a:noFill/>
        </p:spPr>
        <p:txBody>
          <a:bodyPr wrap="none" rtlCol="0">
            <a:spAutoFit/>
          </a:bodyPr>
          <a:lstStyle/>
          <a:p>
            <a:pPr algn="ctr"/>
            <a:r>
              <a:rPr lang="en-US" sz="3200" dirty="0" smtClean="0">
                <a:solidFill>
                  <a:prstClr val="black"/>
                </a:solidFill>
              </a:rPr>
              <a:t>No</a:t>
            </a:r>
          </a:p>
          <a:p>
            <a:pPr algn="ctr"/>
            <a:r>
              <a:rPr lang="en-US" sz="3200" dirty="0" smtClean="0">
                <a:solidFill>
                  <a:prstClr val="black"/>
                </a:solidFill>
              </a:rPr>
              <a:t>Hold</a:t>
            </a:r>
            <a:endParaRPr lang="en-US" sz="3200" dirty="0">
              <a:solidFill>
                <a:prstClr val="black"/>
              </a:solidFill>
            </a:endParaRP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4165832" y="2256934"/>
            <a:ext cx="1579242" cy="1553066"/>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Oval 27"/>
          <p:cNvSpPr/>
          <p:nvPr/>
        </p:nvSpPr>
        <p:spPr>
          <a:xfrm>
            <a:off x="1752600" y="1637214"/>
            <a:ext cx="1371600" cy="1295400"/>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9" name="Straight Connector 48"/>
          <p:cNvCxnSpPr/>
          <p:nvPr/>
        </p:nvCxnSpPr>
        <p:spPr>
          <a:xfrm flipH="1">
            <a:off x="5745074" y="2289936"/>
            <a:ext cx="884326" cy="642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3124200" y="2516842"/>
            <a:ext cx="1041632" cy="47555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165832" y="2617968"/>
            <a:ext cx="1598836" cy="830997"/>
          </a:xfrm>
          <a:prstGeom prst="rect">
            <a:avLst/>
          </a:prstGeom>
          <a:noFill/>
        </p:spPr>
        <p:txBody>
          <a:bodyPr wrap="none" rtlCol="0">
            <a:spAutoFit/>
          </a:bodyPr>
          <a:lstStyle/>
          <a:p>
            <a:pPr algn="ctr"/>
            <a:r>
              <a:rPr lang="en-US" sz="2400" dirty="0" smtClean="0">
                <a:solidFill>
                  <a:prstClr val="black"/>
                </a:solidFill>
              </a:rPr>
              <a:t>Mind</a:t>
            </a:r>
          </a:p>
          <a:p>
            <a:pPr algn="ctr"/>
            <a:r>
              <a:rPr lang="en-US" sz="2400" dirty="0" smtClean="0">
                <a:solidFill>
                  <a:prstClr val="black"/>
                </a:solidFill>
              </a:rPr>
              <a:t>Renovation</a:t>
            </a:r>
            <a:endParaRPr lang="en-US" sz="2400" dirty="0">
              <a:solidFill>
                <a:prstClr val="black"/>
              </a:solidFill>
            </a:endParaRPr>
          </a:p>
        </p:txBody>
      </p:sp>
      <p:sp>
        <p:nvSpPr>
          <p:cNvPr id="59" name="TextBox 58"/>
          <p:cNvSpPr txBox="1"/>
          <p:nvPr/>
        </p:nvSpPr>
        <p:spPr>
          <a:xfrm>
            <a:off x="1929510" y="1874438"/>
            <a:ext cx="1017779" cy="830997"/>
          </a:xfrm>
          <a:prstGeom prst="rect">
            <a:avLst/>
          </a:prstGeom>
          <a:noFill/>
        </p:spPr>
        <p:txBody>
          <a:bodyPr wrap="none" rtlCol="0">
            <a:spAutoFit/>
          </a:bodyPr>
          <a:lstStyle/>
          <a:p>
            <a:pPr algn="ctr"/>
            <a:r>
              <a:rPr lang="en-US" sz="2400" dirty="0" smtClean="0">
                <a:solidFill>
                  <a:prstClr val="black"/>
                </a:solidFill>
              </a:rPr>
              <a:t>Stayed</a:t>
            </a:r>
          </a:p>
          <a:p>
            <a:pPr algn="ctr"/>
            <a:r>
              <a:rPr lang="en-US" sz="2400" dirty="0" smtClean="0">
                <a:solidFill>
                  <a:prstClr val="black"/>
                </a:solidFill>
              </a:rPr>
              <a:t>Mind</a:t>
            </a:r>
            <a:endParaRPr lang="en-US" sz="2400" dirty="0">
              <a:solidFill>
                <a:prstClr val="black"/>
              </a:solidFill>
            </a:endParaRPr>
          </a:p>
        </p:txBody>
      </p:sp>
      <p:sp>
        <p:nvSpPr>
          <p:cNvPr id="16" name="Oval 15"/>
          <p:cNvSpPr/>
          <p:nvPr/>
        </p:nvSpPr>
        <p:spPr>
          <a:xfrm>
            <a:off x="2742543" y="4737798"/>
            <a:ext cx="1423289" cy="131499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TextBox 16"/>
          <p:cNvSpPr txBox="1"/>
          <p:nvPr/>
        </p:nvSpPr>
        <p:spPr>
          <a:xfrm>
            <a:off x="2942348" y="4979796"/>
            <a:ext cx="1023678" cy="830997"/>
          </a:xfrm>
          <a:prstGeom prst="rect">
            <a:avLst/>
          </a:prstGeom>
          <a:noFill/>
        </p:spPr>
        <p:txBody>
          <a:bodyPr wrap="none" rtlCol="0">
            <a:spAutoFit/>
          </a:bodyPr>
          <a:lstStyle/>
          <a:p>
            <a:r>
              <a:rPr lang="en-US" sz="2400" dirty="0" smtClean="0">
                <a:solidFill>
                  <a:prstClr val="black"/>
                </a:solidFill>
              </a:rPr>
              <a:t>Whole</a:t>
            </a:r>
          </a:p>
          <a:p>
            <a:pPr algn="ctr"/>
            <a:r>
              <a:rPr lang="en-US" sz="2400" dirty="0" smtClean="0">
                <a:solidFill>
                  <a:prstClr val="black"/>
                </a:solidFill>
              </a:rPr>
              <a:t>Mind</a:t>
            </a:r>
            <a:endParaRPr lang="en-US" sz="2400" dirty="0">
              <a:solidFill>
                <a:prstClr val="black"/>
              </a:solidFill>
            </a:endParaRPr>
          </a:p>
        </p:txBody>
      </p:sp>
      <p:cxnSp>
        <p:nvCxnSpPr>
          <p:cNvPr id="19" name="Straight Connector 18"/>
          <p:cNvCxnSpPr/>
          <p:nvPr/>
        </p:nvCxnSpPr>
        <p:spPr>
          <a:xfrm flipH="1">
            <a:off x="3838995" y="3582559"/>
            <a:ext cx="733005" cy="12942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9381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997839"/>
            <a:ext cx="8001000" cy="2677656"/>
          </a:xfrm>
          <a:prstGeom prst="rect">
            <a:avLst/>
          </a:prstGeom>
        </p:spPr>
        <p:txBody>
          <a:bodyPr wrap="square">
            <a:spAutoFit/>
          </a:bodyPr>
          <a:lstStyle/>
          <a:p>
            <a:r>
              <a:rPr lang="en-US" sz="2400" b="1" dirty="0">
                <a:solidFill>
                  <a:prstClr val="black"/>
                </a:solidFill>
                <a:ea typeface="Calibri"/>
                <a:cs typeface="Times New Roman"/>
              </a:rPr>
              <a:t>25 </a:t>
            </a:r>
            <a:r>
              <a:rPr lang="en-US" sz="2400" dirty="0">
                <a:solidFill>
                  <a:prstClr val="black"/>
                </a:solidFill>
                <a:ea typeface="Calibri"/>
                <a:cs typeface="Times New Roman"/>
              </a:rPr>
              <a:t>Therefore, having put away falsehood, let each one of you</a:t>
            </a:r>
            <a:r>
              <a:rPr lang="en-US" sz="2400" b="1" dirty="0">
                <a:solidFill>
                  <a:prstClr val="black"/>
                </a:solidFill>
                <a:ea typeface="Calibri"/>
                <a:cs typeface="Times New Roman"/>
              </a:rPr>
              <a:t> </a:t>
            </a:r>
            <a:r>
              <a:rPr lang="en-US" sz="2400" dirty="0">
                <a:solidFill>
                  <a:prstClr val="black"/>
                </a:solidFill>
                <a:ea typeface="Calibri"/>
                <a:cs typeface="Times New Roman"/>
              </a:rPr>
              <a:t>speak the truth with his neighbor, for</a:t>
            </a:r>
            <a:r>
              <a:rPr lang="en-US" sz="2400" b="1" dirty="0">
                <a:solidFill>
                  <a:prstClr val="black"/>
                </a:solidFill>
                <a:ea typeface="Calibri"/>
                <a:cs typeface="Times New Roman"/>
              </a:rPr>
              <a:t> </a:t>
            </a:r>
            <a:r>
              <a:rPr lang="en-US" sz="2400" dirty="0">
                <a:solidFill>
                  <a:prstClr val="black"/>
                </a:solidFill>
                <a:ea typeface="Calibri"/>
                <a:cs typeface="Times New Roman"/>
              </a:rPr>
              <a:t>we are members one of another. </a:t>
            </a:r>
            <a:r>
              <a:rPr lang="en-US" sz="2400" b="1" dirty="0">
                <a:solidFill>
                  <a:prstClr val="black"/>
                </a:solidFill>
                <a:ea typeface="Calibri"/>
                <a:cs typeface="Times New Roman"/>
              </a:rPr>
              <a:t>26 </a:t>
            </a:r>
            <a:r>
              <a:rPr lang="en-US" sz="2400" dirty="0">
                <a:solidFill>
                  <a:prstClr val="black"/>
                </a:solidFill>
                <a:ea typeface="Calibri"/>
                <a:cs typeface="Times New Roman"/>
              </a:rPr>
              <a:t>Be angry and do not sin</a:t>
            </a:r>
            <a:r>
              <a:rPr lang="en-US" sz="2400" b="1" dirty="0">
                <a:solidFill>
                  <a:srgbClr val="E36C0A"/>
                </a:solidFill>
                <a:ea typeface="Calibri"/>
                <a:cs typeface="Times New Roman"/>
              </a:rPr>
              <a:t>; </a:t>
            </a:r>
            <a:r>
              <a:rPr lang="en-US" sz="2400" dirty="0">
                <a:solidFill>
                  <a:prstClr val="black"/>
                </a:solidFill>
                <a:ea typeface="Calibri"/>
                <a:cs typeface="Times New Roman"/>
              </a:rPr>
              <a:t>do not let the sun go down on your anger, </a:t>
            </a:r>
            <a:r>
              <a:rPr lang="en-US" sz="2400" b="1" dirty="0">
                <a:solidFill>
                  <a:prstClr val="black"/>
                </a:solidFill>
                <a:ea typeface="Calibri"/>
                <a:cs typeface="Times New Roman"/>
              </a:rPr>
              <a:t>27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b="1" dirty="0">
                <a:solidFill>
                  <a:srgbClr val="E36C0A"/>
                </a:solidFill>
                <a:ea typeface="Calibri"/>
                <a:cs typeface="Times New Roman"/>
              </a:rPr>
              <a:t>give no opportunity </a:t>
            </a:r>
            <a:r>
              <a:rPr lang="en-US" sz="2400" b="1" dirty="0" smtClean="0">
                <a:solidFill>
                  <a:srgbClr val="E36C0A"/>
                </a:solidFill>
                <a:ea typeface="Calibri"/>
                <a:cs typeface="Times New Roman"/>
              </a:rPr>
              <a:t>[a </a:t>
            </a:r>
            <a:r>
              <a:rPr lang="en-US" sz="2400" b="1" dirty="0">
                <a:solidFill>
                  <a:srgbClr val="E36C0A"/>
                </a:solidFill>
                <a:ea typeface="Calibri"/>
                <a:cs typeface="Times New Roman"/>
              </a:rPr>
              <a:t>place to </a:t>
            </a:r>
            <a:r>
              <a:rPr lang="en-US" sz="2400" b="1" dirty="0" smtClean="0">
                <a:solidFill>
                  <a:srgbClr val="E36C0A"/>
                </a:solidFill>
                <a:ea typeface="Calibri"/>
                <a:cs typeface="Times New Roman"/>
              </a:rPr>
              <a:t>occupy] </a:t>
            </a:r>
            <a:r>
              <a:rPr lang="en-US" sz="2400" b="1" dirty="0">
                <a:solidFill>
                  <a:srgbClr val="E36C0A"/>
                </a:solidFill>
                <a:ea typeface="Calibri"/>
                <a:cs typeface="Times New Roman"/>
              </a:rPr>
              <a:t>to the devil</a:t>
            </a:r>
            <a:r>
              <a:rPr lang="en-US" sz="2400" dirty="0">
                <a:solidFill>
                  <a:prstClr val="black"/>
                </a:solidFill>
                <a:ea typeface="Calibri"/>
                <a:cs typeface="Times New Roman"/>
              </a:rPr>
              <a:t>. </a:t>
            </a:r>
            <a:r>
              <a:rPr lang="en-US" sz="2400" b="1" dirty="0">
                <a:solidFill>
                  <a:prstClr val="black"/>
                </a:solidFill>
                <a:ea typeface="Calibri"/>
                <a:cs typeface="Times New Roman"/>
              </a:rPr>
              <a:t>28 </a:t>
            </a:r>
            <a:r>
              <a:rPr lang="en-US" sz="2400" dirty="0">
                <a:solidFill>
                  <a:prstClr val="black"/>
                </a:solidFill>
                <a:ea typeface="Calibri"/>
                <a:cs typeface="Times New Roman"/>
              </a:rPr>
              <a:t>Let the thief no longer steal, but rather</a:t>
            </a:r>
            <a:r>
              <a:rPr lang="en-US" sz="2400" b="1" dirty="0">
                <a:solidFill>
                  <a:prstClr val="black"/>
                </a:solidFill>
                <a:ea typeface="Calibri"/>
                <a:cs typeface="Times New Roman"/>
              </a:rPr>
              <a:t> </a:t>
            </a:r>
            <a:r>
              <a:rPr lang="en-US" sz="2400" dirty="0">
                <a:solidFill>
                  <a:prstClr val="black"/>
                </a:solidFill>
                <a:ea typeface="Calibri"/>
                <a:cs typeface="Times New Roman"/>
              </a:rPr>
              <a:t>let him labor,</a:t>
            </a:r>
            <a:r>
              <a:rPr lang="en-US" sz="2400" b="1" dirty="0">
                <a:solidFill>
                  <a:prstClr val="black"/>
                </a:solidFill>
                <a:ea typeface="Calibri"/>
                <a:cs typeface="Times New Roman"/>
              </a:rPr>
              <a:t> </a:t>
            </a:r>
            <a:r>
              <a:rPr lang="en-US" sz="2400" dirty="0">
                <a:solidFill>
                  <a:prstClr val="black"/>
                </a:solidFill>
                <a:ea typeface="Calibri"/>
                <a:cs typeface="Times New Roman"/>
              </a:rPr>
              <a:t>doing honest work with his own hands, so</a:t>
            </a:r>
            <a:r>
              <a:rPr lang="en-US" sz="2400" b="1" dirty="0">
                <a:solidFill>
                  <a:prstClr val="black"/>
                </a:solidFill>
                <a:ea typeface="Calibri"/>
                <a:cs typeface="Times New Roman"/>
              </a:rPr>
              <a:t> </a:t>
            </a:r>
            <a:r>
              <a:rPr lang="en-US" sz="2400" dirty="0">
                <a:solidFill>
                  <a:prstClr val="black"/>
                </a:solidFill>
                <a:ea typeface="Calibri"/>
                <a:cs typeface="Times New Roman"/>
              </a:rPr>
              <a:t>that he may have something to share with anyone in need. </a:t>
            </a:r>
            <a:endParaRPr lang="en-US" sz="2400" dirty="0">
              <a:solidFill>
                <a:prstClr val="black"/>
              </a:solidFill>
            </a:endParaRPr>
          </a:p>
        </p:txBody>
      </p:sp>
      <p:sp>
        <p:nvSpPr>
          <p:cNvPr id="3" name="Rectangle 2"/>
          <p:cNvSpPr/>
          <p:nvPr/>
        </p:nvSpPr>
        <p:spPr>
          <a:xfrm>
            <a:off x="152400" y="1219200"/>
            <a:ext cx="2948243"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4:25-28</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733880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79269"/>
            <a:ext cx="3155031" cy="517065"/>
          </a:xfrm>
          <a:prstGeom prst="rect">
            <a:avLst/>
          </a:prstGeom>
        </p:spPr>
        <p:txBody>
          <a:bodyPr wrap="none">
            <a:spAutoFit/>
          </a:bodyPr>
          <a:lstStyle/>
          <a:p>
            <a:pPr marL="457200">
              <a:lnSpc>
                <a:spcPct val="115000"/>
              </a:lnSpc>
              <a:spcAft>
                <a:spcPts val="1000"/>
              </a:spcAft>
            </a:pPr>
            <a:r>
              <a:rPr lang="en-US" sz="2400" dirty="0">
                <a:solidFill>
                  <a:prstClr val="black"/>
                </a:solidFill>
                <a:ea typeface="Calibri"/>
                <a:cs typeface="Times New Roman"/>
              </a:rPr>
              <a:t> </a:t>
            </a:r>
            <a:r>
              <a:rPr lang="en-US" sz="2400" b="1" dirty="0">
                <a:solidFill>
                  <a:prstClr val="black"/>
                </a:solidFill>
                <a:ea typeface="Calibri"/>
                <a:cs typeface="Times New Roman"/>
              </a:rPr>
              <a:t>Ephesians </a:t>
            </a:r>
            <a:r>
              <a:rPr lang="en-US" sz="2400" b="1" dirty="0" smtClean="0">
                <a:solidFill>
                  <a:prstClr val="black"/>
                </a:solidFill>
                <a:ea typeface="Calibri"/>
                <a:cs typeface="Times New Roman"/>
              </a:rPr>
              <a:t>5:17-18 </a:t>
            </a:r>
            <a:r>
              <a:rPr lang="en-US" sz="2400" dirty="0" smtClean="0">
                <a:solidFill>
                  <a:prstClr val="black"/>
                </a:solidFill>
                <a:ea typeface="Calibri"/>
                <a:cs typeface="Times New Roman"/>
              </a:rPr>
              <a:t> </a:t>
            </a:r>
            <a:endParaRPr lang="en-US" sz="2400" dirty="0">
              <a:solidFill>
                <a:prstClr val="black"/>
              </a:solidFill>
              <a:ea typeface="Calibri"/>
              <a:cs typeface="Times New Roman"/>
            </a:endParaRPr>
          </a:p>
        </p:txBody>
      </p:sp>
      <p:sp>
        <p:nvSpPr>
          <p:cNvPr id="3" name="Rectangle 2"/>
          <p:cNvSpPr/>
          <p:nvPr/>
        </p:nvSpPr>
        <p:spPr>
          <a:xfrm>
            <a:off x="1066800" y="2690336"/>
            <a:ext cx="7010400" cy="1569660"/>
          </a:xfrm>
          <a:prstGeom prst="rect">
            <a:avLst/>
          </a:prstGeom>
        </p:spPr>
        <p:txBody>
          <a:bodyPr wrap="square">
            <a:spAutoFit/>
          </a:bodyPr>
          <a:lstStyle/>
          <a:p>
            <a:r>
              <a:rPr lang="en-US" sz="2400" b="1" dirty="0">
                <a:solidFill>
                  <a:prstClr val="black"/>
                </a:solidFill>
                <a:ea typeface="Calibri"/>
                <a:cs typeface="Times New Roman"/>
              </a:rPr>
              <a:t>17 </a:t>
            </a:r>
            <a:r>
              <a:rPr lang="en-US" sz="2400" dirty="0">
                <a:solidFill>
                  <a:prstClr val="black"/>
                </a:solidFill>
                <a:ea typeface="Calibri"/>
                <a:cs typeface="Times New Roman"/>
              </a:rPr>
              <a:t>Therefore do not be foolish, but understand [put together] what</a:t>
            </a:r>
            <a:r>
              <a:rPr lang="en-US" sz="2400" b="1" dirty="0">
                <a:solidFill>
                  <a:prstClr val="black"/>
                </a:solidFill>
                <a:ea typeface="Calibri"/>
                <a:cs typeface="Times New Roman"/>
              </a:rPr>
              <a:t> </a:t>
            </a:r>
            <a:r>
              <a:rPr lang="en-US" sz="2400" dirty="0">
                <a:solidFill>
                  <a:prstClr val="black"/>
                </a:solidFill>
                <a:ea typeface="Calibri"/>
                <a:cs typeface="Times New Roman"/>
              </a:rPr>
              <a:t>the will of the Lord is. </a:t>
            </a:r>
            <a:r>
              <a:rPr lang="en-US" sz="2400" b="1" dirty="0">
                <a:solidFill>
                  <a:prstClr val="black"/>
                </a:solidFill>
                <a:ea typeface="Calibri"/>
                <a:cs typeface="Times New Roman"/>
              </a:rPr>
              <a:t>18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do not get drunk with wine, for that is</a:t>
            </a:r>
            <a:r>
              <a:rPr lang="en-US" sz="2400" b="1" dirty="0">
                <a:solidFill>
                  <a:prstClr val="black"/>
                </a:solidFill>
                <a:ea typeface="Calibri"/>
                <a:cs typeface="Times New Roman"/>
              </a:rPr>
              <a:t> </a:t>
            </a:r>
            <a:r>
              <a:rPr lang="en-US" sz="2400" dirty="0">
                <a:solidFill>
                  <a:prstClr val="black"/>
                </a:solidFill>
                <a:ea typeface="Calibri"/>
                <a:cs typeface="Times New Roman"/>
              </a:rPr>
              <a:t>debauchery, but</a:t>
            </a:r>
            <a:r>
              <a:rPr lang="en-US" sz="2400" b="1" dirty="0">
                <a:solidFill>
                  <a:prstClr val="black"/>
                </a:solidFill>
                <a:ea typeface="Calibri"/>
                <a:cs typeface="Times New Roman"/>
              </a:rPr>
              <a:t> </a:t>
            </a:r>
            <a:r>
              <a:rPr lang="en-US" sz="2400" b="1" dirty="0">
                <a:solidFill>
                  <a:srgbClr val="E36C0A"/>
                </a:solidFill>
                <a:ea typeface="Calibri"/>
                <a:cs typeface="Times New Roman"/>
              </a:rPr>
              <a:t>be </a:t>
            </a:r>
            <a:r>
              <a:rPr lang="en-US" sz="2400" b="1" dirty="0" smtClean="0">
                <a:solidFill>
                  <a:srgbClr val="E36C0A"/>
                </a:solidFill>
                <a:ea typeface="Calibri"/>
                <a:cs typeface="Times New Roman"/>
              </a:rPr>
              <a:t>[continually] </a:t>
            </a:r>
            <a:r>
              <a:rPr lang="en-US" sz="2400" b="1" dirty="0">
                <a:solidFill>
                  <a:srgbClr val="E36C0A"/>
                </a:solidFill>
                <a:ea typeface="Calibri"/>
                <a:cs typeface="Times New Roman"/>
              </a:rPr>
              <a:t>filled [crammed full] with the </a:t>
            </a:r>
            <a:r>
              <a:rPr lang="en-US" sz="2400" b="1" dirty="0" smtClean="0">
                <a:solidFill>
                  <a:srgbClr val="E36C0A"/>
                </a:solidFill>
                <a:ea typeface="Calibri"/>
                <a:cs typeface="Times New Roman"/>
              </a:rPr>
              <a:t>Spirit</a:t>
            </a:r>
            <a:r>
              <a:rPr lang="en-US" sz="2400" dirty="0" smtClean="0">
                <a:solidFill>
                  <a:prstClr val="black"/>
                </a:solidFill>
                <a:ea typeface="Calibri"/>
                <a:cs typeface="Times New Roman"/>
              </a:rPr>
              <a:t>…</a:t>
            </a:r>
            <a:endParaRPr lang="en-US" sz="2400" dirty="0">
              <a:solidFill>
                <a:prstClr val="black"/>
              </a:solidFill>
            </a:endParaRPr>
          </a:p>
        </p:txBody>
      </p:sp>
    </p:spTree>
    <p:extLst>
      <p:ext uri="{BB962C8B-B14F-4D97-AF65-F5344CB8AC3E}">
        <p14:creationId xmlns:p14="http://schemas.microsoft.com/office/powerpoint/2010/main" val="3763174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2948243"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a:t>
            </a:r>
            <a:r>
              <a:rPr lang="en-US" sz="2400" b="1" dirty="0" smtClean="0">
                <a:solidFill>
                  <a:prstClr val="black"/>
                </a:solidFill>
                <a:ea typeface="Calibri"/>
                <a:cs typeface="Times New Roman"/>
              </a:rPr>
              <a:t>4:11-13</a:t>
            </a:r>
            <a:endParaRPr lang="en-US" sz="2400" dirty="0">
              <a:solidFill>
                <a:prstClr val="black"/>
              </a:solidFill>
              <a:ea typeface="Calibri"/>
              <a:cs typeface="Times New Roman"/>
            </a:endParaRPr>
          </a:p>
        </p:txBody>
      </p:sp>
      <p:sp>
        <p:nvSpPr>
          <p:cNvPr id="3" name="Rectangle 2"/>
          <p:cNvSpPr/>
          <p:nvPr/>
        </p:nvSpPr>
        <p:spPr>
          <a:xfrm>
            <a:off x="309154" y="2286000"/>
            <a:ext cx="8610600" cy="1938992"/>
          </a:xfrm>
          <a:prstGeom prst="rect">
            <a:avLst/>
          </a:prstGeom>
        </p:spPr>
        <p:txBody>
          <a:bodyPr wrap="square">
            <a:spAutoFit/>
          </a:bodyPr>
          <a:lstStyle/>
          <a:p>
            <a:r>
              <a:rPr lang="en-US" sz="2400" b="1" dirty="0">
                <a:solidFill>
                  <a:prstClr val="black"/>
                </a:solidFill>
                <a:ea typeface="Calibri"/>
                <a:cs typeface="Times New Roman"/>
              </a:rPr>
              <a:t>11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he </a:t>
            </a:r>
            <a:r>
              <a:rPr lang="en-US" sz="2400" dirty="0" smtClean="0">
                <a:solidFill>
                  <a:prstClr val="black"/>
                </a:solidFill>
                <a:ea typeface="Calibri"/>
                <a:cs typeface="Times New Roman"/>
              </a:rPr>
              <a:t>[Jesus] </a:t>
            </a:r>
            <a:r>
              <a:rPr lang="en-US" sz="2400" dirty="0">
                <a:solidFill>
                  <a:prstClr val="black"/>
                </a:solidFill>
                <a:ea typeface="Calibri"/>
                <a:cs typeface="Times New Roman"/>
              </a:rPr>
              <a:t>gave the</a:t>
            </a:r>
            <a:r>
              <a:rPr lang="en-US" sz="2400" b="1" dirty="0">
                <a:solidFill>
                  <a:prstClr val="black"/>
                </a:solidFill>
                <a:ea typeface="Calibri"/>
                <a:cs typeface="Times New Roman"/>
              </a:rPr>
              <a:t> </a:t>
            </a:r>
            <a:r>
              <a:rPr lang="en-US" sz="2400" dirty="0">
                <a:solidFill>
                  <a:prstClr val="black"/>
                </a:solidFill>
                <a:ea typeface="Calibri"/>
                <a:cs typeface="Times New Roman"/>
              </a:rPr>
              <a:t>apostles, the prophets, the</a:t>
            </a:r>
            <a:r>
              <a:rPr lang="en-US" sz="2400" b="1" dirty="0">
                <a:solidFill>
                  <a:prstClr val="black"/>
                </a:solidFill>
                <a:ea typeface="Calibri"/>
                <a:cs typeface="Times New Roman"/>
              </a:rPr>
              <a:t> </a:t>
            </a:r>
            <a:r>
              <a:rPr lang="en-US" sz="2400" dirty="0">
                <a:solidFill>
                  <a:prstClr val="black"/>
                </a:solidFill>
                <a:ea typeface="Calibri"/>
                <a:cs typeface="Times New Roman"/>
              </a:rPr>
              <a:t>evangelists, the</a:t>
            </a:r>
            <a:r>
              <a:rPr lang="en-US" sz="2400" b="1" dirty="0">
                <a:solidFill>
                  <a:prstClr val="black"/>
                </a:solidFill>
                <a:ea typeface="Calibri"/>
                <a:cs typeface="Times New Roman"/>
              </a:rPr>
              <a:t> </a:t>
            </a:r>
            <a:r>
              <a:rPr lang="en-US" sz="2400" dirty="0">
                <a:solidFill>
                  <a:prstClr val="black"/>
                </a:solidFill>
                <a:ea typeface="Calibri"/>
                <a:cs typeface="Times New Roman"/>
              </a:rPr>
              <a:t>pastors and teachers,</a:t>
            </a:r>
            <a:r>
              <a:rPr lang="en-US" sz="2400" b="1" dirty="0">
                <a:solidFill>
                  <a:prstClr val="black"/>
                </a:solidFill>
                <a:ea typeface="Calibri"/>
                <a:cs typeface="Times New Roman"/>
              </a:rPr>
              <a:t> </a:t>
            </a:r>
            <a:r>
              <a:rPr lang="en-US" sz="2400" dirty="0">
                <a:solidFill>
                  <a:prstClr val="black"/>
                </a:solidFill>
                <a:ea typeface="Calibri"/>
                <a:cs typeface="Times New Roman"/>
              </a:rPr>
              <a:t> </a:t>
            </a:r>
            <a:r>
              <a:rPr lang="en-US" sz="2400" b="1" dirty="0">
                <a:solidFill>
                  <a:prstClr val="black"/>
                </a:solidFill>
                <a:ea typeface="Calibri"/>
                <a:cs typeface="Times New Roman"/>
              </a:rPr>
              <a:t>12  </a:t>
            </a:r>
            <a:r>
              <a:rPr lang="en-US" sz="2400" dirty="0">
                <a:solidFill>
                  <a:prstClr val="black"/>
                </a:solidFill>
                <a:ea typeface="Calibri"/>
                <a:cs typeface="Times New Roman"/>
              </a:rPr>
              <a:t>to equip the saints for the work of ministry, for</a:t>
            </a:r>
            <a:r>
              <a:rPr lang="en-US" sz="2400" b="1" dirty="0">
                <a:solidFill>
                  <a:prstClr val="black"/>
                </a:solidFill>
                <a:ea typeface="Calibri"/>
                <a:cs typeface="Times New Roman"/>
              </a:rPr>
              <a:t> </a:t>
            </a:r>
            <a:r>
              <a:rPr lang="en-US" sz="2400" dirty="0">
                <a:solidFill>
                  <a:prstClr val="black"/>
                </a:solidFill>
                <a:ea typeface="Calibri"/>
                <a:cs typeface="Times New Roman"/>
              </a:rPr>
              <a:t>building up</a:t>
            </a:r>
            <a:r>
              <a:rPr lang="en-US" sz="2400" b="1" dirty="0">
                <a:solidFill>
                  <a:prstClr val="black"/>
                </a:solidFill>
                <a:ea typeface="Calibri"/>
                <a:cs typeface="Times New Roman"/>
              </a:rPr>
              <a:t> </a:t>
            </a:r>
            <a:r>
              <a:rPr lang="en-US" sz="2400" dirty="0">
                <a:solidFill>
                  <a:prstClr val="black"/>
                </a:solidFill>
                <a:ea typeface="Calibri"/>
                <a:cs typeface="Times New Roman"/>
              </a:rPr>
              <a:t>the body of Christ, </a:t>
            </a:r>
            <a:r>
              <a:rPr lang="en-US" sz="2400" b="1" dirty="0">
                <a:solidFill>
                  <a:prstClr val="black"/>
                </a:solidFill>
                <a:ea typeface="Calibri"/>
                <a:cs typeface="Times New Roman"/>
              </a:rPr>
              <a:t>13 </a:t>
            </a:r>
            <a:r>
              <a:rPr lang="en-US" sz="2400" dirty="0">
                <a:solidFill>
                  <a:prstClr val="black"/>
                </a:solidFill>
                <a:ea typeface="Calibri"/>
                <a:cs typeface="Times New Roman"/>
              </a:rPr>
              <a:t>until we all attain to</a:t>
            </a:r>
            <a:r>
              <a:rPr lang="en-US" sz="2400" b="1" dirty="0">
                <a:solidFill>
                  <a:prstClr val="black"/>
                </a:solidFill>
                <a:ea typeface="Calibri"/>
                <a:cs typeface="Times New Roman"/>
              </a:rPr>
              <a:t> </a:t>
            </a:r>
            <a:r>
              <a:rPr lang="en-US" sz="2400" dirty="0">
                <a:solidFill>
                  <a:prstClr val="black"/>
                </a:solidFill>
                <a:ea typeface="Calibri"/>
                <a:cs typeface="Times New Roman"/>
              </a:rPr>
              <a:t>the unity of the faith and of the knowledge of the Son of God,</a:t>
            </a:r>
            <a:r>
              <a:rPr lang="en-US" sz="2400" b="1" dirty="0">
                <a:solidFill>
                  <a:prstClr val="black"/>
                </a:solidFill>
                <a:ea typeface="Calibri"/>
                <a:cs typeface="Times New Roman"/>
              </a:rPr>
              <a:t> </a:t>
            </a:r>
            <a:r>
              <a:rPr lang="en-US" sz="2400" b="1" dirty="0">
                <a:solidFill>
                  <a:srgbClr val="E46C0A"/>
                </a:solidFill>
                <a:ea typeface="Calibri"/>
                <a:cs typeface="Times New Roman"/>
              </a:rPr>
              <a:t>to mature manhood</a:t>
            </a:r>
            <a:r>
              <a:rPr lang="en-US" sz="2400" dirty="0" smtClean="0">
                <a:solidFill>
                  <a:prstClr val="black"/>
                </a:solidFill>
                <a:ea typeface="Calibri"/>
                <a:cs typeface="Times New Roman"/>
              </a:rPr>
              <a:t>,</a:t>
            </a:r>
            <a:r>
              <a:rPr lang="en-US" sz="2400" b="1" dirty="0" smtClean="0">
                <a:solidFill>
                  <a:prstClr val="black"/>
                </a:solidFill>
                <a:ea typeface="Calibri"/>
                <a:cs typeface="Times New Roman"/>
              </a:rPr>
              <a:t>…</a:t>
            </a:r>
            <a:endParaRPr lang="en-US" sz="2400" dirty="0">
              <a:solidFill>
                <a:prstClr val="black"/>
              </a:solidFill>
            </a:endParaRPr>
          </a:p>
        </p:txBody>
      </p:sp>
    </p:spTree>
    <p:extLst>
      <p:ext uri="{BB962C8B-B14F-4D97-AF65-F5344CB8AC3E}">
        <p14:creationId xmlns:p14="http://schemas.microsoft.com/office/powerpoint/2010/main" val="1267723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967335"/>
            <a:ext cx="7239000" cy="1200329"/>
          </a:xfrm>
          <a:prstGeom prst="rect">
            <a:avLst/>
          </a:prstGeom>
        </p:spPr>
        <p:txBody>
          <a:bodyPr wrap="square">
            <a:spAutoFit/>
          </a:bodyPr>
          <a:lstStyle/>
          <a:p>
            <a:r>
              <a:rPr lang="en-US" sz="2400" b="1" dirty="0">
                <a:solidFill>
                  <a:prstClr val="black"/>
                </a:solidFill>
                <a:ea typeface="Calibri"/>
                <a:cs typeface="Times New Roman"/>
              </a:rPr>
              <a:t>13 </a:t>
            </a:r>
            <a:r>
              <a:rPr lang="en-US" sz="2400" dirty="0">
                <a:solidFill>
                  <a:prstClr val="black"/>
                </a:solidFill>
                <a:ea typeface="Calibri"/>
                <a:cs typeface="Times New Roman"/>
              </a:rPr>
              <a:t>Therefore</a:t>
            </a:r>
            <a:r>
              <a:rPr lang="en-US" sz="2400" b="1" dirty="0">
                <a:solidFill>
                  <a:prstClr val="black"/>
                </a:solidFill>
                <a:ea typeface="Calibri"/>
                <a:cs typeface="Times New Roman"/>
              </a:rPr>
              <a:t> </a:t>
            </a:r>
            <a:r>
              <a:rPr lang="en-US" sz="2400" dirty="0">
                <a:solidFill>
                  <a:prstClr val="black"/>
                </a:solidFill>
                <a:ea typeface="Calibri"/>
                <a:cs typeface="Times New Roman"/>
              </a:rPr>
              <a:t>take up the whole armor of God, </a:t>
            </a:r>
            <a:r>
              <a:rPr lang="en-US" sz="2400" b="1" dirty="0">
                <a:solidFill>
                  <a:srgbClr val="E36C0A"/>
                </a:solidFill>
                <a:ea typeface="Calibri"/>
                <a:cs typeface="Times New Roman"/>
              </a:rPr>
              <a:t>that you may be able to withstand in the evil day, and having done all, to stand firm</a:t>
            </a:r>
            <a:r>
              <a:rPr lang="en-US" sz="2400" dirty="0">
                <a:solidFill>
                  <a:prstClr val="black"/>
                </a:solidFill>
                <a:ea typeface="Calibri"/>
                <a:cs typeface="Times New Roman"/>
              </a:rPr>
              <a:t>. </a:t>
            </a:r>
            <a:endParaRPr lang="en-US" sz="2400" dirty="0">
              <a:solidFill>
                <a:prstClr val="black"/>
              </a:solidFill>
            </a:endParaRPr>
          </a:p>
        </p:txBody>
      </p:sp>
      <p:sp>
        <p:nvSpPr>
          <p:cNvPr id="3" name="Rectangle 2"/>
          <p:cNvSpPr/>
          <p:nvPr/>
        </p:nvSpPr>
        <p:spPr>
          <a:xfrm>
            <a:off x="533400" y="1989909"/>
            <a:ext cx="1747594" cy="492122"/>
          </a:xfrm>
          <a:prstGeom prst="rect">
            <a:avLst/>
          </a:prstGeom>
        </p:spPr>
        <p:txBody>
          <a:bodyPr wrap="none">
            <a:spAutoFit/>
          </a:bodyPr>
          <a:lstStyle/>
          <a:p>
            <a:pPr marL="457200">
              <a:lnSpc>
                <a:spcPct val="115000"/>
              </a:lnSpc>
              <a:spcAft>
                <a:spcPts val="1000"/>
              </a:spcAft>
            </a:pPr>
            <a:r>
              <a:rPr lang="en-US" sz="2400" b="1" dirty="0" err="1">
                <a:solidFill>
                  <a:prstClr val="black"/>
                </a:solidFill>
                <a:ea typeface="Calibri"/>
                <a:cs typeface="Times New Roman"/>
              </a:rPr>
              <a:t>Eph</a:t>
            </a:r>
            <a:r>
              <a:rPr lang="en-US" sz="2400" b="1" dirty="0">
                <a:solidFill>
                  <a:prstClr val="black"/>
                </a:solidFill>
                <a:ea typeface="Calibri"/>
                <a:cs typeface="Times New Roman"/>
              </a:rPr>
              <a:t> 6:13</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510410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 y="-4354"/>
            <a:ext cx="6096000" cy="5503818"/>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2512388" y="2359647"/>
            <a:ext cx="1380379" cy="954107"/>
          </a:xfrm>
          <a:prstGeom prst="rect">
            <a:avLst/>
          </a:prstGeom>
          <a:noFill/>
        </p:spPr>
        <p:txBody>
          <a:bodyPr wrap="none" rtlCol="0">
            <a:spAutoFit/>
          </a:bodyPr>
          <a:lstStyle/>
          <a:p>
            <a:pPr algn="ctr"/>
            <a:r>
              <a:rPr lang="en-US" sz="2800" dirty="0">
                <a:solidFill>
                  <a:prstClr val="black"/>
                </a:solidFill>
              </a:rPr>
              <a:t>No Hold</a:t>
            </a:r>
          </a:p>
          <a:p>
            <a:pPr algn="ctr"/>
            <a:r>
              <a:rPr lang="en-US" sz="2800" dirty="0">
                <a:solidFill>
                  <a:prstClr val="black"/>
                </a:solidFill>
              </a:rPr>
              <a:t>Strategy</a:t>
            </a: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385026" y="179278"/>
            <a:ext cx="1591560" cy="1531620"/>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ACC6">
                  <a:lumMod val="60000"/>
                  <a:lumOff val="40000"/>
                </a:srgbClr>
              </a:solidFill>
            </a:endParaRPr>
          </a:p>
        </p:txBody>
      </p:sp>
      <p:sp>
        <p:nvSpPr>
          <p:cNvPr id="29" name="Oval 28"/>
          <p:cNvSpPr/>
          <p:nvPr/>
        </p:nvSpPr>
        <p:spPr>
          <a:xfrm>
            <a:off x="4084354" y="3316284"/>
            <a:ext cx="1501000" cy="1539414"/>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892594" y="3352800"/>
            <a:ext cx="1600200" cy="1502898"/>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TextBox 54"/>
          <p:cNvSpPr txBox="1"/>
          <p:nvPr/>
        </p:nvSpPr>
        <p:spPr>
          <a:xfrm>
            <a:off x="2361210" y="529589"/>
            <a:ext cx="1613199" cy="830997"/>
          </a:xfrm>
          <a:prstGeom prst="rect">
            <a:avLst/>
          </a:prstGeom>
          <a:noFill/>
        </p:spPr>
        <p:txBody>
          <a:bodyPr wrap="none" rtlCol="0">
            <a:spAutoFit/>
          </a:bodyPr>
          <a:lstStyle/>
          <a:p>
            <a:pPr algn="ctr"/>
            <a:r>
              <a:rPr lang="en-US" sz="2400" dirty="0">
                <a:solidFill>
                  <a:prstClr val="black"/>
                </a:solidFill>
              </a:rPr>
              <a:t>Strategy</a:t>
            </a:r>
          </a:p>
          <a:p>
            <a:pPr algn="ctr"/>
            <a:r>
              <a:rPr lang="en-US" sz="2400" dirty="0">
                <a:solidFill>
                  <a:prstClr val="black"/>
                </a:solidFill>
              </a:rPr>
              <a:t>Description</a:t>
            </a:r>
          </a:p>
        </p:txBody>
      </p:sp>
      <p:sp>
        <p:nvSpPr>
          <p:cNvPr id="56" name="TextBox 55"/>
          <p:cNvSpPr txBox="1"/>
          <p:nvPr/>
        </p:nvSpPr>
        <p:spPr>
          <a:xfrm>
            <a:off x="4160246" y="3747651"/>
            <a:ext cx="1349216" cy="830997"/>
          </a:xfrm>
          <a:prstGeom prst="rect">
            <a:avLst/>
          </a:prstGeom>
          <a:noFill/>
        </p:spPr>
        <p:txBody>
          <a:bodyPr wrap="none" rtlCol="0">
            <a:spAutoFit/>
          </a:bodyPr>
          <a:lstStyle/>
          <a:p>
            <a:pPr algn="ctr"/>
            <a:r>
              <a:rPr lang="en-US" sz="2400" dirty="0">
                <a:solidFill>
                  <a:prstClr val="black"/>
                </a:solidFill>
              </a:rPr>
              <a:t>Strategic</a:t>
            </a:r>
          </a:p>
          <a:p>
            <a:pPr algn="ctr"/>
            <a:r>
              <a:rPr lang="en-US" sz="2400" dirty="0">
                <a:solidFill>
                  <a:prstClr val="black"/>
                </a:solidFill>
              </a:rPr>
              <a:t>Structure</a:t>
            </a:r>
          </a:p>
        </p:txBody>
      </p:sp>
      <p:sp>
        <p:nvSpPr>
          <p:cNvPr id="57" name="TextBox 56"/>
          <p:cNvSpPr txBox="1"/>
          <p:nvPr/>
        </p:nvSpPr>
        <p:spPr>
          <a:xfrm>
            <a:off x="1277067" y="3688750"/>
            <a:ext cx="831254" cy="830997"/>
          </a:xfrm>
          <a:prstGeom prst="rect">
            <a:avLst/>
          </a:prstGeom>
          <a:noFill/>
        </p:spPr>
        <p:txBody>
          <a:bodyPr wrap="none" rtlCol="0">
            <a:spAutoFit/>
          </a:bodyPr>
          <a:lstStyle/>
          <a:p>
            <a:pPr algn="ctr"/>
            <a:r>
              <a:rPr lang="en-US" sz="2400" dirty="0">
                <a:solidFill>
                  <a:prstClr val="black"/>
                </a:solidFill>
              </a:rPr>
              <a:t>End</a:t>
            </a:r>
          </a:p>
          <a:p>
            <a:pPr algn="ctr"/>
            <a:r>
              <a:rPr lang="en-US" sz="2400" dirty="0">
                <a:solidFill>
                  <a:prstClr val="black"/>
                </a:solidFill>
              </a:rPr>
              <a:t>Point</a:t>
            </a:r>
          </a:p>
        </p:txBody>
      </p:sp>
      <p:sp>
        <p:nvSpPr>
          <p:cNvPr id="4" name="Oval 3"/>
          <p:cNvSpPr/>
          <p:nvPr/>
        </p:nvSpPr>
        <p:spPr>
          <a:xfrm>
            <a:off x="6415024" y="2971799"/>
            <a:ext cx="1647952" cy="154794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Oval 4"/>
          <p:cNvSpPr/>
          <p:nvPr/>
        </p:nvSpPr>
        <p:spPr>
          <a:xfrm>
            <a:off x="6324600" y="4724400"/>
            <a:ext cx="1676400" cy="1600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4267200" y="5181600"/>
            <a:ext cx="1600200" cy="1524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6415024" y="3516818"/>
            <a:ext cx="1647952" cy="461665"/>
          </a:xfrm>
          <a:prstGeom prst="rect">
            <a:avLst/>
          </a:prstGeom>
          <a:noFill/>
        </p:spPr>
        <p:txBody>
          <a:bodyPr wrap="none" rtlCol="0">
            <a:spAutoFit/>
          </a:bodyPr>
          <a:lstStyle/>
          <a:p>
            <a:r>
              <a:rPr lang="en-US" sz="2400" dirty="0">
                <a:solidFill>
                  <a:prstClr val="black"/>
                </a:solidFill>
              </a:rPr>
              <a:t>Forgiveness</a:t>
            </a:r>
          </a:p>
        </p:txBody>
      </p:sp>
      <p:sp>
        <p:nvSpPr>
          <p:cNvPr id="8" name="TextBox 7"/>
          <p:cNvSpPr txBox="1"/>
          <p:nvPr/>
        </p:nvSpPr>
        <p:spPr>
          <a:xfrm>
            <a:off x="6535160" y="5083965"/>
            <a:ext cx="1255280" cy="830997"/>
          </a:xfrm>
          <a:prstGeom prst="rect">
            <a:avLst/>
          </a:prstGeom>
          <a:noFill/>
        </p:spPr>
        <p:txBody>
          <a:bodyPr wrap="none" rtlCol="0">
            <a:spAutoFit/>
          </a:bodyPr>
          <a:lstStyle/>
          <a:p>
            <a:pPr algn="ctr"/>
            <a:r>
              <a:rPr lang="en-US" sz="2400" dirty="0">
                <a:solidFill>
                  <a:prstClr val="black"/>
                </a:solidFill>
              </a:rPr>
              <a:t>Personal</a:t>
            </a:r>
          </a:p>
          <a:p>
            <a:pPr algn="ctr"/>
            <a:r>
              <a:rPr lang="en-US" sz="2400" dirty="0">
                <a:solidFill>
                  <a:prstClr val="black"/>
                </a:solidFill>
              </a:rPr>
              <a:t>History</a:t>
            </a:r>
          </a:p>
        </p:txBody>
      </p:sp>
      <p:sp>
        <p:nvSpPr>
          <p:cNvPr id="10" name="TextBox 9"/>
          <p:cNvSpPr txBox="1"/>
          <p:nvPr/>
        </p:nvSpPr>
        <p:spPr>
          <a:xfrm>
            <a:off x="4164602" y="5525589"/>
            <a:ext cx="1702798" cy="830997"/>
          </a:xfrm>
          <a:prstGeom prst="rect">
            <a:avLst/>
          </a:prstGeom>
          <a:noFill/>
        </p:spPr>
        <p:txBody>
          <a:bodyPr wrap="square" rtlCol="0">
            <a:spAutoFit/>
          </a:bodyPr>
          <a:lstStyle/>
          <a:p>
            <a:pPr algn="ctr"/>
            <a:r>
              <a:rPr lang="en-US" sz="2400" dirty="0">
                <a:solidFill>
                  <a:prstClr val="black"/>
                </a:solidFill>
              </a:rPr>
              <a:t>Mind</a:t>
            </a:r>
          </a:p>
          <a:p>
            <a:pPr algn="ctr"/>
            <a:r>
              <a:rPr lang="en-US" sz="2400" dirty="0">
                <a:solidFill>
                  <a:prstClr val="black"/>
                </a:solidFill>
              </a:rPr>
              <a:t>Renovation</a:t>
            </a:r>
          </a:p>
        </p:txBody>
      </p:sp>
      <p:cxnSp>
        <p:nvCxnSpPr>
          <p:cNvPr id="12" name="Straight Connector 11"/>
          <p:cNvCxnSpPr>
            <a:stCxn id="4" idx="2"/>
          </p:cNvCxnSpPr>
          <p:nvPr/>
        </p:nvCxnSpPr>
        <p:spPr>
          <a:xfrm flipH="1">
            <a:off x="5509462" y="3745773"/>
            <a:ext cx="905562" cy="2327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5509462" y="4519746"/>
            <a:ext cx="1025698" cy="564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0"/>
          </p:cNvCxnSpPr>
          <p:nvPr/>
        </p:nvCxnSpPr>
        <p:spPr>
          <a:xfrm flipV="1">
            <a:off x="5067300" y="4855698"/>
            <a:ext cx="0" cy="3259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5197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0897" y="2286000"/>
            <a:ext cx="6858000" cy="2768963"/>
          </a:xfrm>
          <a:prstGeom prst="rect">
            <a:avLst/>
          </a:prstGeom>
        </p:spPr>
        <p:txBody>
          <a:bodyPr wrap="square">
            <a:spAutoFit/>
          </a:bodyPr>
          <a:lstStyle/>
          <a:p>
            <a:pPr>
              <a:lnSpc>
                <a:spcPct val="115000"/>
              </a:lnSpc>
              <a:spcAft>
                <a:spcPts val="1000"/>
              </a:spcAft>
            </a:pPr>
            <a:r>
              <a:rPr lang="en-US" sz="2400" b="1" dirty="0" err="1">
                <a:solidFill>
                  <a:prstClr val="black"/>
                </a:solidFill>
                <a:ea typeface="Calibri"/>
                <a:cs typeface="Times New Roman"/>
              </a:rPr>
              <a:t>aphiemi</a:t>
            </a:r>
            <a:r>
              <a:rPr lang="en-US" sz="2400" b="1" dirty="0">
                <a:solidFill>
                  <a:prstClr val="black"/>
                </a:solidFill>
                <a:ea typeface="Calibri"/>
                <a:cs typeface="Times New Roman"/>
              </a:rPr>
              <a:t> </a:t>
            </a:r>
            <a:r>
              <a:rPr lang="en-US" sz="2400" dirty="0">
                <a:solidFill>
                  <a:prstClr val="black"/>
                </a:solidFill>
                <a:ea typeface="Calibri"/>
                <a:cs typeface="Times New Roman"/>
              </a:rPr>
              <a:t>(</a:t>
            </a:r>
            <a:r>
              <a:rPr lang="en-US" sz="2400" u="sng" dirty="0">
                <a:solidFill>
                  <a:prstClr val="black"/>
                </a:solidFill>
                <a:ea typeface="Calibri"/>
                <a:cs typeface="Times New Roman"/>
              </a:rPr>
              <a:t>NT:863</a:t>
            </a:r>
            <a:r>
              <a:rPr lang="en-US" sz="2400" dirty="0">
                <a:solidFill>
                  <a:prstClr val="black"/>
                </a:solidFill>
                <a:ea typeface="Calibri"/>
                <a:cs typeface="Times New Roman"/>
              </a:rPr>
              <a:t>), primarily,</a:t>
            </a:r>
            <a:r>
              <a:rPr lang="en-US" sz="2400" b="1" dirty="0">
                <a:solidFill>
                  <a:prstClr val="black"/>
                </a:solidFill>
                <a:ea typeface="Calibri"/>
                <a:cs typeface="Times New Roman"/>
              </a:rPr>
              <a:t> </a:t>
            </a:r>
            <a:r>
              <a:rPr lang="en-US" sz="2400" b="1" dirty="0">
                <a:solidFill>
                  <a:schemeClr val="accent5"/>
                </a:solidFill>
                <a:ea typeface="Calibri"/>
                <a:cs typeface="Times New Roman"/>
              </a:rPr>
              <a:t>"to send forth, send away" </a:t>
            </a:r>
            <a:r>
              <a:rPr lang="en-US" sz="2400" dirty="0">
                <a:solidFill>
                  <a:prstClr val="black"/>
                </a:solidFill>
                <a:ea typeface="Calibri"/>
                <a:cs typeface="Times New Roman"/>
              </a:rPr>
              <a:t>[regarding] ‎(b) sins…</a:t>
            </a:r>
          </a:p>
          <a:p>
            <a:pPr marL="342900" indent="-342900">
              <a:lnSpc>
                <a:spcPct val="115000"/>
              </a:lnSpc>
              <a:buFont typeface="+mj-lt"/>
              <a:buAutoNum type="arabicPeriod"/>
            </a:pPr>
            <a:r>
              <a:rPr lang="en-US" sz="2400" dirty="0">
                <a:solidFill>
                  <a:schemeClr val="accent5"/>
                </a:solidFill>
                <a:ea typeface="Calibri"/>
                <a:cs typeface="Times New Roman"/>
              </a:rPr>
              <a:t>‎</a:t>
            </a:r>
            <a:r>
              <a:rPr lang="en-US" sz="2400" b="1" dirty="0">
                <a:solidFill>
                  <a:schemeClr val="accent5"/>
                </a:solidFill>
                <a:ea typeface="Calibri"/>
                <a:cs typeface="Times New Roman"/>
              </a:rPr>
              <a:t>firstly signifies the remission [dismissal] of the punishment due to sinful conduct… </a:t>
            </a:r>
            <a:endParaRPr lang="en-US" sz="2400" dirty="0">
              <a:solidFill>
                <a:schemeClr val="accent5"/>
              </a:solidFill>
              <a:ea typeface="Calibri"/>
              <a:cs typeface="Times New Roman"/>
            </a:endParaRPr>
          </a:p>
          <a:p>
            <a:pPr marL="342900" indent="-342900">
              <a:lnSpc>
                <a:spcPct val="115000"/>
              </a:lnSpc>
              <a:spcAft>
                <a:spcPts val="1000"/>
              </a:spcAft>
              <a:buFont typeface="+mj-lt"/>
              <a:buAutoNum type="arabicPeriod"/>
            </a:pPr>
            <a:r>
              <a:rPr lang="en-US" sz="2400" b="1" dirty="0">
                <a:solidFill>
                  <a:schemeClr val="accent5"/>
                </a:solidFill>
                <a:ea typeface="Calibri"/>
                <a:cs typeface="Times New Roman"/>
              </a:rPr>
              <a:t>‎secondly, it involves the complete removal of the cause of offense</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3473444687"/>
      </p:ext>
    </p:extLst>
  </p:cSld>
  <p:clrMapOvr>
    <a:masterClrMapping/>
  </p:clrMapOvr>
</p:sld>
</file>

<file path=ppt/theme/theme1.xml><?xml version="1.0" encoding="utf-8"?>
<a:theme xmlns:a="http://schemas.openxmlformats.org/drawingml/2006/main" name="No Hold Renewing Mi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No Hold Renewing Mi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No Hold Histor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 Hold Renewing Mind</Template>
  <TotalTime>470</TotalTime>
  <Words>2114</Words>
  <Application>Microsoft Office PowerPoint</Application>
  <PresentationFormat>On-screen Show (4:3)</PresentationFormat>
  <Paragraphs>115</Paragraphs>
  <Slides>37</Slides>
  <Notes>0</Notes>
  <HiddenSlides>0</HiddenSlides>
  <MMClips>0</MMClips>
  <ScaleCrop>false</ScaleCrop>
  <HeadingPairs>
    <vt:vector size="4" baseType="variant">
      <vt:variant>
        <vt:lpstr>Theme</vt:lpstr>
      </vt:variant>
      <vt:variant>
        <vt:i4>7</vt:i4>
      </vt:variant>
      <vt:variant>
        <vt:lpstr>Slide Titles</vt:lpstr>
      </vt:variant>
      <vt:variant>
        <vt:i4>37</vt:i4>
      </vt:variant>
    </vt:vector>
  </HeadingPairs>
  <TitlesOfParts>
    <vt:vector size="44" baseType="lpstr">
      <vt:lpstr>No Hold Renewing Mind</vt:lpstr>
      <vt:lpstr>Office Theme</vt:lpstr>
      <vt:lpstr>4_Office Theme</vt:lpstr>
      <vt:lpstr>2_Office Theme</vt:lpstr>
      <vt:lpstr>1_No Hold Renewing Mind</vt:lpstr>
      <vt:lpstr>No Hold History 1</vt:lpstr>
      <vt:lpstr>3_Office Theme</vt:lpstr>
      <vt:lpstr>Mind Renovation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Mind</dc:title>
  <dc:creator>Family</dc:creator>
  <cp:lastModifiedBy>Family</cp:lastModifiedBy>
  <cp:revision>70</cp:revision>
  <dcterms:created xsi:type="dcterms:W3CDTF">2019-02-04T23:23:18Z</dcterms:created>
  <dcterms:modified xsi:type="dcterms:W3CDTF">2019-08-22T00:21:43Z</dcterms:modified>
</cp:coreProperties>
</file>