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708" r:id="rId3"/>
    <p:sldMasterId id="2147483732" r:id="rId4"/>
    <p:sldMasterId id="2147483756" r:id="rId5"/>
    <p:sldMasterId id="2147483780" r:id="rId6"/>
    <p:sldMasterId id="2147483792" r:id="rId7"/>
    <p:sldMasterId id="2147483804" r:id="rId8"/>
    <p:sldMasterId id="2147483816" r:id="rId9"/>
    <p:sldMasterId id="2147483828" r:id="rId10"/>
  </p:sldMasterIdLst>
  <p:sldIdLst>
    <p:sldId id="256" r:id="rId11"/>
    <p:sldId id="274" r:id="rId12"/>
    <p:sldId id="354" r:id="rId13"/>
    <p:sldId id="261" r:id="rId14"/>
    <p:sldId id="284" r:id="rId15"/>
    <p:sldId id="257" r:id="rId16"/>
    <p:sldId id="258" r:id="rId17"/>
    <p:sldId id="355" r:id="rId18"/>
    <p:sldId id="352" r:id="rId19"/>
    <p:sldId id="365" r:id="rId20"/>
    <p:sldId id="357" r:id="rId21"/>
    <p:sldId id="358" r:id="rId22"/>
    <p:sldId id="359" r:id="rId23"/>
    <p:sldId id="360" r:id="rId24"/>
    <p:sldId id="361" r:id="rId25"/>
    <p:sldId id="309" r:id="rId26"/>
    <p:sldId id="362" r:id="rId27"/>
    <p:sldId id="363" r:id="rId28"/>
    <p:sldId id="339" r:id="rId29"/>
    <p:sldId id="343" r:id="rId30"/>
    <p:sldId id="341" r:id="rId31"/>
    <p:sldId id="347" r:id="rId32"/>
    <p:sldId id="345" r:id="rId33"/>
    <p:sldId id="344" r:id="rId34"/>
    <p:sldId id="346" r:id="rId35"/>
    <p:sldId id="348" r:id="rId36"/>
    <p:sldId id="337" r:id="rId37"/>
    <p:sldId id="349" r:id="rId38"/>
    <p:sldId id="340" r:id="rId39"/>
    <p:sldId id="36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3" Type="http://schemas.openxmlformats.org/officeDocument/2006/relationships/slideMaster" Target="slideMasters/slideMaster3.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slide" Target="slides/slide21.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3132216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42942282"/>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24898782"/>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91488470"/>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4548731"/>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35874471"/>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9030416"/>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64922146"/>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823043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2997975"/>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4699203"/>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4271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1277238307"/>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20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781CAC-9FD5-44C7-B7EE-81D5D79DF9A8}"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60509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81CAC-9FD5-44C7-B7EE-81D5D79DF9A8}"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4183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781CAC-9FD5-44C7-B7EE-81D5D79DF9A8}"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13401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781CAC-9FD5-44C7-B7EE-81D5D79DF9A8}"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82323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781CAC-9FD5-44C7-B7EE-81D5D79DF9A8}" type="datetimeFigureOut">
              <a:rPr lang="en-US" smtClean="0">
                <a:solidFill>
                  <a:prstClr val="black">
                    <a:tint val="75000"/>
                  </a:prstClr>
                </a:solidFill>
              </a:rPr>
              <a:pPr/>
              <a:t>8/23/2019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785408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781CAC-9FD5-44C7-B7EE-81D5D79DF9A8}" type="datetimeFigureOut">
              <a:rPr lang="en-US" smtClean="0">
                <a:solidFill>
                  <a:prstClr val="black">
                    <a:tint val="75000"/>
                  </a:prstClr>
                </a:solidFill>
              </a:rPr>
              <a:pPr/>
              <a:t>8/23/2019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57390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81CAC-9FD5-44C7-B7EE-81D5D79DF9A8}" type="datetimeFigureOut">
              <a:rPr lang="en-US" smtClean="0">
                <a:solidFill>
                  <a:prstClr val="black">
                    <a:tint val="75000"/>
                  </a:prstClr>
                </a:solidFill>
              </a:rPr>
              <a:pPr/>
              <a:t>8/23/2019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95097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781CAC-9FD5-44C7-B7EE-81D5D79DF9A8}"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4861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4289053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781CAC-9FD5-44C7-B7EE-81D5D79DF9A8}"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84719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81CAC-9FD5-44C7-B7EE-81D5D79DF9A8}"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45371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81CAC-9FD5-44C7-B7EE-81D5D79DF9A8}"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14243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222935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859500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883329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57858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0983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20212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93279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042BB-8873-4C3E-9D71-C32FF0B37592}" type="datetimeFigureOut">
              <a:rPr lang="en-US" smtClean="0"/>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8395974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050018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217646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4014237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407808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73D529-516F-425E-9F66-4A0A302334BE}"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2040741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73D529-516F-425E-9F66-4A0A302334BE}"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547825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73D529-516F-425E-9F66-4A0A302334BE}"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88308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73D529-516F-425E-9F66-4A0A302334BE}"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7023476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73D529-516F-425E-9F66-4A0A302334BE}" type="datetimeFigureOut">
              <a:rPr lang="en-US" smtClean="0">
                <a:solidFill>
                  <a:prstClr val="black">
                    <a:tint val="75000"/>
                  </a:prstClr>
                </a:solidFill>
              </a:rPr>
              <a:pPr/>
              <a:t>8/23/2019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98290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73D529-516F-425E-9F66-4A0A302334BE}" type="datetimeFigureOut">
              <a:rPr lang="en-US" smtClean="0">
                <a:solidFill>
                  <a:prstClr val="black">
                    <a:tint val="75000"/>
                  </a:prstClr>
                </a:solidFill>
              </a:rPr>
              <a:pPr/>
              <a:t>8/23/2019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0594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2042BB-8873-4C3E-9D71-C32FF0B37592}" type="datetimeFigureOut">
              <a:rPr lang="en-US" smtClean="0"/>
              <a:t>8/23/2019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351408890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73D529-516F-425E-9F66-4A0A302334BE}" type="datetimeFigureOut">
              <a:rPr lang="en-US" smtClean="0">
                <a:solidFill>
                  <a:prstClr val="black">
                    <a:tint val="75000"/>
                  </a:prstClr>
                </a:solidFill>
              </a:rPr>
              <a:pPr/>
              <a:t>8/23/2019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571564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73D529-516F-425E-9F66-4A0A302334BE}"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163438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73D529-516F-425E-9F66-4A0A302334BE}"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463012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73D529-516F-425E-9F66-4A0A302334BE}"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3342716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73D529-516F-425E-9F66-4A0A302334BE}"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1138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3631373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747901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3608515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469123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3893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042BB-8873-4C3E-9D71-C32FF0B37592}" type="datetimeFigureOut">
              <a:rPr lang="en-US" smtClean="0"/>
              <a:t>8/23/2019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350488104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902638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3424667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230082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4234196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6523050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054051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8601272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7238013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3842410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03708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042BB-8873-4C3E-9D71-C32FF0B37592}" type="datetimeFigureOut">
              <a:rPr lang="en-US" smtClean="0"/>
              <a:t>8/23/2019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140148488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2240753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027225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210893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278757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99325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721867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9584247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988826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665600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68221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042BB-8873-4C3E-9D71-C32FF0B37592}" type="datetimeFigureOut">
              <a:rPr lang="en-US" smtClean="0"/>
              <a:t>8/23/2019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350844810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7002769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3952246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7132108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6653536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5492679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0785099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093409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8022034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505657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30413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t>8/23/2019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1197386383"/>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12432637"/>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6356132"/>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6219949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803471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9913239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91479104"/>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1035031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15485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4322423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73D529-516F-425E-9F66-4A0A302334BE}"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6420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t>8/23/2019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1143206543"/>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73D529-516F-425E-9F66-4A0A302334BE}"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947945"/>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73D529-516F-425E-9F66-4A0A302334BE}"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649336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73D529-516F-425E-9F66-4A0A302334BE}"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687317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73D529-516F-425E-9F66-4A0A302334BE}" type="datetimeFigureOut">
              <a:rPr lang="en-US" smtClean="0">
                <a:solidFill>
                  <a:prstClr val="black">
                    <a:tint val="75000"/>
                  </a:prstClr>
                </a:solidFill>
              </a:rPr>
              <a:pPr/>
              <a:t>8/23/2019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0481532"/>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73D529-516F-425E-9F66-4A0A302334BE}" type="datetimeFigureOut">
              <a:rPr lang="en-US" smtClean="0">
                <a:solidFill>
                  <a:prstClr val="black">
                    <a:tint val="75000"/>
                  </a:prstClr>
                </a:solidFill>
              </a:rPr>
              <a:pPr/>
              <a:t>8/23/2019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1226591"/>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73D529-516F-425E-9F66-4A0A302334BE}" type="datetimeFigureOut">
              <a:rPr lang="en-US" smtClean="0">
                <a:solidFill>
                  <a:prstClr val="black">
                    <a:tint val="75000"/>
                  </a:prstClr>
                </a:solidFill>
              </a:rPr>
              <a:pPr/>
              <a:t>8/23/2019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21823783"/>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73D529-516F-425E-9F66-4A0A302334BE}"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780611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73D529-516F-425E-9F66-4A0A302334BE}"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3465091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73D529-516F-425E-9F66-4A0A302334BE}"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72812426"/>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73D529-516F-425E-9F66-4A0A302334BE}"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8827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042BB-8873-4C3E-9D71-C32FF0B37592}" type="datetimeFigureOut">
              <a:rPr lang="en-US" smtClean="0"/>
              <a:t>8/23/2019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2F935-9B8F-4782-A1AE-201CEA96AE29}" type="slidenum">
              <a:rPr lang="en-US" smtClean="0"/>
              <a:t>‹#›</a:t>
            </a:fld>
            <a:endParaRPr lang="en-US"/>
          </a:p>
        </p:txBody>
      </p:sp>
    </p:spTree>
    <p:extLst>
      <p:ext uri="{BB962C8B-B14F-4D97-AF65-F5344CB8AC3E}">
        <p14:creationId xmlns:p14="http://schemas.microsoft.com/office/powerpoint/2010/main" val="873936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66151510"/>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781CAC-9FD5-44C7-B7EE-81D5D79DF9A8}"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55381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724228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73D529-516F-425E-9F66-4A0A302334BE}"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987945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2570806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85332074"/>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8503614"/>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3912746"/>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73D529-516F-425E-9F66-4A0A302334BE}"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6192096"/>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Mind </a:t>
            </a:r>
            <a:r>
              <a:rPr lang="en-US" dirty="0" smtClean="0">
                <a:solidFill>
                  <a:prstClr val="black"/>
                </a:solidFill>
              </a:rPr>
              <a:t>Renovation</a:t>
            </a:r>
            <a:endParaRPr lang="en-US" dirty="0"/>
          </a:p>
        </p:txBody>
      </p:sp>
      <p:sp>
        <p:nvSpPr>
          <p:cNvPr id="3" name="Subtitle 2"/>
          <p:cNvSpPr>
            <a:spLocks noGrp="1"/>
          </p:cNvSpPr>
          <p:nvPr>
            <p:ph type="subTitle" idx="1"/>
          </p:nvPr>
        </p:nvSpPr>
        <p:spPr/>
        <p:txBody>
          <a:bodyPr/>
          <a:lstStyle/>
          <a:p>
            <a:r>
              <a:rPr lang="en-US" dirty="0" smtClean="0"/>
              <a:t>Tactics </a:t>
            </a:r>
            <a:r>
              <a:rPr lang="en-US" dirty="0" smtClean="0"/>
              <a:t>- Stayed Mind</a:t>
            </a:r>
            <a:endParaRPr lang="en-US" dirty="0"/>
          </a:p>
        </p:txBody>
      </p:sp>
    </p:spTree>
    <p:extLst>
      <p:ext uri="{BB962C8B-B14F-4D97-AF65-F5344CB8AC3E}">
        <p14:creationId xmlns:p14="http://schemas.microsoft.com/office/powerpoint/2010/main" val="28877006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761999"/>
            <a:ext cx="2625783" cy="461665"/>
          </a:xfrm>
          <a:prstGeom prst="rect">
            <a:avLst/>
          </a:prstGeom>
          <a:noFill/>
        </p:spPr>
        <p:txBody>
          <a:bodyPr wrap="none" rtlCol="0">
            <a:spAutoFit/>
          </a:bodyPr>
          <a:lstStyle/>
          <a:p>
            <a:r>
              <a:rPr lang="en-US" sz="2400" dirty="0" smtClean="0">
                <a:solidFill>
                  <a:prstClr val="black"/>
                </a:solidFill>
              </a:rPr>
              <a:t>Forgiveness Tactics:</a:t>
            </a:r>
            <a:endParaRPr lang="en-US" sz="2400" dirty="0">
              <a:solidFill>
                <a:prstClr val="black"/>
              </a:solidFill>
            </a:endParaRPr>
          </a:p>
        </p:txBody>
      </p:sp>
      <p:sp>
        <p:nvSpPr>
          <p:cNvPr id="3" name="Rectangle 2"/>
          <p:cNvSpPr/>
          <p:nvPr/>
        </p:nvSpPr>
        <p:spPr>
          <a:xfrm>
            <a:off x="2112991" y="2943276"/>
            <a:ext cx="4800600" cy="1200329"/>
          </a:xfrm>
          <a:prstGeom prst="rect">
            <a:avLst/>
          </a:prstGeom>
        </p:spPr>
        <p:txBody>
          <a:bodyPr wrap="square">
            <a:spAutoFit/>
          </a:bodyPr>
          <a:lstStyle/>
          <a:p>
            <a:pPr marL="342900" indent="-342900">
              <a:buFont typeface="+mj-lt"/>
              <a:buAutoNum type="arabicPeriod"/>
            </a:pPr>
            <a:r>
              <a:rPr lang="en-US" sz="2400" dirty="0"/>
              <a:t>Receiving forgiveness from God</a:t>
            </a:r>
          </a:p>
          <a:p>
            <a:pPr marL="342900" indent="-342900">
              <a:buFont typeface="+mj-lt"/>
              <a:buAutoNum type="arabicPeriod"/>
            </a:pPr>
            <a:r>
              <a:rPr lang="en-US" sz="2400" dirty="0"/>
              <a:t>Receiving forgiveness from others</a:t>
            </a:r>
          </a:p>
          <a:p>
            <a:pPr marL="342900" indent="-342900">
              <a:buFont typeface="+mj-lt"/>
              <a:buAutoNum type="arabicPeriod"/>
            </a:pPr>
            <a:r>
              <a:rPr lang="en-US" sz="2400" dirty="0"/>
              <a:t>Granting forgiveness to others</a:t>
            </a:r>
          </a:p>
        </p:txBody>
      </p:sp>
    </p:spTree>
    <p:extLst>
      <p:ext uri="{BB962C8B-B14F-4D97-AF65-F5344CB8AC3E}">
        <p14:creationId xmlns:p14="http://schemas.microsoft.com/office/powerpoint/2010/main" val="3903478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2413338"/>
            <a:ext cx="6629400" cy="2308324"/>
          </a:xfrm>
          <a:prstGeom prst="rect">
            <a:avLst/>
          </a:prstGeom>
        </p:spPr>
        <p:txBody>
          <a:bodyPr wrap="square">
            <a:spAutoFit/>
          </a:bodyPr>
          <a:lstStyle/>
          <a:p>
            <a:pPr marL="342900" indent="-342900">
              <a:buFont typeface="+mj-lt"/>
              <a:buAutoNum type="arabicPeriod"/>
            </a:pPr>
            <a:r>
              <a:rPr lang="en-US" sz="2400" b="1" dirty="0">
                <a:solidFill>
                  <a:srgbClr val="4BACC6"/>
                </a:solidFill>
              </a:rPr>
              <a:t>To forgive – a sense of laying aside; getting rid of something; letting something go; sending something away.  </a:t>
            </a:r>
            <a:endParaRPr lang="en-US" sz="2400" dirty="0">
              <a:solidFill>
                <a:prstClr val="black"/>
              </a:solidFill>
            </a:endParaRPr>
          </a:p>
          <a:p>
            <a:pPr marL="742950" lvl="1" indent="-285750">
              <a:buFont typeface="+mj-lt"/>
              <a:buAutoNum type="alphaLcPeriod"/>
            </a:pPr>
            <a:r>
              <a:rPr lang="en-US" sz="2400" b="1" dirty="0">
                <a:solidFill>
                  <a:srgbClr val="4BACC6"/>
                </a:solidFill>
              </a:rPr>
              <a:t>Opposite of holding onto; keeping something close; grasping onto something </a:t>
            </a:r>
            <a:endParaRPr lang="en-US" sz="2400" dirty="0">
              <a:solidFill>
                <a:prstClr val="black"/>
              </a:solidFill>
            </a:endParaRPr>
          </a:p>
          <a:p>
            <a:pPr marL="342900" indent="-342900">
              <a:buFont typeface="+mj-lt"/>
              <a:buAutoNum type="arabicPeriod"/>
            </a:pPr>
            <a:r>
              <a:rPr lang="en-US" sz="2400" b="1" dirty="0">
                <a:solidFill>
                  <a:srgbClr val="4BACC6"/>
                </a:solidFill>
              </a:rPr>
              <a:t>If it’s laid aside, it’s gone.  </a:t>
            </a:r>
            <a:endParaRPr lang="en-US" sz="2400" dirty="0">
              <a:solidFill>
                <a:prstClr val="black"/>
              </a:solidFill>
            </a:endParaRPr>
          </a:p>
        </p:txBody>
      </p:sp>
    </p:spTree>
    <p:extLst>
      <p:ext uri="{BB962C8B-B14F-4D97-AF65-F5344CB8AC3E}">
        <p14:creationId xmlns:p14="http://schemas.microsoft.com/office/powerpoint/2010/main" val="4103762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382000" cy="5641288"/>
          </a:xfrm>
          <a:prstGeom prst="rect">
            <a:avLst/>
          </a:prstGeom>
        </p:spPr>
        <p:txBody>
          <a:bodyPr wrap="square">
            <a:spAutoFit/>
          </a:bodyPr>
          <a:lstStyle/>
          <a:p>
            <a:pPr algn="ctr">
              <a:lnSpc>
                <a:spcPct val="115000"/>
              </a:lnSpc>
              <a:spcAft>
                <a:spcPts val="1000"/>
              </a:spcAft>
            </a:pPr>
            <a:r>
              <a:rPr lang="en-US" sz="2400" dirty="0">
                <a:solidFill>
                  <a:prstClr val="black"/>
                </a:solidFill>
                <a:ea typeface="Calibri"/>
                <a:cs typeface="Times New Roman"/>
              </a:rPr>
              <a:t>Vine Replacement Tool (VRT)</a:t>
            </a:r>
          </a:p>
          <a:p>
            <a:pPr marL="342900" indent="-342900">
              <a:lnSpc>
                <a:spcPct val="115000"/>
              </a:lnSpc>
              <a:spcAft>
                <a:spcPts val="1000"/>
              </a:spcAft>
              <a:buFont typeface="+mj-lt"/>
              <a:buAutoNum type="arabicPeriod"/>
            </a:pPr>
            <a:r>
              <a:rPr lang="en-US" sz="2000" dirty="0">
                <a:solidFill>
                  <a:prstClr val="black"/>
                </a:solidFill>
                <a:ea typeface="Calibri"/>
                <a:cs typeface="Times New Roman"/>
              </a:rPr>
              <a:t>Reclaim the places owned by the Devil.  If you haven’t yet done so, confess (freely admit) the sin that gives the vine a place to put in </a:t>
            </a:r>
            <a:r>
              <a:rPr lang="en-US" sz="2000" dirty="0" smtClean="0">
                <a:solidFill>
                  <a:prstClr val="black"/>
                </a:solidFill>
                <a:ea typeface="Calibri"/>
                <a:cs typeface="Times New Roman"/>
              </a:rPr>
              <a:t>roots</a:t>
            </a:r>
          </a:p>
          <a:p>
            <a:pPr marL="342900" indent="-342900">
              <a:lnSpc>
                <a:spcPct val="115000"/>
              </a:lnSpc>
              <a:spcAft>
                <a:spcPts val="1000"/>
              </a:spcAft>
              <a:buFont typeface="+mj-lt"/>
              <a:buAutoNum type="arabicPeriod"/>
            </a:pPr>
            <a:r>
              <a:rPr lang="en-US" sz="2000" dirty="0" smtClean="0">
                <a:solidFill>
                  <a:prstClr val="black"/>
                </a:solidFill>
                <a:ea typeface="Calibri"/>
                <a:cs typeface="Times New Roman"/>
              </a:rPr>
              <a:t>Ask </a:t>
            </a:r>
            <a:r>
              <a:rPr lang="en-US" sz="2000" dirty="0">
                <a:solidFill>
                  <a:prstClr val="black"/>
                </a:solidFill>
                <a:ea typeface="Calibri"/>
                <a:cs typeface="Times New Roman"/>
              </a:rPr>
              <a:t>Jesus to totally destroy the vine. </a:t>
            </a:r>
            <a:endParaRPr lang="en-US" sz="2000" dirty="0" smtClean="0">
              <a:solidFill>
                <a:prstClr val="black"/>
              </a:solidFill>
              <a:ea typeface="Calibri"/>
              <a:cs typeface="Times New Roman"/>
            </a:endParaRPr>
          </a:p>
          <a:p>
            <a:pPr marL="342900" indent="-342900">
              <a:lnSpc>
                <a:spcPct val="115000"/>
              </a:lnSpc>
              <a:spcAft>
                <a:spcPts val="1000"/>
              </a:spcAft>
              <a:buFont typeface="+mj-lt"/>
              <a:buAutoNum type="arabicPeriod"/>
            </a:pPr>
            <a:r>
              <a:rPr lang="en-US" sz="2000" dirty="0" smtClean="0">
                <a:solidFill>
                  <a:prstClr val="black"/>
                </a:solidFill>
                <a:ea typeface="Calibri"/>
                <a:cs typeface="Times New Roman"/>
              </a:rPr>
              <a:t>Ask </a:t>
            </a:r>
            <a:r>
              <a:rPr lang="en-US" sz="2000" dirty="0">
                <a:solidFill>
                  <a:prstClr val="black"/>
                </a:solidFill>
                <a:ea typeface="Calibri"/>
                <a:cs typeface="Times New Roman"/>
              </a:rPr>
              <a:t>Jesus to cleanse/purify the places and traces previously occupied by the destroyed vine. </a:t>
            </a:r>
            <a:endParaRPr lang="en-US" sz="2000" dirty="0" smtClean="0">
              <a:solidFill>
                <a:prstClr val="black"/>
              </a:solidFill>
              <a:ea typeface="Calibri"/>
              <a:cs typeface="Times New Roman"/>
            </a:endParaRPr>
          </a:p>
          <a:p>
            <a:pPr marL="342900" indent="-342900">
              <a:lnSpc>
                <a:spcPct val="115000"/>
              </a:lnSpc>
              <a:spcAft>
                <a:spcPts val="1000"/>
              </a:spcAft>
              <a:buFont typeface="+mj-lt"/>
              <a:buAutoNum type="arabicPeriod"/>
            </a:pPr>
            <a:r>
              <a:rPr lang="en-US" sz="2000" dirty="0" smtClean="0">
                <a:solidFill>
                  <a:prstClr val="black"/>
                </a:solidFill>
                <a:ea typeface="Calibri"/>
                <a:cs typeface="Times New Roman"/>
              </a:rPr>
              <a:t>Ask </a:t>
            </a:r>
            <a:r>
              <a:rPr lang="en-US" sz="2000" dirty="0">
                <a:solidFill>
                  <a:prstClr val="black"/>
                </a:solidFill>
                <a:ea typeface="Calibri"/>
                <a:cs typeface="Times New Roman"/>
              </a:rPr>
              <a:t>Jesus to fill the places and traces of the vine with His </a:t>
            </a:r>
            <a:r>
              <a:rPr lang="en-US" sz="2000" dirty="0" smtClean="0">
                <a:solidFill>
                  <a:prstClr val="black"/>
                </a:solidFill>
                <a:ea typeface="Calibri"/>
                <a:cs typeface="Times New Roman"/>
              </a:rPr>
              <a:t>righteousness</a:t>
            </a:r>
            <a:endParaRPr lang="en-US" sz="2000" dirty="0">
              <a:solidFill>
                <a:prstClr val="black"/>
              </a:solidFill>
              <a:ea typeface="Calibri"/>
              <a:cs typeface="Times New Roman"/>
            </a:endParaRPr>
          </a:p>
          <a:p>
            <a:pPr marL="342900" indent="-342900">
              <a:lnSpc>
                <a:spcPct val="115000"/>
              </a:lnSpc>
              <a:spcAft>
                <a:spcPts val="1000"/>
              </a:spcAft>
              <a:buFont typeface="+mj-lt"/>
              <a:buAutoNum type="arabicPeriod"/>
            </a:pPr>
            <a:r>
              <a:rPr lang="en-US" sz="2000" dirty="0">
                <a:solidFill>
                  <a:prstClr val="black"/>
                </a:solidFill>
                <a:ea typeface="Calibri"/>
                <a:cs typeface="Times New Roman"/>
              </a:rPr>
              <a:t>Ask the Holy Spirit to extend his dwelling space to include the area that was once filled with the vine, and to write His word </a:t>
            </a:r>
            <a:r>
              <a:rPr lang="en-US" sz="2000" dirty="0" smtClean="0">
                <a:solidFill>
                  <a:prstClr val="black"/>
                </a:solidFill>
                <a:ea typeface="Calibri"/>
                <a:cs typeface="Times New Roman"/>
              </a:rPr>
              <a:t>there</a:t>
            </a:r>
          </a:p>
          <a:p>
            <a:pPr marL="342900" indent="-342900">
              <a:lnSpc>
                <a:spcPct val="115000"/>
              </a:lnSpc>
              <a:spcAft>
                <a:spcPts val="1000"/>
              </a:spcAft>
              <a:buFont typeface="+mj-lt"/>
              <a:buAutoNum type="arabicPeriod"/>
            </a:pPr>
            <a:r>
              <a:rPr lang="en-US" sz="2000" dirty="0" smtClean="0">
                <a:solidFill>
                  <a:prstClr val="black"/>
                </a:solidFill>
                <a:ea typeface="Calibri"/>
                <a:cs typeface="Times New Roman"/>
              </a:rPr>
              <a:t>Formally </a:t>
            </a:r>
            <a:r>
              <a:rPr lang="en-US" sz="2000" dirty="0">
                <a:solidFill>
                  <a:prstClr val="black"/>
                </a:solidFill>
                <a:ea typeface="Calibri"/>
                <a:cs typeface="Times New Roman"/>
              </a:rPr>
              <a:t>[before your heavenly Father] forgive all the misdeeds by any of the agents of the kingdom of darkness done in order to maintain the vine. </a:t>
            </a:r>
            <a:endParaRPr lang="en-US" sz="2000" dirty="0" smtClean="0">
              <a:solidFill>
                <a:prstClr val="black"/>
              </a:solidFill>
              <a:ea typeface="Calibri"/>
              <a:cs typeface="Times New Roman"/>
            </a:endParaRPr>
          </a:p>
          <a:p>
            <a:pPr marL="342900" indent="-342900">
              <a:lnSpc>
                <a:spcPct val="115000"/>
              </a:lnSpc>
              <a:spcAft>
                <a:spcPts val="1000"/>
              </a:spcAft>
              <a:buFont typeface="+mj-lt"/>
              <a:buAutoNum type="arabicPeriod"/>
            </a:pPr>
            <a:r>
              <a:rPr lang="en-US" sz="2000" dirty="0" smtClean="0">
                <a:solidFill>
                  <a:prstClr val="black"/>
                </a:solidFill>
                <a:ea typeface="Calibri"/>
                <a:cs typeface="Times New Roman"/>
              </a:rPr>
              <a:t>Ask </a:t>
            </a:r>
            <a:r>
              <a:rPr lang="en-US" sz="2000" dirty="0">
                <a:solidFill>
                  <a:prstClr val="black"/>
                </a:solidFill>
                <a:ea typeface="Calibri"/>
                <a:cs typeface="Times New Roman"/>
              </a:rPr>
              <a:t>your heavenly Father to bring every person involved in the misdeeds into salvation. </a:t>
            </a:r>
          </a:p>
        </p:txBody>
      </p:sp>
    </p:spTree>
    <p:extLst>
      <p:ext uri="{BB962C8B-B14F-4D97-AF65-F5344CB8AC3E}">
        <p14:creationId xmlns:p14="http://schemas.microsoft.com/office/powerpoint/2010/main" val="1751141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75252" y="1912944"/>
            <a:ext cx="6397148" cy="3416320"/>
          </a:xfrm>
          <a:prstGeom prst="rect">
            <a:avLst/>
          </a:prstGeom>
        </p:spPr>
        <p:txBody>
          <a:bodyPr wrap="square">
            <a:spAutoFit/>
          </a:bodyPr>
          <a:lstStyle/>
          <a:p>
            <a:r>
              <a:rPr lang="en-US" sz="2400" b="1" dirty="0" smtClean="0">
                <a:solidFill>
                  <a:prstClr val="black"/>
                </a:solidFill>
                <a:ea typeface="Calibri"/>
                <a:cs typeface="Times New Roman"/>
              </a:rPr>
              <a:t>4 </a:t>
            </a:r>
            <a:r>
              <a:rPr lang="en-US" sz="2400" dirty="0">
                <a:solidFill>
                  <a:prstClr val="black"/>
                </a:solidFill>
                <a:ea typeface="Calibri"/>
                <a:cs typeface="Times New Roman"/>
              </a:rPr>
              <a:t>Rejoice in the Lord always; again I will say, Rejoice. </a:t>
            </a:r>
            <a:r>
              <a:rPr lang="en-US" sz="2400" b="1" dirty="0">
                <a:solidFill>
                  <a:prstClr val="black"/>
                </a:solidFill>
                <a:ea typeface="Calibri"/>
                <a:cs typeface="Times New Roman"/>
              </a:rPr>
              <a:t>5 </a:t>
            </a:r>
            <a:r>
              <a:rPr lang="en-US" sz="2400" dirty="0">
                <a:solidFill>
                  <a:prstClr val="black"/>
                </a:solidFill>
                <a:ea typeface="Calibri"/>
                <a:cs typeface="Times New Roman"/>
              </a:rPr>
              <a:t>Let your reasonableness be known to everyone.</a:t>
            </a:r>
            <a:r>
              <a:rPr lang="en-US" sz="2400" b="1" dirty="0">
                <a:solidFill>
                  <a:prstClr val="black"/>
                </a:solidFill>
                <a:ea typeface="Calibri"/>
                <a:cs typeface="Times New Roman"/>
              </a:rPr>
              <a:t> </a:t>
            </a:r>
            <a:r>
              <a:rPr lang="en-US" sz="2400" dirty="0">
                <a:solidFill>
                  <a:prstClr val="black"/>
                </a:solidFill>
                <a:ea typeface="Calibri"/>
                <a:cs typeface="Times New Roman"/>
              </a:rPr>
              <a:t>The Lord is at hand; </a:t>
            </a:r>
            <a:r>
              <a:rPr lang="en-US" sz="2400" b="1" dirty="0">
                <a:solidFill>
                  <a:prstClr val="black"/>
                </a:solidFill>
                <a:ea typeface="Calibri"/>
                <a:cs typeface="Times New Roman"/>
              </a:rPr>
              <a:t>6 </a:t>
            </a:r>
            <a:r>
              <a:rPr lang="en-US" sz="2400" b="1" dirty="0">
                <a:solidFill>
                  <a:srgbClr val="E36C0A"/>
                </a:solidFill>
                <a:ea typeface="Calibri"/>
                <a:cs typeface="Times New Roman"/>
              </a:rPr>
              <a:t>do not be anxious about anything, but in everything by prayer and supplication with thanksgiving let your requests be made known to God. 7 And the peace of God, which surpasses all understanding, will guard your hearts and your minds in Christ Jesus.</a:t>
            </a:r>
            <a:r>
              <a:rPr lang="en-US" sz="2400" dirty="0">
                <a:solidFill>
                  <a:srgbClr val="E36C0A"/>
                </a:solidFill>
                <a:ea typeface="Calibri"/>
                <a:cs typeface="Times New Roman"/>
              </a:rPr>
              <a:t> </a:t>
            </a:r>
            <a:endParaRPr lang="en-US" sz="2400" dirty="0">
              <a:solidFill>
                <a:prstClr val="black"/>
              </a:solidFill>
            </a:endParaRPr>
          </a:p>
        </p:txBody>
      </p:sp>
      <p:sp>
        <p:nvSpPr>
          <p:cNvPr id="4" name="Rectangle 3"/>
          <p:cNvSpPr/>
          <p:nvPr/>
        </p:nvSpPr>
        <p:spPr>
          <a:xfrm>
            <a:off x="685800" y="609600"/>
            <a:ext cx="1378904" cy="492122"/>
          </a:xfrm>
          <a:prstGeom prst="rect">
            <a:avLst/>
          </a:prstGeom>
        </p:spPr>
        <p:txBody>
          <a:bodyPr wrap="none">
            <a:spAutoFit/>
          </a:bodyPr>
          <a:lstStyle/>
          <a:p>
            <a:pPr>
              <a:lnSpc>
                <a:spcPct val="115000"/>
              </a:lnSpc>
              <a:spcAft>
                <a:spcPts val="1000"/>
              </a:spcAft>
            </a:pPr>
            <a:r>
              <a:rPr lang="en-US" sz="2400" b="1" dirty="0">
                <a:solidFill>
                  <a:prstClr val="black"/>
                </a:solidFill>
                <a:ea typeface="Calibri"/>
                <a:cs typeface="Times New Roman"/>
              </a:rPr>
              <a:t>Phil 4:4-7</a:t>
            </a:r>
            <a:endParaRPr lang="en-US" sz="2400" dirty="0">
              <a:solidFill>
                <a:prstClr val="black"/>
              </a:solidFill>
              <a:ea typeface="Calibri"/>
              <a:cs typeface="Times New Roman"/>
            </a:endParaRPr>
          </a:p>
        </p:txBody>
      </p:sp>
    </p:spTree>
    <p:extLst>
      <p:ext uri="{BB962C8B-B14F-4D97-AF65-F5344CB8AC3E}">
        <p14:creationId xmlns:p14="http://schemas.microsoft.com/office/powerpoint/2010/main" val="1124019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0" y="2776216"/>
            <a:ext cx="5410200" cy="1791260"/>
          </a:xfrm>
          <a:prstGeom prst="rect">
            <a:avLst/>
          </a:prstGeom>
        </p:spPr>
        <p:txBody>
          <a:bodyPr wrap="square">
            <a:spAutoFit/>
          </a:bodyPr>
          <a:lstStyle/>
          <a:p>
            <a:pPr marL="342900" indent="-342900">
              <a:lnSpc>
                <a:spcPct val="115000"/>
              </a:lnSpc>
              <a:buFont typeface="+mj-lt"/>
              <a:buAutoNum type="arabicPeriod"/>
            </a:pPr>
            <a:r>
              <a:rPr lang="en-US" sz="2400" dirty="0">
                <a:solidFill>
                  <a:prstClr val="black"/>
                </a:solidFill>
                <a:ea typeface="Calibri"/>
                <a:cs typeface="Times New Roman"/>
              </a:rPr>
              <a:t>Rejoice always (heavily emphasized)</a:t>
            </a:r>
          </a:p>
          <a:p>
            <a:pPr marL="342900" indent="-342900">
              <a:lnSpc>
                <a:spcPct val="115000"/>
              </a:lnSpc>
              <a:buFont typeface="+mj-lt"/>
              <a:buAutoNum type="arabicPeriod"/>
            </a:pPr>
            <a:r>
              <a:rPr lang="en-US" sz="2400" dirty="0">
                <a:solidFill>
                  <a:prstClr val="black"/>
                </a:solidFill>
                <a:ea typeface="Calibri"/>
                <a:cs typeface="Times New Roman"/>
              </a:rPr>
              <a:t>Pray  saturated with thanksgiving</a:t>
            </a:r>
          </a:p>
          <a:p>
            <a:pPr marL="342900" indent="-342900">
              <a:lnSpc>
                <a:spcPct val="115000"/>
              </a:lnSpc>
              <a:spcAft>
                <a:spcPts val="1000"/>
              </a:spcAft>
              <a:buFont typeface="+mj-lt"/>
              <a:buAutoNum type="arabicPeriod"/>
            </a:pPr>
            <a:r>
              <a:rPr lang="en-US" sz="2400" dirty="0">
                <a:solidFill>
                  <a:prstClr val="black"/>
                </a:solidFill>
                <a:ea typeface="Calibri"/>
                <a:cs typeface="Times New Roman"/>
              </a:rPr>
              <a:t>Choose to walk in the peace and understanding that comes from God</a:t>
            </a:r>
          </a:p>
        </p:txBody>
      </p:sp>
    </p:spTree>
    <p:extLst>
      <p:ext uri="{BB962C8B-B14F-4D97-AF65-F5344CB8AC3E}">
        <p14:creationId xmlns:p14="http://schemas.microsoft.com/office/powerpoint/2010/main" val="3151993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2267913"/>
            <a:ext cx="6934200" cy="2215991"/>
          </a:xfrm>
          <a:prstGeom prst="rect">
            <a:avLst/>
          </a:prstGeom>
        </p:spPr>
        <p:txBody>
          <a:bodyPr wrap="square">
            <a:spAutoFit/>
          </a:bodyPr>
          <a:lstStyle/>
          <a:p>
            <a:pPr marL="342900" indent="-342900">
              <a:lnSpc>
                <a:spcPct val="115000"/>
              </a:lnSpc>
              <a:buFont typeface="+mj-lt"/>
              <a:buAutoNum type="arabicPeriod"/>
            </a:pPr>
            <a:r>
              <a:rPr lang="en-US" sz="2400" dirty="0">
                <a:solidFill>
                  <a:prstClr val="black"/>
                </a:solidFill>
                <a:ea typeface="Calibri"/>
                <a:cs typeface="Times New Roman"/>
              </a:rPr>
              <a:t>Use the VRT to remove the vine(s) of worry/anxiety.  </a:t>
            </a:r>
          </a:p>
          <a:p>
            <a:pPr marL="342900" indent="-342900">
              <a:lnSpc>
                <a:spcPct val="115000"/>
              </a:lnSpc>
              <a:buFont typeface="+mj-lt"/>
              <a:buAutoNum type="arabicPeriod"/>
            </a:pPr>
            <a:r>
              <a:rPr lang="en-US" sz="2400" dirty="0">
                <a:solidFill>
                  <a:prstClr val="black"/>
                </a:solidFill>
                <a:ea typeface="Calibri"/>
                <a:cs typeface="Times New Roman"/>
              </a:rPr>
              <a:t>Keep the worry vine from growing again:  </a:t>
            </a:r>
          </a:p>
          <a:p>
            <a:pPr marL="742950" lvl="1" indent="-285750">
              <a:lnSpc>
                <a:spcPct val="115000"/>
              </a:lnSpc>
              <a:spcAft>
                <a:spcPts val="1000"/>
              </a:spcAft>
              <a:buFont typeface="+mj-lt"/>
              <a:buAutoNum type="alphaLcPeriod"/>
            </a:pPr>
            <a:r>
              <a:rPr lang="en-US" sz="2400" dirty="0">
                <a:solidFill>
                  <a:prstClr val="black"/>
                </a:solidFill>
                <a:ea typeface="Calibri"/>
                <a:cs typeface="Times New Roman"/>
              </a:rPr>
              <a:t>It’s a matter of choosing [changing your mind] to trust God, and continuing to walk out that decision in your immediate situations.   </a:t>
            </a:r>
          </a:p>
        </p:txBody>
      </p:sp>
    </p:spTree>
    <p:extLst>
      <p:ext uri="{BB962C8B-B14F-4D97-AF65-F5344CB8AC3E}">
        <p14:creationId xmlns:p14="http://schemas.microsoft.com/office/powerpoint/2010/main" val="406747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2139673"/>
            <a:ext cx="5867400" cy="3321935"/>
          </a:xfrm>
          <a:prstGeom prst="rect">
            <a:avLst/>
          </a:prstGeom>
        </p:spPr>
        <p:txBody>
          <a:bodyPr wrap="square">
            <a:spAutoFit/>
          </a:bodyPr>
          <a:lstStyle/>
          <a:p>
            <a:pPr>
              <a:lnSpc>
                <a:spcPct val="115000"/>
              </a:lnSpc>
              <a:spcAft>
                <a:spcPts val="1000"/>
              </a:spcAft>
            </a:pPr>
            <a:r>
              <a:rPr lang="en-US" sz="2400" dirty="0">
                <a:ea typeface="Calibri"/>
                <a:cs typeface="Times New Roman"/>
              </a:rPr>
              <a:t>Tactic 1 – Choose, with the Lord’s help, to change your mind-set (repent).</a:t>
            </a:r>
          </a:p>
          <a:p>
            <a:pPr>
              <a:lnSpc>
                <a:spcPct val="115000"/>
              </a:lnSpc>
              <a:spcAft>
                <a:spcPts val="1000"/>
              </a:spcAft>
            </a:pPr>
            <a:r>
              <a:rPr lang="en-US" sz="2400" dirty="0">
                <a:ea typeface="Calibri"/>
                <a:cs typeface="Times New Roman"/>
              </a:rPr>
              <a:t>Tactic 2 – Treat the whole history of a specific fear as a vine, and use your Vine Replacement Tool.</a:t>
            </a:r>
          </a:p>
          <a:p>
            <a:pPr>
              <a:lnSpc>
                <a:spcPct val="115000"/>
              </a:lnSpc>
              <a:spcAft>
                <a:spcPts val="1000"/>
              </a:spcAft>
            </a:pPr>
            <a:r>
              <a:rPr lang="en-US" sz="2400" dirty="0">
                <a:ea typeface="Calibri"/>
                <a:cs typeface="Times New Roman"/>
              </a:rPr>
              <a:t>Tactic 3 – Walk in the perfect (complete) love that drives out fear.</a:t>
            </a:r>
          </a:p>
        </p:txBody>
      </p:sp>
    </p:spTree>
    <p:extLst>
      <p:ext uri="{BB962C8B-B14F-4D97-AF65-F5344CB8AC3E}">
        <p14:creationId xmlns:p14="http://schemas.microsoft.com/office/powerpoint/2010/main" val="3628378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85800"/>
            <a:ext cx="1828770" cy="492122"/>
          </a:xfrm>
          <a:prstGeom prst="rect">
            <a:avLst/>
          </a:prstGeom>
        </p:spPr>
        <p:txBody>
          <a:bodyPr wrap="none">
            <a:spAutoFit/>
          </a:bodyPr>
          <a:lstStyle/>
          <a:p>
            <a:pPr>
              <a:lnSpc>
                <a:spcPct val="115000"/>
              </a:lnSpc>
              <a:spcAft>
                <a:spcPts val="1000"/>
              </a:spcAft>
            </a:pPr>
            <a:r>
              <a:rPr lang="en-US" sz="2400" b="1" dirty="0">
                <a:solidFill>
                  <a:prstClr val="black"/>
                </a:solidFill>
                <a:ea typeface="Calibri"/>
                <a:cs typeface="Times New Roman"/>
              </a:rPr>
              <a:t>Romans 12:2</a:t>
            </a:r>
            <a:endParaRPr lang="en-US" sz="2400" dirty="0">
              <a:solidFill>
                <a:prstClr val="black"/>
              </a:solidFill>
              <a:ea typeface="Calibri"/>
              <a:cs typeface="Times New Roman"/>
            </a:endParaRPr>
          </a:p>
        </p:txBody>
      </p:sp>
      <p:sp>
        <p:nvSpPr>
          <p:cNvPr id="3" name="Rectangle 2"/>
          <p:cNvSpPr/>
          <p:nvPr/>
        </p:nvSpPr>
        <p:spPr>
          <a:xfrm>
            <a:off x="1066800" y="2551837"/>
            <a:ext cx="6629400" cy="1938992"/>
          </a:xfrm>
          <a:prstGeom prst="rect">
            <a:avLst/>
          </a:prstGeom>
        </p:spPr>
        <p:txBody>
          <a:bodyPr wrap="square">
            <a:spAutoFit/>
          </a:bodyPr>
          <a:lstStyle/>
          <a:p>
            <a:r>
              <a:rPr lang="en-US" sz="2400" b="1" dirty="0">
                <a:solidFill>
                  <a:srgbClr val="E36C0A"/>
                </a:solidFill>
                <a:ea typeface="Calibri"/>
                <a:cs typeface="Times New Roman"/>
              </a:rPr>
              <a:t>Do not be conformed [fashion alike] to this world, but be transformed [‎metamorphose] by the renewal [renovating] of your mind</a:t>
            </a:r>
            <a:r>
              <a:rPr lang="en-US" sz="2400" dirty="0">
                <a:solidFill>
                  <a:prstClr val="black"/>
                </a:solidFill>
                <a:ea typeface="Calibri"/>
                <a:cs typeface="Times New Roman"/>
              </a:rPr>
              <a:t>, that by testing [examination] you may</a:t>
            </a:r>
            <a:r>
              <a:rPr lang="en-US" sz="2400" b="1" dirty="0">
                <a:solidFill>
                  <a:prstClr val="black"/>
                </a:solidFill>
                <a:ea typeface="Calibri"/>
                <a:cs typeface="Times New Roman"/>
              </a:rPr>
              <a:t> </a:t>
            </a:r>
            <a:r>
              <a:rPr lang="en-US" sz="2400" dirty="0">
                <a:solidFill>
                  <a:prstClr val="black"/>
                </a:solidFill>
                <a:ea typeface="Calibri"/>
                <a:cs typeface="Times New Roman"/>
              </a:rPr>
              <a:t>discern what is the will of God, what is good and acceptable and perfect. </a:t>
            </a:r>
            <a:endParaRPr lang="en-US" sz="2400" dirty="0">
              <a:solidFill>
                <a:prstClr val="black"/>
              </a:solidFill>
            </a:endParaRPr>
          </a:p>
        </p:txBody>
      </p:sp>
    </p:spTree>
    <p:extLst>
      <p:ext uri="{BB962C8B-B14F-4D97-AF65-F5344CB8AC3E}">
        <p14:creationId xmlns:p14="http://schemas.microsoft.com/office/powerpoint/2010/main" val="10158876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821124"/>
            <a:ext cx="7239000" cy="2897203"/>
          </a:xfrm>
          <a:prstGeom prst="rect">
            <a:avLst/>
          </a:prstGeom>
        </p:spPr>
        <p:txBody>
          <a:bodyPr wrap="square">
            <a:spAutoFit/>
          </a:bodyPr>
          <a:lstStyle/>
          <a:p>
            <a:pPr>
              <a:lnSpc>
                <a:spcPct val="115000"/>
              </a:lnSpc>
              <a:spcAft>
                <a:spcPts val="1000"/>
              </a:spcAft>
            </a:pPr>
            <a:r>
              <a:rPr lang="en-US" sz="2400" b="1" dirty="0">
                <a:solidFill>
                  <a:prstClr val="black"/>
                </a:solidFill>
                <a:ea typeface="Calibri"/>
                <a:cs typeface="Times New Roman"/>
              </a:rPr>
              <a:t>Tactic 1: </a:t>
            </a:r>
            <a:r>
              <a:rPr lang="en-US" sz="2400" dirty="0">
                <a:solidFill>
                  <a:prstClr val="black"/>
                </a:solidFill>
                <a:ea typeface="Calibri"/>
                <a:cs typeface="Times New Roman"/>
              </a:rPr>
              <a:t> use your Vine Replacement Tool and Treat each old habit as a separate vine (or set of vines).</a:t>
            </a:r>
          </a:p>
          <a:p>
            <a:pPr>
              <a:lnSpc>
                <a:spcPct val="115000"/>
              </a:lnSpc>
              <a:spcAft>
                <a:spcPts val="1000"/>
              </a:spcAft>
            </a:pPr>
            <a:r>
              <a:rPr lang="en-US" sz="2400" b="1" dirty="0">
                <a:solidFill>
                  <a:prstClr val="black"/>
                </a:solidFill>
                <a:ea typeface="Calibri"/>
                <a:cs typeface="Times New Roman"/>
              </a:rPr>
              <a:t>Tactic 2:</a:t>
            </a:r>
            <a:r>
              <a:rPr lang="en-US" sz="2400" dirty="0">
                <a:solidFill>
                  <a:prstClr val="black"/>
                </a:solidFill>
                <a:ea typeface="Calibri"/>
                <a:cs typeface="Times New Roman"/>
              </a:rPr>
              <a:t>  Cooperate with God’s mind renovation process.</a:t>
            </a:r>
          </a:p>
          <a:p>
            <a:pPr>
              <a:lnSpc>
                <a:spcPct val="115000"/>
              </a:lnSpc>
              <a:spcAft>
                <a:spcPts val="1000"/>
              </a:spcAft>
            </a:pPr>
            <a:r>
              <a:rPr lang="en-US" sz="2400" b="1" dirty="0">
                <a:solidFill>
                  <a:prstClr val="black"/>
                </a:solidFill>
                <a:ea typeface="Calibri"/>
                <a:cs typeface="Times New Roman"/>
              </a:rPr>
              <a:t>Tactic 3:</a:t>
            </a:r>
            <a:r>
              <a:rPr lang="en-US" sz="2400" dirty="0">
                <a:solidFill>
                  <a:prstClr val="black"/>
                </a:solidFill>
                <a:ea typeface="Calibri"/>
                <a:cs typeface="Times New Roman"/>
              </a:rPr>
              <a:t> Test and approve God’s will.  Test His ways of doing things in the fire of experience.  Prove to yourself that His ways really are good, pleasing and perfect. </a:t>
            </a:r>
          </a:p>
        </p:txBody>
      </p:sp>
    </p:spTree>
    <p:extLst>
      <p:ext uri="{BB962C8B-B14F-4D97-AF65-F5344CB8AC3E}">
        <p14:creationId xmlns:p14="http://schemas.microsoft.com/office/powerpoint/2010/main" val="12835665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2617496"/>
            <a:ext cx="7467600" cy="1623008"/>
          </a:xfrm>
          <a:prstGeom prst="rect">
            <a:avLst/>
          </a:prstGeom>
        </p:spPr>
        <p:txBody>
          <a:bodyPr wrap="square">
            <a:spAutoFit/>
          </a:bodyPr>
          <a:lstStyle/>
          <a:p>
            <a:pPr>
              <a:lnSpc>
                <a:spcPct val="115000"/>
              </a:lnSpc>
              <a:spcAft>
                <a:spcPts val="1000"/>
              </a:spcAft>
            </a:pPr>
            <a:r>
              <a:rPr lang="en-US" sz="2400" dirty="0">
                <a:ea typeface="Calibri"/>
                <a:cs typeface="Times New Roman"/>
              </a:rPr>
              <a:t>A whole heart/mind would be:</a:t>
            </a:r>
          </a:p>
          <a:p>
            <a:pPr marL="342900" marR="0" lvl="0" indent="-342900">
              <a:lnSpc>
                <a:spcPct val="115000"/>
              </a:lnSpc>
              <a:spcBef>
                <a:spcPts val="0"/>
              </a:spcBef>
              <a:spcAft>
                <a:spcPts val="1000"/>
              </a:spcAft>
              <a:buFont typeface="Symbol"/>
              <a:buChar char=""/>
            </a:pPr>
            <a:r>
              <a:rPr lang="en-US" sz="2400" dirty="0">
                <a:ea typeface="Calibri"/>
                <a:cs typeface="Times New Roman"/>
              </a:rPr>
              <a:t>Without doubt (opposition/hesitation), (James 1:5-8)</a:t>
            </a:r>
          </a:p>
          <a:p>
            <a:pPr marL="342900" marR="0" lvl="0" indent="-342900">
              <a:lnSpc>
                <a:spcPct val="115000"/>
              </a:lnSpc>
              <a:spcBef>
                <a:spcPts val="0"/>
              </a:spcBef>
              <a:spcAft>
                <a:spcPts val="1000"/>
              </a:spcAft>
              <a:buFont typeface="Symbol"/>
              <a:buChar char=""/>
            </a:pPr>
            <a:r>
              <a:rPr lang="en-US" sz="2400" dirty="0">
                <a:ea typeface="Calibri"/>
                <a:cs typeface="Times New Roman"/>
              </a:rPr>
              <a:t>Cleansed/purified (James 4:8; 1John 1:7,9)</a:t>
            </a:r>
          </a:p>
        </p:txBody>
      </p:sp>
    </p:spTree>
    <p:extLst>
      <p:ext uri="{BB962C8B-B14F-4D97-AF65-F5344CB8AC3E}">
        <p14:creationId xmlns:p14="http://schemas.microsoft.com/office/powerpoint/2010/main" val="2211406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690336"/>
            <a:ext cx="7391400" cy="1569660"/>
          </a:xfrm>
          <a:prstGeom prst="rect">
            <a:avLst/>
          </a:prstGeom>
        </p:spPr>
        <p:txBody>
          <a:bodyPr wrap="square">
            <a:spAutoFit/>
          </a:bodyPr>
          <a:lstStyle/>
          <a:p>
            <a:r>
              <a:rPr lang="en-US" sz="2400" dirty="0">
                <a:solidFill>
                  <a:prstClr val="black"/>
                </a:solidFill>
                <a:ea typeface="Calibri"/>
                <a:cs typeface="Times New Roman"/>
              </a:rPr>
              <a:t>30 I will no longer talk much with you, for the ruler of this world is coming. </a:t>
            </a:r>
            <a:r>
              <a:rPr lang="en-US" sz="2400" b="1" dirty="0">
                <a:solidFill>
                  <a:srgbClr val="E36C0A"/>
                </a:solidFill>
                <a:ea typeface="Calibri"/>
                <a:cs typeface="Times New Roman"/>
              </a:rPr>
              <a:t>He has no </a:t>
            </a:r>
            <a:r>
              <a:rPr lang="en-US" sz="2400" b="1" dirty="0" smtClean="0">
                <a:solidFill>
                  <a:srgbClr val="E36C0A"/>
                </a:solidFill>
                <a:ea typeface="Calibri"/>
                <a:cs typeface="Times New Roman"/>
              </a:rPr>
              <a:t>claim/hold </a:t>
            </a:r>
            <a:r>
              <a:rPr lang="en-US" sz="2400" b="1" dirty="0">
                <a:solidFill>
                  <a:srgbClr val="E36C0A"/>
                </a:solidFill>
                <a:ea typeface="Calibri"/>
                <a:cs typeface="Times New Roman"/>
              </a:rPr>
              <a:t>on me, </a:t>
            </a:r>
            <a:r>
              <a:rPr lang="en-US" sz="2400" dirty="0">
                <a:solidFill>
                  <a:prstClr val="black"/>
                </a:solidFill>
                <a:ea typeface="Calibri"/>
                <a:cs typeface="Times New Roman"/>
              </a:rPr>
              <a:t>31 but I do as the Father has commanded me, so that the world may know that I love the Father. Rise, let us go from here. </a:t>
            </a:r>
            <a:endParaRPr lang="en-US" sz="2400" dirty="0">
              <a:solidFill>
                <a:prstClr val="black"/>
              </a:solidFill>
            </a:endParaRPr>
          </a:p>
        </p:txBody>
      </p:sp>
      <p:sp>
        <p:nvSpPr>
          <p:cNvPr id="3" name="Rectangle 2"/>
          <p:cNvSpPr/>
          <p:nvPr/>
        </p:nvSpPr>
        <p:spPr>
          <a:xfrm>
            <a:off x="605529" y="1371600"/>
            <a:ext cx="2425664" cy="492122"/>
          </a:xfrm>
          <a:prstGeom prst="rect">
            <a:avLst/>
          </a:prstGeom>
        </p:spPr>
        <p:txBody>
          <a:bodyPr wrap="none">
            <a:spAutoFit/>
          </a:bodyPr>
          <a:lstStyle/>
          <a:p>
            <a:pPr marL="457200">
              <a:lnSpc>
                <a:spcPct val="115000"/>
              </a:lnSpc>
              <a:spcAft>
                <a:spcPts val="1000"/>
              </a:spcAft>
            </a:pPr>
            <a:r>
              <a:rPr lang="en-US" sz="2400" b="1" dirty="0">
                <a:solidFill>
                  <a:prstClr val="black"/>
                </a:solidFill>
                <a:ea typeface="Calibri"/>
                <a:cs typeface="Times New Roman"/>
              </a:rPr>
              <a:t>John 14:30-31</a:t>
            </a:r>
            <a:endParaRPr lang="en-US" sz="2400" dirty="0">
              <a:solidFill>
                <a:prstClr val="black"/>
              </a:solidFill>
              <a:ea typeface="Calibri"/>
              <a:cs typeface="Times New Roman"/>
            </a:endParaRPr>
          </a:p>
        </p:txBody>
      </p:sp>
    </p:spTree>
    <p:extLst>
      <p:ext uri="{BB962C8B-B14F-4D97-AF65-F5344CB8AC3E}">
        <p14:creationId xmlns:p14="http://schemas.microsoft.com/office/powerpoint/2010/main" val="1228774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2228365"/>
            <a:ext cx="4392934" cy="2551981"/>
          </a:xfrm>
          <a:prstGeom prst="rect">
            <a:avLst/>
          </a:prstGeom>
        </p:spPr>
        <p:txBody>
          <a:bodyPr wrap="none">
            <a:spAutoFit/>
          </a:bodyPr>
          <a:lstStyle/>
          <a:p>
            <a:pPr algn="ctr">
              <a:lnSpc>
                <a:spcPct val="115000"/>
              </a:lnSpc>
              <a:spcAft>
                <a:spcPts val="1000"/>
              </a:spcAft>
            </a:pPr>
            <a:r>
              <a:rPr lang="en-US" sz="2400" b="1" dirty="0">
                <a:solidFill>
                  <a:prstClr val="black"/>
                </a:solidFill>
                <a:ea typeface="Calibri"/>
                <a:cs typeface="Times New Roman"/>
              </a:rPr>
              <a:t>Whole Mind Tactics:</a:t>
            </a:r>
            <a:endParaRPr lang="en-US" sz="2400" dirty="0">
              <a:solidFill>
                <a:prstClr val="black"/>
              </a:solidFill>
              <a:ea typeface="Calibri"/>
              <a:cs typeface="Times New Roman"/>
            </a:endParaRPr>
          </a:p>
          <a:p>
            <a:pPr>
              <a:lnSpc>
                <a:spcPct val="115000"/>
              </a:lnSpc>
              <a:spcAft>
                <a:spcPts val="1000"/>
              </a:spcAft>
            </a:pPr>
            <a:endParaRPr lang="en-US" sz="2400" dirty="0" smtClean="0">
              <a:solidFill>
                <a:prstClr val="black"/>
              </a:solidFill>
              <a:ea typeface="Calibri"/>
              <a:cs typeface="Times New Roman"/>
            </a:endParaRPr>
          </a:p>
          <a:p>
            <a:pPr>
              <a:lnSpc>
                <a:spcPct val="115000"/>
              </a:lnSpc>
              <a:spcAft>
                <a:spcPts val="1000"/>
              </a:spcAft>
            </a:pPr>
            <a:r>
              <a:rPr lang="en-US" sz="2400" dirty="0" smtClean="0">
                <a:solidFill>
                  <a:prstClr val="black"/>
                </a:solidFill>
                <a:ea typeface="Calibri"/>
                <a:cs typeface="Times New Roman"/>
              </a:rPr>
              <a:t>Tactic 1:  Choose to stop doubting</a:t>
            </a:r>
          </a:p>
          <a:p>
            <a:pPr>
              <a:lnSpc>
                <a:spcPct val="115000"/>
              </a:lnSpc>
              <a:spcAft>
                <a:spcPts val="1000"/>
              </a:spcAft>
            </a:pPr>
            <a:r>
              <a:rPr lang="en-US" sz="2400" dirty="0" smtClean="0">
                <a:solidFill>
                  <a:prstClr val="black"/>
                </a:solidFill>
                <a:ea typeface="Calibri"/>
                <a:cs typeface="Times New Roman"/>
              </a:rPr>
              <a:t>Tactic </a:t>
            </a:r>
            <a:r>
              <a:rPr lang="en-US" sz="2400" dirty="0">
                <a:solidFill>
                  <a:prstClr val="black"/>
                </a:solidFill>
                <a:ea typeface="Calibri"/>
                <a:cs typeface="Times New Roman"/>
              </a:rPr>
              <a:t>2:  Clean up our minds </a:t>
            </a:r>
          </a:p>
          <a:p>
            <a:pPr>
              <a:lnSpc>
                <a:spcPct val="115000"/>
              </a:lnSpc>
              <a:spcAft>
                <a:spcPts val="1000"/>
              </a:spcAft>
            </a:pPr>
            <a:endParaRPr lang="en-US" sz="1400" dirty="0">
              <a:solidFill>
                <a:prstClr val="black"/>
              </a:solidFill>
              <a:ea typeface="Calibri"/>
              <a:cs typeface="Times New Roman"/>
            </a:endParaRPr>
          </a:p>
        </p:txBody>
      </p:sp>
    </p:spTree>
    <p:extLst>
      <p:ext uri="{BB962C8B-B14F-4D97-AF65-F5344CB8AC3E}">
        <p14:creationId xmlns:p14="http://schemas.microsoft.com/office/powerpoint/2010/main" val="3496972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0"/>
            <a:ext cx="1805302" cy="492122"/>
          </a:xfrm>
          <a:prstGeom prst="rect">
            <a:avLst/>
          </a:prstGeom>
        </p:spPr>
        <p:txBody>
          <a:bodyPr wrap="none">
            <a:spAutoFit/>
          </a:bodyPr>
          <a:lstStyle/>
          <a:p>
            <a:pPr>
              <a:lnSpc>
                <a:spcPct val="115000"/>
              </a:lnSpc>
              <a:spcAft>
                <a:spcPts val="1000"/>
              </a:spcAft>
            </a:pPr>
            <a:r>
              <a:rPr lang="en-US" sz="2400" b="1" dirty="0">
                <a:ea typeface="Calibri"/>
                <a:cs typeface="Times New Roman"/>
              </a:rPr>
              <a:t>Isaiah 26:1-4</a:t>
            </a:r>
            <a:endParaRPr lang="en-US" sz="2400" dirty="0">
              <a:ea typeface="Calibri"/>
              <a:cs typeface="Times New Roman"/>
            </a:endParaRPr>
          </a:p>
        </p:txBody>
      </p:sp>
      <p:sp>
        <p:nvSpPr>
          <p:cNvPr id="3" name="Rectangle 2"/>
          <p:cNvSpPr/>
          <p:nvPr/>
        </p:nvSpPr>
        <p:spPr>
          <a:xfrm>
            <a:off x="1055051" y="1480005"/>
            <a:ext cx="7174549" cy="4613571"/>
          </a:xfrm>
          <a:prstGeom prst="rect">
            <a:avLst/>
          </a:prstGeom>
        </p:spPr>
        <p:txBody>
          <a:bodyPr wrap="square">
            <a:spAutoFit/>
          </a:bodyPr>
          <a:lstStyle/>
          <a:p>
            <a:pPr marL="457200" marR="0">
              <a:lnSpc>
                <a:spcPct val="115000"/>
              </a:lnSpc>
              <a:spcBef>
                <a:spcPts val="0"/>
              </a:spcBef>
              <a:spcAft>
                <a:spcPts val="1000"/>
              </a:spcAft>
            </a:pPr>
            <a:r>
              <a:rPr lang="en-US" sz="2400" b="1" dirty="0">
                <a:ea typeface="Calibri"/>
                <a:cs typeface="Times New Roman"/>
              </a:rPr>
              <a:t>1</a:t>
            </a:r>
            <a:r>
              <a:rPr lang="en-US" sz="2400" dirty="0">
                <a:ea typeface="Calibri"/>
                <a:cs typeface="Times New Roman"/>
              </a:rPr>
              <a:t> …"We have a strong city; he sets up</a:t>
            </a:r>
            <a:r>
              <a:rPr lang="en-US" sz="2400" b="1" dirty="0">
                <a:ea typeface="Calibri"/>
                <a:cs typeface="Times New Roman"/>
              </a:rPr>
              <a:t> </a:t>
            </a:r>
            <a:r>
              <a:rPr lang="en-US" sz="2400" dirty="0">
                <a:ea typeface="Calibri"/>
                <a:cs typeface="Times New Roman"/>
              </a:rPr>
              <a:t>salvation as walls and bulwarks.</a:t>
            </a:r>
          </a:p>
          <a:p>
            <a:pPr marL="457200" marR="0">
              <a:lnSpc>
                <a:spcPct val="115000"/>
              </a:lnSpc>
              <a:spcBef>
                <a:spcPts val="0"/>
              </a:spcBef>
              <a:spcAft>
                <a:spcPts val="1000"/>
              </a:spcAft>
            </a:pPr>
            <a:r>
              <a:rPr lang="en-US" sz="2400" b="1" dirty="0">
                <a:ea typeface="Calibri"/>
                <a:cs typeface="Times New Roman"/>
              </a:rPr>
              <a:t>2 </a:t>
            </a:r>
            <a:r>
              <a:rPr lang="en-US" sz="2400" dirty="0">
                <a:ea typeface="Calibri"/>
                <a:cs typeface="Times New Roman"/>
              </a:rPr>
              <a:t>Open the gates that the righteous nation that keeps faith may enter in.</a:t>
            </a:r>
          </a:p>
          <a:p>
            <a:pPr marL="457200" marR="0">
              <a:lnSpc>
                <a:spcPct val="115000"/>
              </a:lnSpc>
              <a:spcBef>
                <a:spcPts val="0"/>
              </a:spcBef>
              <a:spcAft>
                <a:spcPts val="1000"/>
              </a:spcAft>
            </a:pPr>
            <a:r>
              <a:rPr lang="en-US" sz="2400" b="1" dirty="0">
                <a:solidFill>
                  <a:srgbClr val="E36C0A"/>
                </a:solidFill>
                <a:ea typeface="Calibri"/>
                <a:cs typeface="Times New Roman"/>
              </a:rPr>
              <a:t>3 You </a:t>
            </a:r>
            <a:r>
              <a:rPr lang="en-US" sz="2400" b="1" dirty="0" smtClean="0">
                <a:solidFill>
                  <a:srgbClr val="E36C0A"/>
                </a:solidFill>
                <a:ea typeface="Calibri"/>
                <a:cs typeface="Times New Roman"/>
              </a:rPr>
              <a:t>(God) keep </a:t>
            </a:r>
            <a:r>
              <a:rPr lang="en-US" sz="2400" b="1" dirty="0" smtClean="0">
                <a:solidFill>
                  <a:srgbClr val="E36C0A"/>
                </a:solidFill>
                <a:ea typeface="Calibri"/>
                <a:cs typeface="Times New Roman"/>
              </a:rPr>
              <a:t>[guard] </a:t>
            </a:r>
            <a:r>
              <a:rPr lang="en-US" sz="2400" b="1" dirty="0">
                <a:solidFill>
                  <a:srgbClr val="E36C0A"/>
                </a:solidFill>
                <a:ea typeface="Calibri"/>
                <a:cs typeface="Times New Roman"/>
              </a:rPr>
              <a:t>him in perfect </a:t>
            </a:r>
            <a:r>
              <a:rPr lang="en-US" sz="2400" b="1" dirty="0" smtClean="0">
                <a:solidFill>
                  <a:srgbClr val="E36C0A"/>
                </a:solidFill>
                <a:ea typeface="Calibri"/>
                <a:cs typeface="Times New Roman"/>
              </a:rPr>
              <a:t>peace [‎</a:t>
            </a:r>
            <a:r>
              <a:rPr lang="en-US" sz="2400" b="1" dirty="0">
                <a:solidFill>
                  <a:srgbClr val="E36C0A"/>
                </a:solidFill>
                <a:ea typeface="Calibri"/>
                <a:cs typeface="Times New Roman"/>
              </a:rPr>
              <a:t>health, prosperity, peace, </a:t>
            </a:r>
            <a:r>
              <a:rPr lang="en-US" sz="2400" b="1" dirty="0" smtClean="0">
                <a:solidFill>
                  <a:srgbClr val="E36C0A"/>
                </a:solidFill>
                <a:ea typeface="Calibri"/>
                <a:cs typeface="Times New Roman"/>
              </a:rPr>
              <a:t>safety] </a:t>
            </a:r>
            <a:r>
              <a:rPr lang="en-US" sz="2400" b="1" dirty="0">
                <a:solidFill>
                  <a:srgbClr val="E36C0A"/>
                </a:solidFill>
                <a:ea typeface="Calibri"/>
                <a:cs typeface="Times New Roman"/>
              </a:rPr>
              <a:t>whose mind </a:t>
            </a:r>
            <a:r>
              <a:rPr lang="en-US" sz="2400" b="1" dirty="0" smtClean="0">
                <a:solidFill>
                  <a:srgbClr val="E36C0A"/>
                </a:solidFill>
                <a:ea typeface="Calibri"/>
                <a:cs typeface="Times New Roman"/>
              </a:rPr>
              <a:t>[conception] </a:t>
            </a:r>
            <a:r>
              <a:rPr lang="en-US" sz="2400" b="1" dirty="0">
                <a:solidFill>
                  <a:srgbClr val="E36C0A"/>
                </a:solidFill>
                <a:ea typeface="Calibri"/>
                <a:cs typeface="Times New Roman"/>
              </a:rPr>
              <a:t>is stayed </a:t>
            </a:r>
            <a:r>
              <a:rPr lang="en-US" sz="2400" b="1" dirty="0" smtClean="0">
                <a:solidFill>
                  <a:srgbClr val="E36C0A"/>
                </a:solidFill>
                <a:ea typeface="Calibri"/>
                <a:cs typeface="Times New Roman"/>
              </a:rPr>
              <a:t>[rooted</a:t>
            </a:r>
            <a:r>
              <a:rPr lang="en-US" sz="2400" b="1" dirty="0">
                <a:solidFill>
                  <a:srgbClr val="E36C0A"/>
                </a:solidFill>
                <a:ea typeface="Calibri"/>
                <a:cs typeface="Times New Roman"/>
              </a:rPr>
              <a:t>, cabled </a:t>
            </a:r>
            <a:r>
              <a:rPr lang="en-US" sz="2400" b="1" dirty="0" smtClean="0">
                <a:solidFill>
                  <a:srgbClr val="E36C0A"/>
                </a:solidFill>
                <a:ea typeface="Calibri"/>
                <a:cs typeface="Times New Roman"/>
              </a:rPr>
              <a:t>down] </a:t>
            </a:r>
            <a:r>
              <a:rPr lang="en-US" sz="2400" b="1" dirty="0">
                <a:solidFill>
                  <a:srgbClr val="E36C0A"/>
                </a:solidFill>
                <a:ea typeface="Calibri"/>
                <a:cs typeface="Times New Roman"/>
              </a:rPr>
              <a:t>on you, because he trusts </a:t>
            </a:r>
            <a:r>
              <a:rPr lang="en-US" sz="2400" b="1" dirty="0">
                <a:solidFill>
                  <a:srgbClr val="E36C0A"/>
                </a:solidFill>
                <a:ea typeface="Calibri"/>
                <a:cs typeface="Times New Roman"/>
              </a:rPr>
              <a:t>[is confident, sure] </a:t>
            </a:r>
            <a:r>
              <a:rPr lang="en-US" sz="2400" b="1" dirty="0" smtClean="0">
                <a:solidFill>
                  <a:srgbClr val="E36C0A"/>
                </a:solidFill>
                <a:ea typeface="Calibri"/>
                <a:cs typeface="Times New Roman"/>
              </a:rPr>
              <a:t>in </a:t>
            </a:r>
            <a:r>
              <a:rPr lang="en-US" sz="2400" b="1" dirty="0">
                <a:solidFill>
                  <a:srgbClr val="E36C0A"/>
                </a:solidFill>
                <a:ea typeface="Calibri"/>
                <a:cs typeface="Times New Roman"/>
              </a:rPr>
              <a:t>you.  </a:t>
            </a:r>
            <a:endParaRPr lang="en-US" sz="2400" dirty="0">
              <a:ea typeface="Calibri"/>
              <a:cs typeface="Times New Roman"/>
            </a:endParaRPr>
          </a:p>
          <a:p>
            <a:pPr lvl="1"/>
            <a:r>
              <a:rPr lang="en-US" sz="2400" b="1" dirty="0">
                <a:ea typeface="Calibri"/>
                <a:cs typeface="Times New Roman"/>
              </a:rPr>
              <a:t>4 </a:t>
            </a:r>
            <a:r>
              <a:rPr lang="en-US" sz="2400" dirty="0">
                <a:ea typeface="Calibri"/>
                <a:cs typeface="Times New Roman"/>
              </a:rPr>
              <a:t>Trust in the Lord forever, for the Lord God is an everlasting rock. </a:t>
            </a:r>
            <a:endParaRPr lang="en-US" sz="2400" dirty="0"/>
          </a:p>
        </p:txBody>
      </p:sp>
    </p:spTree>
    <p:extLst>
      <p:ext uri="{BB962C8B-B14F-4D97-AF65-F5344CB8AC3E}">
        <p14:creationId xmlns:p14="http://schemas.microsoft.com/office/powerpoint/2010/main" val="35628787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09600"/>
            <a:ext cx="7162800" cy="461665"/>
          </a:xfrm>
          <a:prstGeom prst="rect">
            <a:avLst/>
          </a:prstGeom>
        </p:spPr>
        <p:txBody>
          <a:bodyPr wrap="square">
            <a:spAutoFit/>
          </a:bodyPr>
          <a:lstStyle/>
          <a:p>
            <a:r>
              <a:rPr lang="en-US" sz="2400" b="1" dirty="0" smtClean="0">
                <a:solidFill>
                  <a:srgbClr val="E36C0A"/>
                </a:solidFill>
                <a:ea typeface="Calibri"/>
                <a:cs typeface="Times New Roman"/>
              </a:rPr>
              <a:t>…You </a:t>
            </a:r>
            <a:r>
              <a:rPr lang="en-US" sz="2400" b="1" dirty="0">
                <a:solidFill>
                  <a:srgbClr val="E36C0A"/>
                </a:solidFill>
                <a:ea typeface="Calibri"/>
                <a:cs typeface="Times New Roman"/>
              </a:rPr>
              <a:t>keep </a:t>
            </a:r>
            <a:r>
              <a:rPr lang="en-US" sz="2400" b="1" smtClean="0">
                <a:solidFill>
                  <a:srgbClr val="E36C0A"/>
                </a:solidFill>
                <a:ea typeface="Calibri"/>
                <a:cs typeface="Times New Roman"/>
              </a:rPr>
              <a:t>[guard] </a:t>
            </a:r>
            <a:r>
              <a:rPr lang="en-US" sz="2400" b="1" dirty="0">
                <a:solidFill>
                  <a:srgbClr val="E36C0A"/>
                </a:solidFill>
                <a:ea typeface="Calibri"/>
                <a:cs typeface="Times New Roman"/>
              </a:rPr>
              <a:t>him in perfect </a:t>
            </a:r>
            <a:r>
              <a:rPr lang="en-US" sz="2400" b="1" dirty="0" smtClean="0">
                <a:solidFill>
                  <a:srgbClr val="E36C0A"/>
                </a:solidFill>
                <a:ea typeface="Calibri"/>
                <a:cs typeface="Times New Roman"/>
              </a:rPr>
              <a:t>peace …</a:t>
            </a:r>
            <a:endParaRPr lang="en-US" sz="2400" dirty="0"/>
          </a:p>
        </p:txBody>
      </p:sp>
      <p:sp>
        <p:nvSpPr>
          <p:cNvPr id="3" name="Rectangle 2"/>
          <p:cNvSpPr/>
          <p:nvPr/>
        </p:nvSpPr>
        <p:spPr>
          <a:xfrm>
            <a:off x="1066800" y="2905011"/>
            <a:ext cx="7086600" cy="941796"/>
          </a:xfrm>
          <a:prstGeom prst="rect">
            <a:avLst/>
          </a:prstGeom>
        </p:spPr>
        <p:txBody>
          <a:bodyPr wrap="square">
            <a:spAutoFit/>
          </a:bodyPr>
          <a:lstStyle/>
          <a:p>
            <a:pPr>
              <a:lnSpc>
                <a:spcPct val="115000"/>
              </a:lnSpc>
              <a:spcAft>
                <a:spcPts val="1000"/>
              </a:spcAft>
            </a:pPr>
            <a:r>
              <a:rPr lang="en-US" sz="2400" u="sng" dirty="0">
                <a:ea typeface="Calibri"/>
                <a:cs typeface="Times New Roman"/>
              </a:rPr>
              <a:t>OT:5341 </a:t>
            </a:r>
            <a:r>
              <a:rPr lang="en-US" sz="2400" dirty="0">
                <a:ea typeface="Calibri"/>
                <a:cs typeface="Times New Roman"/>
              </a:rPr>
              <a:t> ‎</a:t>
            </a:r>
            <a:r>
              <a:rPr lang="en-US" sz="2400" b="1" dirty="0" err="1">
                <a:ea typeface="Calibri"/>
                <a:cs typeface="Times New Roman"/>
              </a:rPr>
              <a:t>natsar</a:t>
            </a:r>
            <a:r>
              <a:rPr lang="en-US" sz="2400" dirty="0">
                <a:ea typeface="Calibri"/>
                <a:cs typeface="Times New Roman"/>
              </a:rPr>
              <a:t>; a primitive root; </a:t>
            </a:r>
            <a:r>
              <a:rPr lang="en-US" sz="2400" b="1" dirty="0">
                <a:solidFill>
                  <a:schemeClr val="accent5"/>
                </a:solidFill>
                <a:ea typeface="Calibri"/>
                <a:cs typeface="Times New Roman"/>
              </a:rPr>
              <a:t>to guard, as with a hedge of thorns; in a good sense (to protect, maintain)</a:t>
            </a:r>
            <a:endParaRPr lang="en-US" sz="2400" dirty="0">
              <a:solidFill>
                <a:schemeClr val="accent5"/>
              </a:solidFill>
              <a:ea typeface="Calibri"/>
              <a:cs typeface="Times New Roman"/>
            </a:endParaRPr>
          </a:p>
        </p:txBody>
      </p:sp>
    </p:spTree>
    <p:extLst>
      <p:ext uri="{BB962C8B-B14F-4D97-AF65-F5344CB8AC3E}">
        <p14:creationId xmlns:p14="http://schemas.microsoft.com/office/powerpoint/2010/main" val="10592714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1851" y="762000"/>
            <a:ext cx="7696200" cy="461665"/>
          </a:xfrm>
          <a:prstGeom prst="rect">
            <a:avLst/>
          </a:prstGeom>
        </p:spPr>
        <p:txBody>
          <a:bodyPr wrap="square">
            <a:spAutoFit/>
          </a:bodyPr>
          <a:lstStyle/>
          <a:p>
            <a:r>
              <a:rPr lang="en-US" sz="2400" b="1" dirty="0" smtClean="0">
                <a:solidFill>
                  <a:srgbClr val="E36C0A"/>
                </a:solidFill>
                <a:ea typeface="Calibri"/>
                <a:cs typeface="Times New Roman"/>
              </a:rPr>
              <a:t>…You </a:t>
            </a:r>
            <a:r>
              <a:rPr lang="en-US" sz="2400" b="1" dirty="0">
                <a:solidFill>
                  <a:srgbClr val="E36C0A"/>
                </a:solidFill>
                <a:ea typeface="Calibri"/>
                <a:cs typeface="Times New Roman"/>
              </a:rPr>
              <a:t>keep (guard) him in perfect (completed) </a:t>
            </a:r>
            <a:r>
              <a:rPr lang="en-US" sz="2400" b="1" dirty="0" smtClean="0">
                <a:solidFill>
                  <a:srgbClr val="E36C0A"/>
                </a:solidFill>
                <a:ea typeface="Calibri"/>
                <a:cs typeface="Times New Roman"/>
              </a:rPr>
              <a:t>peace… </a:t>
            </a:r>
            <a:endParaRPr lang="en-US" sz="2400" dirty="0"/>
          </a:p>
        </p:txBody>
      </p:sp>
      <p:sp>
        <p:nvSpPr>
          <p:cNvPr id="3" name="Rectangle 2"/>
          <p:cNvSpPr/>
          <p:nvPr/>
        </p:nvSpPr>
        <p:spPr>
          <a:xfrm>
            <a:off x="1066800" y="2427188"/>
            <a:ext cx="6934200" cy="2215991"/>
          </a:xfrm>
          <a:prstGeom prst="rect">
            <a:avLst/>
          </a:prstGeom>
        </p:spPr>
        <p:txBody>
          <a:bodyPr wrap="square">
            <a:spAutoFit/>
          </a:bodyPr>
          <a:lstStyle/>
          <a:p>
            <a:pPr>
              <a:lnSpc>
                <a:spcPct val="115000"/>
              </a:lnSpc>
              <a:spcAft>
                <a:spcPts val="1000"/>
              </a:spcAft>
            </a:pPr>
            <a:r>
              <a:rPr lang="en-US" sz="2400" u="sng" dirty="0">
                <a:ea typeface="Calibri"/>
                <a:cs typeface="Times New Roman"/>
              </a:rPr>
              <a:t>OT:7965 </a:t>
            </a:r>
            <a:r>
              <a:rPr lang="en-US" sz="2400" dirty="0">
                <a:ea typeface="Calibri"/>
                <a:cs typeface="Times New Roman"/>
              </a:rPr>
              <a:t>‎ </a:t>
            </a:r>
            <a:r>
              <a:rPr lang="en-US" sz="2400" b="1" dirty="0">
                <a:ea typeface="Calibri"/>
                <a:cs typeface="Times New Roman"/>
              </a:rPr>
              <a:t>shalom</a:t>
            </a:r>
            <a:r>
              <a:rPr lang="en-US" sz="2400" dirty="0">
                <a:ea typeface="Calibri"/>
                <a:cs typeface="Times New Roman"/>
              </a:rPr>
              <a:t>; from </a:t>
            </a:r>
            <a:r>
              <a:rPr lang="en-US" sz="2400" u="sng" dirty="0">
                <a:ea typeface="Calibri"/>
                <a:cs typeface="Times New Roman"/>
              </a:rPr>
              <a:t>OT:7999</a:t>
            </a:r>
            <a:r>
              <a:rPr lang="en-US" sz="2400" dirty="0">
                <a:ea typeface="Calibri"/>
                <a:cs typeface="Times New Roman"/>
              </a:rPr>
              <a:t>; safe, i.e. (figuratively) </a:t>
            </a:r>
            <a:r>
              <a:rPr lang="en-US" sz="2400" b="1" dirty="0">
                <a:solidFill>
                  <a:schemeClr val="accent5"/>
                </a:solidFill>
                <a:ea typeface="Calibri"/>
                <a:cs typeface="Times New Roman"/>
              </a:rPr>
              <a:t>well, happy, friendly; also (abstractly) welfare, i.e. health, prosperity, peace</a:t>
            </a:r>
            <a:r>
              <a:rPr lang="en-US" sz="2400" dirty="0">
                <a:solidFill>
                  <a:schemeClr val="accent5"/>
                </a:solidFill>
                <a:ea typeface="Calibri"/>
                <a:cs typeface="Times New Roman"/>
              </a:rPr>
              <a:t>:</a:t>
            </a:r>
            <a:br>
              <a:rPr lang="en-US" sz="2400" dirty="0">
                <a:solidFill>
                  <a:schemeClr val="accent5"/>
                </a:solidFill>
                <a:ea typeface="Calibri"/>
                <a:cs typeface="Times New Roman"/>
              </a:rPr>
            </a:br>
            <a:r>
              <a:rPr lang="en-US" sz="2400" u="sng" dirty="0">
                <a:ea typeface="Calibri"/>
                <a:cs typeface="Times New Roman"/>
              </a:rPr>
              <a:t>OT:7999 </a:t>
            </a:r>
            <a:r>
              <a:rPr lang="en-US" sz="2400" dirty="0">
                <a:ea typeface="Calibri"/>
                <a:cs typeface="Times New Roman"/>
              </a:rPr>
              <a:t> ‎</a:t>
            </a:r>
            <a:r>
              <a:rPr lang="en-US" sz="2400" b="1" dirty="0" err="1">
                <a:ea typeface="Calibri"/>
                <a:cs typeface="Times New Roman"/>
              </a:rPr>
              <a:t>shalam</a:t>
            </a:r>
            <a:r>
              <a:rPr lang="en-US" sz="2400" dirty="0">
                <a:ea typeface="Calibri"/>
                <a:cs typeface="Times New Roman"/>
              </a:rPr>
              <a:t>; a primitive root; </a:t>
            </a:r>
            <a:r>
              <a:rPr lang="en-US" sz="2400" b="1" dirty="0">
                <a:solidFill>
                  <a:schemeClr val="accent5"/>
                </a:solidFill>
                <a:ea typeface="Calibri"/>
                <a:cs typeface="Times New Roman"/>
              </a:rPr>
              <a:t>to be safe (in mind, body or </a:t>
            </a:r>
            <a:r>
              <a:rPr lang="en-US" sz="2400" b="1" dirty="0" smtClean="0">
                <a:solidFill>
                  <a:schemeClr val="accent5"/>
                </a:solidFill>
                <a:ea typeface="Calibri"/>
                <a:cs typeface="Times New Roman"/>
              </a:rPr>
              <a:t>estate [property])</a:t>
            </a:r>
            <a:endParaRPr lang="en-US" sz="2400" dirty="0">
              <a:solidFill>
                <a:schemeClr val="accent5"/>
              </a:solidFill>
              <a:ea typeface="Calibri"/>
              <a:cs typeface="Times New Roman"/>
            </a:endParaRPr>
          </a:p>
        </p:txBody>
      </p:sp>
    </p:spTree>
    <p:extLst>
      <p:ext uri="{BB962C8B-B14F-4D97-AF65-F5344CB8AC3E}">
        <p14:creationId xmlns:p14="http://schemas.microsoft.com/office/powerpoint/2010/main" val="12954231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057400"/>
            <a:ext cx="7162800" cy="3193695"/>
          </a:xfrm>
          <a:prstGeom prst="rect">
            <a:avLst/>
          </a:prstGeom>
        </p:spPr>
        <p:txBody>
          <a:bodyPr wrap="square">
            <a:spAutoFit/>
          </a:bodyPr>
          <a:lstStyle/>
          <a:p>
            <a:pPr>
              <a:lnSpc>
                <a:spcPct val="115000"/>
              </a:lnSpc>
              <a:spcAft>
                <a:spcPts val="1000"/>
              </a:spcAft>
            </a:pPr>
            <a:r>
              <a:rPr lang="en-US" sz="2400" b="1" dirty="0" err="1">
                <a:ea typeface="Calibri"/>
                <a:cs typeface="Times New Roman"/>
              </a:rPr>
              <a:t>Em^s</a:t>
            </a:r>
            <a:r>
              <a:rPr lang="en-US" sz="2400" b="1" dirty="0">
                <a:ea typeface="Calibri"/>
                <a:cs typeface="Times New Roman"/>
              </a:rPr>
              <a:t> </a:t>
            </a:r>
            <a:r>
              <a:rPr lang="en-US" sz="2400" dirty="0">
                <a:ea typeface="Calibri"/>
                <a:cs typeface="Times New Roman"/>
              </a:rPr>
              <a:t>(OT 5564): </a:t>
            </a:r>
            <a:r>
              <a:rPr lang="en-US" sz="2400" b="1" dirty="0">
                <a:solidFill>
                  <a:schemeClr val="accent5"/>
                </a:solidFill>
                <a:ea typeface="Calibri"/>
                <a:cs typeface="Times New Roman"/>
              </a:rPr>
              <a:t>A verb meaning to lay on, to uphold, to sustain…</a:t>
            </a:r>
            <a:r>
              <a:rPr lang="en-US" sz="2400" dirty="0">
                <a:solidFill>
                  <a:schemeClr val="accent5"/>
                </a:solidFill>
                <a:latin typeface="Bookman Old Style"/>
                <a:ea typeface="Calibri"/>
                <a:cs typeface="Times New Roman"/>
              </a:rPr>
              <a:t> </a:t>
            </a:r>
            <a:endParaRPr lang="en-US" sz="2400" dirty="0">
              <a:solidFill>
                <a:schemeClr val="accent5"/>
              </a:solidFill>
              <a:ea typeface="Calibri"/>
              <a:cs typeface="Times New Roman"/>
            </a:endParaRPr>
          </a:p>
          <a:p>
            <a:pPr marL="342900" marR="0" lvl="0" indent="-342900">
              <a:lnSpc>
                <a:spcPct val="115000"/>
              </a:lnSpc>
              <a:spcBef>
                <a:spcPts val="0"/>
              </a:spcBef>
              <a:spcAft>
                <a:spcPts val="0"/>
              </a:spcAft>
              <a:buFont typeface="Symbol"/>
              <a:buChar char=""/>
            </a:pPr>
            <a:r>
              <a:rPr lang="en-US" sz="2400" dirty="0" smtClean="0">
                <a:ea typeface="Calibri"/>
                <a:cs typeface="Times New Roman"/>
              </a:rPr>
              <a:t>NIV </a:t>
            </a:r>
            <a:r>
              <a:rPr lang="en-US" sz="2400" dirty="0">
                <a:ea typeface="Calibri"/>
                <a:cs typeface="Times New Roman"/>
              </a:rPr>
              <a:t>– steadfast; KJV,RSV, ESV – stayed; NLT – fixed on</a:t>
            </a:r>
          </a:p>
          <a:p>
            <a:pPr marL="1143000" marR="0" lvl="2" indent="-228600">
              <a:lnSpc>
                <a:spcPct val="115000"/>
              </a:lnSpc>
              <a:spcBef>
                <a:spcPts val="0"/>
              </a:spcBef>
              <a:spcAft>
                <a:spcPts val="0"/>
              </a:spcAft>
              <a:buFont typeface="Wingdings"/>
              <a:buChar char=""/>
            </a:pPr>
            <a:r>
              <a:rPr lang="en-US" sz="2400" dirty="0" smtClean="0">
                <a:ea typeface="Calibri"/>
                <a:cs typeface="Times New Roman"/>
              </a:rPr>
              <a:t>Like </a:t>
            </a:r>
            <a:r>
              <a:rPr lang="en-US" sz="2400" dirty="0">
                <a:ea typeface="Calibri"/>
                <a:cs typeface="Times New Roman"/>
              </a:rPr>
              <a:t>cables hold sailing ship masts in place; holding radio towers in place; or guy wires </a:t>
            </a:r>
            <a:r>
              <a:rPr lang="en-US" sz="2400" dirty="0" smtClean="0">
                <a:ea typeface="Calibri"/>
                <a:cs typeface="Times New Roman"/>
              </a:rPr>
              <a:t>holding a pole in place.  </a:t>
            </a:r>
            <a:endParaRPr lang="en-US" sz="2400" dirty="0">
              <a:ea typeface="Calibri"/>
              <a:cs typeface="Times New Roman"/>
            </a:endParaRPr>
          </a:p>
          <a:p>
            <a:pPr marL="1600200" marR="0" lvl="3" indent="-228600">
              <a:lnSpc>
                <a:spcPct val="115000"/>
              </a:lnSpc>
              <a:spcBef>
                <a:spcPts val="0"/>
              </a:spcBef>
              <a:spcAft>
                <a:spcPts val="1000"/>
              </a:spcAft>
              <a:buFont typeface="Symbol"/>
              <a:buChar char=""/>
            </a:pPr>
            <a:r>
              <a:rPr lang="en-US" sz="2400" dirty="0">
                <a:ea typeface="Calibri"/>
                <a:cs typeface="Times New Roman"/>
              </a:rPr>
              <a:t>Anchored firmly (rooted)</a:t>
            </a:r>
          </a:p>
        </p:txBody>
      </p:sp>
      <p:sp>
        <p:nvSpPr>
          <p:cNvPr id="3" name="Rectangle 2"/>
          <p:cNvSpPr/>
          <p:nvPr/>
        </p:nvSpPr>
        <p:spPr>
          <a:xfrm>
            <a:off x="1371600" y="533400"/>
            <a:ext cx="6096000" cy="830997"/>
          </a:xfrm>
          <a:prstGeom prst="rect">
            <a:avLst/>
          </a:prstGeom>
        </p:spPr>
        <p:txBody>
          <a:bodyPr wrap="square">
            <a:spAutoFit/>
          </a:bodyPr>
          <a:lstStyle/>
          <a:p>
            <a:r>
              <a:rPr lang="en-US" sz="2400" b="1" dirty="0" smtClean="0">
                <a:solidFill>
                  <a:srgbClr val="E36C0A"/>
                </a:solidFill>
                <a:ea typeface="Calibri"/>
                <a:cs typeface="Times New Roman"/>
              </a:rPr>
              <a:t>…whose </a:t>
            </a:r>
            <a:r>
              <a:rPr lang="en-US" sz="2400" b="1" dirty="0">
                <a:solidFill>
                  <a:srgbClr val="E36C0A"/>
                </a:solidFill>
                <a:ea typeface="Calibri"/>
                <a:cs typeface="Times New Roman"/>
              </a:rPr>
              <a:t>mind (conception) is stayed (rooted, cabled down) on </a:t>
            </a:r>
            <a:r>
              <a:rPr lang="en-US" sz="2400" b="1" dirty="0" smtClean="0">
                <a:solidFill>
                  <a:srgbClr val="E36C0A"/>
                </a:solidFill>
                <a:ea typeface="Calibri"/>
                <a:cs typeface="Times New Roman"/>
              </a:rPr>
              <a:t>you…</a:t>
            </a:r>
            <a:endParaRPr lang="en-US" sz="2400" dirty="0"/>
          </a:p>
        </p:txBody>
      </p:sp>
    </p:spTree>
    <p:extLst>
      <p:ext uri="{BB962C8B-B14F-4D97-AF65-F5344CB8AC3E}">
        <p14:creationId xmlns:p14="http://schemas.microsoft.com/office/powerpoint/2010/main" val="21840888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314" y="3733800"/>
            <a:ext cx="7162800" cy="941796"/>
          </a:xfrm>
          <a:prstGeom prst="rect">
            <a:avLst/>
          </a:prstGeom>
        </p:spPr>
        <p:txBody>
          <a:bodyPr wrap="square">
            <a:spAutoFit/>
          </a:bodyPr>
          <a:lstStyle/>
          <a:p>
            <a:pPr>
              <a:lnSpc>
                <a:spcPct val="115000"/>
              </a:lnSpc>
              <a:spcAft>
                <a:spcPts val="1000"/>
              </a:spcAft>
            </a:pPr>
            <a:r>
              <a:rPr lang="en-US" sz="2400" b="1" dirty="0">
                <a:solidFill>
                  <a:srgbClr val="77933C"/>
                </a:solidFill>
                <a:ea typeface="Calibri"/>
                <a:cs typeface="Times New Roman"/>
              </a:rPr>
              <a:t>What advantages are there to being “kept by God in </a:t>
            </a:r>
            <a:r>
              <a:rPr lang="en-US" sz="2400" b="1" dirty="0" smtClean="0">
                <a:solidFill>
                  <a:srgbClr val="77933C"/>
                </a:solidFill>
                <a:ea typeface="Calibri"/>
                <a:cs typeface="Times New Roman"/>
              </a:rPr>
              <a:t>perfect safety</a:t>
            </a:r>
            <a:r>
              <a:rPr lang="en-US" sz="2400" b="1" dirty="0">
                <a:solidFill>
                  <a:srgbClr val="77933C"/>
                </a:solidFill>
                <a:ea typeface="Calibri"/>
                <a:cs typeface="Times New Roman"/>
              </a:rPr>
              <a:t>”?</a:t>
            </a:r>
            <a:endParaRPr lang="en-US" sz="2400" dirty="0">
              <a:ea typeface="Calibri"/>
              <a:cs typeface="Times New Roman"/>
            </a:endParaRPr>
          </a:p>
        </p:txBody>
      </p:sp>
      <p:sp>
        <p:nvSpPr>
          <p:cNvPr id="3" name="Rectangle 2"/>
          <p:cNvSpPr/>
          <p:nvPr/>
        </p:nvSpPr>
        <p:spPr>
          <a:xfrm>
            <a:off x="827314" y="533400"/>
            <a:ext cx="7162800" cy="1791260"/>
          </a:xfrm>
          <a:prstGeom prst="rect">
            <a:avLst/>
          </a:prstGeom>
        </p:spPr>
        <p:txBody>
          <a:bodyPr wrap="square">
            <a:spAutoFit/>
          </a:bodyPr>
          <a:lstStyle/>
          <a:p>
            <a:pPr>
              <a:lnSpc>
                <a:spcPct val="115000"/>
              </a:lnSpc>
              <a:spcAft>
                <a:spcPts val="1000"/>
              </a:spcAft>
            </a:pPr>
            <a:r>
              <a:rPr lang="en-US" sz="2400" b="1" dirty="0">
                <a:solidFill>
                  <a:srgbClr val="E36C0A"/>
                </a:solidFill>
                <a:ea typeface="Calibri"/>
                <a:cs typeface="Times New Roman"/>
              </a:rPr>
              <a:t>3 You </a:t>
            </a:r>
            <a:r>
              <a:rPr lang="en-US" sz="2400" b="1" dirty="0" smtClean="0">
                <a:solidFill>
                  <a:srgbClr val="E36C0A"/>
                </a:solidFill>
                <a:ea typeface="Calibri"/>
                <a:cs typeface="Times New Roman"/>
              </a:rPr>
              <a:t>(God) </a:t>
            </a:r>
            <a:r>
              <a:rPr lang="en-US" sz="2400" b="1" dirty="0">
                <a:solidFill>
                  <a:srgbClr val="E36C0A"/>
                </a:solidFill>
                <a:ea typeface="Calibri"/>
                <a:cs typeface="Times New Roman"/>
              </a:rPr>
              <a:t>keep </a:t>
            </a:r>
            <a:r>
              <a:rPr lang="en-US" sz="2400" b="1" dirty="0" smtClean="0">
                <a:solidFill>
                  <a:srgbClr val="E36C0A"/>
                </a:solidFill>
                <a:ea typeface="Calibri"/>
                <a:cs typeface="Times New Roman"/>
              </a:rPr>
              <a:t>[guard] </a:t>
            </a:r>
            <a:r>
              <a:rPr lang="en-US" sz="2400" b="1" dirty="0">
                <a:solidFill>
                  <a:srgbClr val="E36C0A"/>
                </a:solidFill>
                <a:ea typeface="Calibri"/>
                <a:cs typeface="Times New Roman"/>
              </a:rPr>
              <a:t>him in perfect </a:t>
            </a:r>
            <a:r>
              <a:rPr lang="en-US" sz="2400" b="1" dirty="0" smtClean="0">
                <a:solidFill>
                  <a:srgbClr val="E36C0A"/>
                </a:solidFill>
                <a:ea typeface="Calibri"/>
                <a:cs typeface="Times New Roman"/>
              </a:rPr>
              <a:t>peace [‎</a:t>
            </a:r>
            <a:r>
              <a:rPr lang="en-US" sz="2400" b="1" dirty="0">
                <a:solidFill>
                  <a:srgbClr val="E36C0A"/>
                </a:solidFill>
                <a:ea typeface="Calibri"/>
                <a:cs typeface="Times New Roman"/>
              </a:rPr>
              <a:t>health, prosperity, peace, </a:t>
            </a:r>
            <a:r>
              <a:rPr lang="en-US" sz="2400" b="1" dirty="0" smtClean="0">
                <a:solidFill>
                  <a:srgbClr val="E36C0A"/>
                </a:solidFill>
                <a:ea typeface="Calibri"/>
                <a:cs typeface="Times New Roman"/>
              </a:rPr>
              <a:t>safety] </a:t>
            </a:r>
            <a:r>
              <a:rPr lang="en-US" sz="2400" b="1" dirty="0">
                <a:solidFill>
                  <a:srgbClr val="E36C0A"/>
                </a:solidFill>
                <a:ea typeface="Calibri"/>
                <a:cs typeface="Times New Roman"/>
              </a:rPr>
              <a:t>whose mind </a:t>
            </a:r>
            <a:r>
              <a:rPr lang="en-US" sz="2400" b="1" dirty="0" smtClean="0">
                <a:solidFill>
                  <a:srgbClr val="E36C0A"/>
                </a:solidFill>
                <a:ea typeface="Calibri"/>
                <a:cs typeface="Times New Roman"/>
              </a:rPr>
              <a:t>[conception] </a:t>
            </a:r>
            <a:r>
              <a:rPr lang="en-US" sz="2400" b="1" dirty="0">
                <a:solidFill>
                  <a:srgbClr val="E36C0A"/>
                </a:solidFill>
                <a:ea typeface="Calibri"/>
                <a:cs typeface="Times New Roman"/>
              </a:rPr>
              <a:t>is stayed </a:t>
            </a:r>
            <a:r>
              <a:rPr lang="en-US" sz="2400" b="1" dirty="0" smtClean="0">
                <a:solidFill>
                  <a:srgbClr val="E36C0A"/>
                </a:solidFill>
                <a:ea typeface="Calibri"/>
                <a:cs typeface="Times New Roman"/>
              </a:rPr>
              <a:t>[rooted</a:t>
            </a:r>
            <a:r>
              <a:rPr lang="en-US" sz="2400" b="1" dirty="0">
                <a:solidFill>
                  <a:srgbClr val="E36C0A"/>
                </a:solidFill>
                <a:ea typeface="Calibri"/>
                <a:cs typeface="Times New Roman"/>
              </a:rPr>
              <a:t>, cabled </a:t>
            </a:r>
            <a:r>
              <a:rPr lang="en-US" sz="2400" b="1" dirty="0" smtClean="0">
                <a:solidFill>
                  <a:srgbClr val="E36C0A"/>
                </a:solidFill>
                <a:ea typeface="Calibri"/>
                <a:cs typeface="Times New Roman"/>
              </a:rPr>
              <a:t>down] </a:t>
            </a:r>
            <a:r>
              <a:rPr lang="en-US" sz="2400" b="1" dirty="0">
                <a:solidFill>
                  <a:srgbClr val="E36C0A"/>
                </a:solidFill>
                <a:ea typeface="Calibri"/>
                <a:cs typeface="Times New Roman"/>
              </a:rPr>
              <a:t>on you, because he trusts </a:t>
            </a:r>
            <a:r>
              <a:rPr lang="en-US" sz="2400" b="1" dirty="0" smtClean="0">
                <a:solidFill>
                  <a:srgbClr val="E36C0A"/>
                </a:solidFill>
                <a:ea typeface="Calibri"/>
                <a:cs typeface="Times New Roman"/>
              </a:rPr>
              <a:t>[is </a:t>
            </a:r>
            <a:r>
              <a:rPr lang="en-US" sz="2400" b="1" dirty="0">
                <a:solidFill>
                  <a:srgbClr val="E36C0A"/>
                </a:solidFill>
                <a:ea typeface="Calibri"/>
                <a:cs typeface="Times New Roman"/>
              </a:rPr>
              <a:t>confident, </a:t>
            </a:r>
            <a:r>
              <a:rPr lang="en-US" sz="2400" b="1" dirty="0" smtClean="0">
                <a:solidFill>
                  <a:srgbClr val="E36C0A"/>
                </a:solidFill>
                <a:ea typeface="Calibri"/>
                <a:cs typeface="Times New Roman"/>
              </a:rPr>
              <a:t>sure] </a:t>
            </a:r>
            <a:r>
              <a:rPr lang="en-US" sz="2400" b="1" dirty="0">
                <a:solidFill>
                  <a:srgbClr val="E36C0A"/>
                </a:solidFill>
                <a:ea typeface="Calibri"/>
                <a:cs typeface="Times New Roman"/>
              </a:rPr>
              <a:t>in you.  </a:t>
            </a:r>
            <a:endParaRPr lang="en-US" sz="2400" dirty="0">
              <a:ea typeface="Calibri"/>
              <a:cs typeface="Times New Roman"/>
            </a:endParaRPr>
          </a:p>
        </p:txBody>
      </p:sp>
    </p:spTree>
    <p:extLst>
      <p:ext uri="{BB962C8B-B14F-4D97-AF65-F5344CB8AC3E}">
        <p14:creationId xmlns:p14="http://schemas.microsoft.com/office/powerpoint/2010/main" val="4735737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85800"/>
            <a:ext cx="2350323" cy="492122"/>
          </a:xfrm>
          <a:prstGeom prst="rect">
            <a:avLst/>
          </a:prstGeom>
        </p:spPr>
        <p:txBody>
          <a:bodyPr wrap="none">
            <a:spAutoFit/>
          </a:bodyPr>
          <a:lstStyle/>
          <a:p>
            <a:pPr marL="457200" marR="0">
              <a:lnSpc>
                <a:spcPct val="115000"/>
              </a:lnSpc>
              <a:spcBef>
                <a:spcPts val="0"/>
              </a:spcBef>
              <a:spcAft>
                <a:spcPts val="1000"/>
              </a:spcAft>
            </a:pPr>
            <a:r>
              <a:rPr lang="en-US" sz="2400" b="1" dirty="0">
                <a:ea typeface="Calibri"/>
                <a:cs typeface="Times New Roman"/>
              </a:rPr>
              <a:t>Mark 4:30-32</a:t>
            </a:r>
            <a:endParaRPr lang="en-US" sz="2400" dirty="0">
              <a:ea typeface="Calibri"/>
              <a:cs typeface="Times New Roman"/>
            </a:endParaRPr>
          </a:p>
        </p:txBody>
      </p:sp>
      <p:sp>
        <p:nvSpPr>
          <p:cNvPr id="3" name="Rectangle 2"/>
          <p:cNvSpPr/>
          <p:nvPr/>
        </p:nvSpPr>
        <p:spPr>
          <a:xfrm>
            <a:off x="838200" y="2136339"/>
            <a:ext cx="7543800" cy="2677656"/>
          </a:xfrm>
          <a:prstGeom prst="rect">
            <a:avLst/>
          </a:prstGeom>
        </p:spPr>
        <p:txBody>
          <a:bodyPr wrap="square">
            <a:spAutoFit/>
          </a:bodyPr>
          <a:lstStyle/>
          <a:p>
            <a:r>
              <a:rPr lang="en-US" sz="2400" b="1" dirty="0">
                <a:ea typeface="Calibri"/>
                <a:cs typeface="Times New Roman"/>
              </a:rPr>
              <a:t>30 </a:t>
            </a:r>
            <a:r>
              <a:rPr lang="en-US" sz="2400" dirty="0">
                <a:ea typeface="Calibri"/>
                <a:cs typeface="Times New Roman"/>
              </a:rPr>
              <a:t>And he said, "With what can we compare the kingdom of God, or what parable (riddle) shall we use for it</a:t>
            </a:r>
            <a:r>
              <a:rPr lang="en-US" sz="2400" b="1" dirty="0">
                <a:solidFill>
                  <a:srgbClr val="E46C0A"/>
                </a:solidFill>
                <a:ea typeface="Calibri"/>
                <a:cs typeface="Times New Roman"/>
              </a:rPr>
              <a:t>?  31 It is like a grain of mustard seed, which, when sown </a:t>
            </a:r>
            <a:r>
              <a:rPr lang="en-US" sz="2400" b="1" dirty="0" smtClean="0">
                <a:solidFill>
                  <a:srgbClr val="E46C0A"/>
                </a:solidFill>
                <a:ea typeface="Calibri"/>
                <a:cs typeface="Times New Roman"/>
              </a:rPr>
              <a:t>[planted] on </a:t>
            </a:r>
            <a:r>
              <a:rPr lang="en-US" sz="2400" b="1" dirty="0">
                <a:solidFill>
                  <a:srgbClr val="E46C0A"/>
                </a:solidFill>
                <a:ea typeface="Calibri"/>
                <a:cs typeface="Times New Roman"/>
              </a:rPr>
              <a:t>the ground, is the smallest of all the seeds on earth,  32 yet when it is sown it grows up and becomes larger than all the garden plants and puts out large branches, so that the birds of the air can make nests in its shade."</a:t>
            </a:r>
            <a:r>
              <a:rPr lang="en-US" sz="2400" dirty="0">
                <a:solidFill>
                  <a:srgbClr val="E46C0A"/>
                </a:solidFill>
                <a:ea typeface="Calibri"/>
                <a:cs typeface="Times New Roman"/>
              </a:rPr>
              <a:t> </a:t>
            </a:r>
            <a:endParaRPr lang="en-US" sz="2400" dirty="0"/>
          </a:p>
        </p:txBody>
      </p:sp>
    </p:spTree>
    <p:extLst>
      <p:ext uri="{BB962C8B-B14F-4D97-AF65-F5344CB8AC3E}">
        <p14:creationId xmlns:p14="http://schemas.microsoft.com/office/powerpoint/2010/main" val="40604597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426176" y="681926"/>
            <a:ext cx="8171361" cy="5749834"/>
          </a:xfrm>
          <a:prstGeom prst="rect">
            <a:avLst/>
          </a:prstGeom>
          <a:solidFill>
            <a:schemeClr val="accent1">
              <a:alpha val="3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Freeform 9"/>
          <p:cNvSpPr/>
          <p:nvPr/>
        </p:nvSpPr>
        <p:spPr>
          <a:xfrm>
            <a:off x="757646" y="862149"/>
            <a:ext cx="7367451" cy="5316582"/>
          </a:xfrm>
          <a:custGeom>
            <a:avLst/>
            <a:gdLst>
              <a:gd name="connsiteX0" fmla="*/ 0 w 7367451"/>
              <a:gd name="connsiteY0" fmla="*/ 0 h 5316582"/>
              <a:gd name="connsiteX1" fmla="*/ 3200400 w 7367451"/>
              <a:gd name="connsiteY1" fmla="*/ 3370217 h 5316582"/>
              <a:gd name="connsiteX2" fmla="*/ 7367451 w 7367451"/>
              <a:gd name="connsiteY2" fmla="*/ 5316582 h 5316582"/>
            </a:gdLst>
            <a:ahLst/>
            <a:cxnLst>
              <a:cxn ang="0">
                <a:pos x="connsiteX0" y="connsiteY0"/>
              </a:cxn>
              <a:cxn ang="0">
                <a:pos x="connsiteX1" y="connsiteY1"/>
              </a:cxn>
              <a:cxn ang="0">
                <a:pos x="connsiteX2" y="connsiteY2"/>
              </a:cxn>
            </a:cxnLst>
            <a:rect l="l" t="t" r="r" b="b"/>
            <a:pathLst>
              <a:path w="7367451" h="5316582">
                <a:moveTo>
                  <a:pt x="0" y="0"/>
                </a:moveTo>
                <a:cubicBezTo>
                  <a:pt x="986246" y="1242060"/>
                  <a:pt x="1972492" y="2484120"/>
                  <a:pt x="3200400" y="3370217"/>
                </a:cubicBezTo>
                <a:cubicBezTo>
                  <a:pt x="4428308" y="4256314"/>
                  <a:pt x="5897879" y="4786448"/>
                  <a:pt x="7367451" y="531658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2667000" y="3125289"/>
            <a:ext cx="3429000" cy="251460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TextBox 12"/>
          <p:cNvSpPr txBox="1"/>
          <p:nvPr/>
        </p:nvSpPr>
        <p:spPr>
          <a:xfrm>
            <a:off x="439239" y="2196610"/>
            <a:ext cx="1618161" cy="923330"/>
          </a:xfrm>
          <a:prstGeom prst="rect">
            <a:avLst/>
          </a:prstGeom>
          <a:noFill/>
        </p:spPr>
        <p:txBody>
          <a:bodyPr wrap="square" rtlCol="0">
            <a:spAutoFit/>
          </a:bodyPr>
          <a:lstStyle/>
          <a:p>
            <a:r>
              <a:rPr lang="en-US" dirty="0">
                <a:solidFill>
                  <a:prstClr val="black"/>
                </a:solidFill>
              </a:rPr>
              <a:t>Kingdom   of Darkness</a:t>
            </a:r>
          </a:p>
          <a:p>
            <a:endParaRPr lang="en-US" dirty="0">
              <a:solidFill>
                <a:prstClr val="black"/>
              </a:solidFill>
            </a:endParaRPr>
          </a:p>
        </p:txBody>
      </p:sp>
      <p:sp>
        <p:nvSpPr>
          <p:cNvPr id="14" name="Freeform 13"/>
          <p:cNvSpPr/>
          <p:nvPr/>
        </p:nvSpPr>
        <p:spPr>
          <a:xfrm>
            <a:off x="598442" y="992778"/>
            <a:ext cx="7380514" cy="5290457"/>
          </a:xfrm>
          <a:custGeom>
            <a:avLst/>
            <a:gdLst>
              <a:gd name="connsiteX0" fmla="*/ 0 w 7380514"/>
              <a:gd name="connsiteY0" fmla="*/ 5290457 h 5290457"/>
              <a:gd name="connsiteX1" fmla="*/ 3696789 w 7380514"/>
              <a:gd name="connsiteY1" fmla="*/ 3644537 h 5290457"/>
              <a:gd name="connsiteX2" fmla="*/ 7380514 w 7380514"/>
              <a:gd name="connsiteY2" fmla="*/ 0 h 5290457"/>
              <a:gd name="connsiteX3" fmla="*/ 7380514 w 7380514"/>
              <a:gd name="connsiteY3" fmla="*/ 0 h 5290457"/>
            </a:gdLst>
            <a:ahLst/>
            <a:cxnLst>
              <a:cxn ang="0">
                <a:pos x="connsiteX0" y="connsiteY0"/>
              </a:cxn>
              <a:cxn ang="0">
                <a:pos x="connsiteX1" y="connsiteY1"/>
              </a:cxn>
              <a:cxn ang="0">
                <a:pos x="connsiteX2" y="connsiteY2"/>
              </a:cxn>
              <a:cxn ang="0">
                <a:pos x="connsiteX3" y="connsiteY3"/>
              </a:cxn>
            </a:cxnLst>
            <a:rect l="l" t="t" r="r" b="b"/>
            <a:pathLst>
              <a:path w="7380514" h="5290457">
                <a:moveTo>
                  <a:pt x="0" y="5290457"/>
                </a:moveTo>
                <a:cubicBezTo>
                  <a:pt x="1233351" y="4908368"/>
                  <a:pt x="2466703" y="4526280"/>
                  <a:pt x="3696789" y="3644537"/>
                </a:cubicBezTo>
                <a:cubicBezTo>
                  <a:pt x="4926875" y="2762794"/>
                  <a:pt x="7380514" y="0"/>
                  <a:pt x="7380514" y="0"/>
                </a:cubicBezTo>
                <a:lnTo>
                  <a:pt x="7380514"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TextBox 14"/>
          <p:cNvSpPr txBox="1"/>
          <p:nvPr/>
        </p:nvSpPr>
        <p:spPr>
          <a:xfrm>
            <a:off x="7010400" y="2286000"/>
            <a:ext cx="1515018" cy="923330"/>
          </a:xfrm>
          <a:prstGeom prst="rect">
            <a:avLst/>
          </a:prstGeom>
          <a:noFill/>
        </p:spPr>
        <p:txBody>
          <a:bodyPr wrap="square" rtlCol="0">
            <a:spAutoFit/>
          </a:bodyPr>
          <a:lstStyle/>
          <a:p>
            <a:r>
              <a:rPr lang="en-US" dirty="0">
                <a:solidFill>
                  <a:prstClr val="black"/>
                </a:solidFill>
              </a:rPr>
              <a:t>Kingdom of  Light</a:t>
            </a:r>
          </a:p>
          <a:p>
            <a:endParaRPr lang="en-US" dirty="0">
              <a:solidFill>
                <a:prstClr val="black"/>
              </a:solidFill>
            </a:endParaRPr>
          </a:p>
        </p:txBody>
      </p:sp>
      <p:sp>
        <p:nvSpPr>
          <p:cNvPr id="18" name="TextBox 17"/>
          <p:cNvSpPr txBox="1"/>
          <p:nvPr/>
        </p:nvSpPr>
        <p:spPr>
          <a:xfrm>
            <a:off x="3962400" y="6244046"/>
            <a:ext cx="3048000" cy="984885"/>
          </a:xfrm>
          <a:prstGeom prst="rect">
            <a:avLst/>
          </a:prstGeom>
          <a:noFill/>
        </p:spPr>
        <p:txBody>
          <a:bodyPr wrap="square" rtlCol="0">
            <a:spAutoFit/>
          </a:bodyPr>
          <a:lstStyle/>
          <a:p>
            <a:r>
              <a:rPr lang="en-US" sz="4000" dirty="0">
                <a:solidFill>
                  <a:prstClr val="black"/>
                </a:solidFill>
              </a:rPr>
              <a:t>Time</a:t>
            </a:r>
          </a:p>
          <a:p>
            <a:endParaRPr lang="en-US" dirty="0">
              <a:solidFill>
                <a:prstClr val="black"/>
              </a:solidFill>
            </a:endParaRPr>
          </a:p>
        </p:txBody>
      </p:sp>
      <p:sp>
        <p:nvSpPr>
          <p:cNvPr id="19" name="TextBox 18"/>
          <p:cNvSpPr txBox="1"/>
          <p:nvPr/>
        </p:nvSpPr>
        <p:spPr>
          <a:xfrm>
            <a:off x="3518943" y="3249080"/>
            <a:ext cx="1725113" cy="369332"/>
          </a:xfrm>
          <a:prstGeom prst="rect">
            <a:avLst/>
          </a:prstGeom>
          <a:noFill/>
        </p:spPr>
        <p:txBody>
          <a:bodyPr wrap="square" rtlCol="0">
            <a:spAutoFit/>
          </a:bodyPr>
          <a:lstStyle/>
          <a:p>
            <a:r>
              <a:rPr lang="en-US" dirty="0">
                <a:solidFill>
                  <a:prstClr val="black"/>
                </a:solidFill>
              </a:rPr>
              <a:t>Tipping Point</a:t>
            </a:r>
          </a:p>
        </p:txBody>
      </p:sp>
    </p:spTree>
    <p:extLst>
      <p:ext uri="{BB962C8B-B14F-4D97-AF65-F5344CB8AC3E}">
        <p14:creationId xmlns:p14="http://schemas.microsoft.com/office/powerpoint/2010/main" val="25821106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349" y="3505200"/>
            <a:ext cx="8001000" cy="941796"/>
          </a:xfrm>
          <a:prstGeom prst="rect">
            <a:avLst/>
          </a:prstGeom>
        </p:spPr>
        <p:txBody>
          <a:bodyPr wrap="square">
            <a:spAutoFit/>
          </a:bodyPr>
          <a:lstStyle/>
          <a:p>
            <a:pPr>
              <a:lnSpc>
                <a:spcPct val="115000"/>
              </a:lnSpc>
              <a:spcAft>
                <a:spcPts val="1000"/>
              </a:spcAft>
            </a:pPr>
            <a:r>
              <a:rPr lang="en-US" sz="2400" b="1" dirty="0">
                <a:solidFill>
                  <a:srgbClr val="77933C"/>
                </a:solidFill>
                <a:ea typeface="Calibri"/>
                <a:cs typeface="Times New Roman"/>
              </a:rPr>
              <a:t>Within your trusting relationship, what tactics </a:t>
            </a:r>
            <a:r>
              <a:rPr lang="en-US" sz="2400" b="1" dirty="0" smtClean="0">
                <a:solidFill>
                  <a:srgbClr val="77933C"/>
                </a:solidFill>
                <a:ea typeface="Calibri"/>
                <a:cs typeface="Times New Roman"/>
              </a:rPr>
              <a:t>could </a:t>
            </a:r>
            <a:r>
              <a:rPr lang="en-US" sz="2400" b="1" dirty="0">
                <a:solidFill>
                  <a:srgbClr val="77933C"/>
                </a:solidFill>
                <a:ea typeface="Calibri"/>
                <a:cs typeface="Times New Roman"/>
              </a:rPr>
              <a:t>enable you to anchor your </a:t>
            </a:r>
            <a:r>
              <a:rPr lang="en-US" sz="2400" b="1" dirty="0" smtClean="0">
                <a:solidFill>
                  <a:srgbClr val="77933C"/>
                </a:solidFill>
                <a:ea typeface="Calibri"/>
                <a:cs typeface="Times New Roman"/>
              </a:rPr>
              <a:t>mind </a:t>
            </a:r>
            <a:r>
              <a:rPr lang="en-US" sz="2400" b="1" dirty="0">
                <a:solidFill>
                  <a:srgbClr val="77933C"/>
                </a:solidFill>
                <a:ea typeface="Calibri"/>
                <a:cs typeface="Times New Roman"/>
              </a:rPr>
              <a:t>onto your heavenly Father?</a:t>
            </a:r>
            <a:endParaRPr lang="en-US" sz="2400" dirty="0">
              <a:ea typeface="Calibri"/>
              <a:cs typeface="Times New Roman"/>
            </a:endParaRPr>
          </a:p>
        </p:txBody>
      </p:sp>
      <p:sp>
        <p:nvSpPr>
          <p:cNvPr id="3" name="Rectangle 2"/>
          <p:cNvSpPr/>
          <p:nvPr/>
        </p:nvSpPr>
        <p:spPr>
          <a:xfrm>
            <a:off x="1052649" y="1066800"/>
            <a:ext cx="7010400" cy="517065"/>
          </a:xfrm>
          <a:prstGeom prst="rect">
            <a:avLst/>
          </a:prstGeom>
        </p:spPr>
        <p:txBody>
          <a:bodyPr wrap="square">
            <a:spAutoFit/>
          </a:bodyPr>
          <a:lstStyle/>
          <a:p>
            <a:pPr>
              <a:lnSpc>
                <a:spcPct val="115000"/>
              </a:lnSpc>
              <a:spcAft>
                <a:spcPts val="1000"/>
              </a:spcAft>
            </a:pPr>
            <a:r>
              <a:rPr lang="en-US" sz="2400" b="1" dirty="0">
                <a:solidFill>
                  <a:srgbClr val="E36C0A"/>
                </a:solidFill>
                <a:ea typeface="Calibri"/>
                <a:cs typeface="Times New Roman"/>
              </a:rPr>
              <a:t>…because he trusts [is confident, sure] in you (God)…  </a:t>
            </a:r>
            <a:endParaRPr lang="en-US" sz="2400" dirty="0">
              <a:ea typeface="Calibri"/>
              <a:cs typeface="Times New Roman"/>
            </a:endParaRPr>
          </a:p>
        </p:txBody>
      </p:sp>
    </p:spTree>
    <p:extLst>
      <p:ext uri="{BB962C8B-B14F-4D97-AF65-F5344CB8AC3E}">
        <p14:creationId xmlns:p14="http://schemas.microsoft.com/office/powerpoint/2010/main" val="2286862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905000"/>
            <a:ext cx="7391400" cy="2768963"/>
          </a:xfrm>
          <a:prstGeom prst="rect">
            <a:avLst/>
          </a:prstGeom>
        </p:spPr>
        <p:txBody>
          <a:bodyPr wrap="square">
            <a:spAutoFit/>
          </a:bodyPr>
          <a:lstStyle/>
          <a:p>
            <a:pPr>
              <a:lnSpc>
                <a:spcPct val="115000"/>
              </a:lnSpc>
              <a:spcAft>
                <a:spcPts val="1000"/>
              </a:spcAft>
            </a:pPr>
            <a:r>
              <a:rPr lang="en-US" sz="2400" dirty="0">
                <a:ea typeface="Calibri"/>
                <a:cs typeface="Times New Roman"/>
              </a:rPr>
              <a:t>Encouragement: Ask God to help you </a:t>
            </a:r>
            <a:endParaRPr lang="en-US" sz="2400" dirty="0" smtClean="0">
              <a:ea typeface="Calibri"/>
              <a:cs typeface="Times New Roman"/>
            </a:endParaRPr>
          </a:p>
          <a:p>
            <a:pPr>
              <a:lnSpc>
                <a:spcPct val="115000"/>
              </a:lnSpc>
              <a:spcAft>
                <a:spcPts val="1000"/>
              </a:spcAft>
            </a:pPr>
            <a:r>
              <a:rPr lang="en-US" sz="2400" dirty="0" smtClean="0">
                <a:ea typeface="Calibri"/>
                <a:cs typeface="Times New Roman"/>
              </a:rPr>
              <a:t>(</a:t>
            </a:r>
            <a:r>
              <a:rPr lang="en-US" sz="2400" dirty="0">
                <a:ea typeface="Calibri"/>
                <a:cs typeface="Times New Roman"/>
              </a:rPr>
              <a:t>1 John </a:t>
            </a:r>
            <a:r>
              <a:rPr lang="en-US" sz="2400" dirty="0" smtClean="0">
                <a:ea typeface="Calibri"/>
                <a:cs typeface="Times New Roman"/>
              </a:rPr>
              <a:t>5:14-15 - </a:t>
            </a:r>
            <a:r>
              <a:rPr lang="en-US" sz="2400" b="1" dirty="0" smtClean="0">
                <a:solidFill>
                  <a:schemeClr val="accent6">
                    <a:lumMod val="75000"/>
                  </a:schemeClr>
                </a:solidFill>
                <a:ea typeface="Calibri"/>
                <a:cs typeface="Times New Roman"/>
              </a:rPr>
              <a:t>And </a:t>
            </a:r>
            <a:r>
              <a:rPr lang="en-US" sz="2400" b="1" dirty="0">
                <a:solidFill>
                  <a:schemeClr val="accent6">
                    <a:lumMod val="75000"/>
                  </a:schemeClr>
                </a:solidFill>
                <a:ea typeface="Calibri"/>
                <a:cs typeface="Times New Roman"/>
              </a:rPr>
              <a:t>this is the confidence </a:t>
            </a:r>
            <a:r>
              <a:rPr lang="en-US" sz="2400" b="1" dirty="0" smtClean="0">
                <a:solidFill>
                  <a:schemeClr val="accent6">
                    <a:lumMod val="75000"/>
                  </a:schemeClr>
                </a:solidFill>
                <a:ea typeface="Calibri"/>
                <a:cs typeface="Times New Roman"/>
              </a:rPr>
              <a:t>[boldness] </a:t>
            </a:r>
            <a:r>
              <a:rPr lang="en-US" sz="2400" b="1" dirty="0">
                <a:solidFill>
                  <a:schemeClr val="accent6">
                    <a:lumMod val="75000"/>
                  </a:schemeClr>
                </a:solidFill>
                <a:ea typeface="Calibri"/>
                <a:cs typeface="Times New Roman"/>
              </a:rPr>
              <a:t>that we have toward him, that if we ask anything according to his will he hears us. 15 And if we know that he hears us in whatever we ask, we know that we have </a:t>
            </a:r>
            <a:r>
              <a:rPr lang="en-US" sz="2400" b="1" smtClean="0">
                <a:solidFill>
                  <a:schemeClr val="accent6">
                    <a:lumMod val="75000"/>
                  </a:schemeClr>
                </a:solidFill>
                <a:ea typeface="Calibri"/>
                <a:cs typeface="Times New Roman"/>
              </a:rPr>
              <a:t>[hold] </a:t>
            </a:r>
            <a:r>
              <a:rPr lang="en-US" sz="2400" b="1" dirty="0">
                <a:solidFill>
                  <a:schemeClr val="accent6">
                    <a:lumMod val="75000"/>
                  </a:schemeClr>
                </a:solidFill>
                <a:ea typeface="Calibri"/>
                <a:cs typeface="Times New Roman"/>
              </a:rPr>
              <a:t>the requests that we have asked of him. </a:t>
            </a:r>
          </a:p>
        </p:txBody>
      </p:sp>
    </p:spTree>
    <p:extLst>
      <p:ext uri="{BB962C8B-B14F-4D97-AF65-F5344CB8AC3E}">
        <p14:creationId xmlns:p14="http://schemas.microsoft.com/office/powerpoint/2010/main" val="1681404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426176" y="681926"/>
            <a:ext cx="8171361" cy="5749834"/>
          </a:xfrm>
          <a:prstGeom prst="rect">
            <a:avLst/>
          </a:prstGeom>
          <a:solidFill>
            <a:schemeClr val="accent1">
              <a:lumMod val="60000"/>
              <a:lumOff val="40000"/>
              <a:alpha val="3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Freeform 9"/>
          <p:cNvSpPr/>
          <p:nvPr/>
        </p:nvSpPr>
        <p:spPr>
          <a:xfrm>
            <a:off x="757646" y="862149"/>
            <a:ext cx="7367451" cy="5316582"/>
          </a:xfrm>
          <a:custGeom>
            <a:avLst/>
            <a:gdLst>
              <a:gd name="connsiteX0" fmla="*/ 0 w 7367451"/>
              <a:gd name="connsiteY0" fmla="*/ 0 h 5316582"/>
              <a:gd name="connsiteX1" fmla="*/ 3200400 w 7367451"/>
              <a:gd name="connsiteY1" fmla="*/ 3370217 h 5316582"/>
              <a:gd name="connsiteX2" fmla="*/ 7367451 w 7367451"/>
              <a:gd name="connsiteY2" fmla="*/ 5316582 h 5316582"/>
            </a:gdLst>
            <a:ahLst/>
            <a:cxnLst>
              <a:cxn ang="0">
                <a:pos x="connsiteX0" y="connsiteY0"/>
              </a:cxn>
              <a:cxn ang="0">
                <a:pos x="connsiteX1" y="connsiteY1"/>
              </a:cxn>
              <a:cxn ang="0">
                <a:pos x="connsiteX2" y="connsiteY2"/>
              </a:cxn>
            </a:cxnLst>
            <a:rect l="l" t="t" r="r" b="b"/>
            <a:pathLst>
              <a:path w="7367451" h="5316582">
                <a:moveTo>
                  <a:pt x="0" y="0"/>
                </a:moveTo>
                <a:cubicBezTo>
                  <a:pt x="986246" y="1242060"/>
                  <a:pt x="1972492" y="2484120"/>
                  <a:pt x="3200400" y="3370217"/>
                </a:cubicBezTo>
                <a:cubicBezTo>
                  <a:pt x="4428308" y="4256314"/>
                  <a:pt x="5897879" y="4786448"/>
                  <a:pt x="7367451" y="531658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TextBox 12"/>
          <p:cNvSpPr txBox="1"/>
          <p:nvPr/>
        </p:nvSpPr>
        <p:spPr>
          <a:xfrm>
            <a:off x="439239" y="2196610"/>
            <a:ext cx="1618161" cy="923330"/>
          </a:xfrm>
          <a:prstGeom prst="rect">
            <a:avLst/>
          </a:prstGeom>
          <a:noFill/>
        </p:spPr>
        <p:txBody>
          <a:bodyPr wrap="square" rtlCol="0">
            <a:spAutoFit/>
          </a:bodyPr>
          <a:lstStyle/>
          <a:p>
            <a:r>
              <a:rPr lang="en-US" dirty="0">
                <a:solidFill>
                  <a:prstClr val="black"/>
                </a:solidFill>
              </a:rPr>
              <a:t>Kingdom   of Darkness</a:t>
            </a:r>
          </a:p>
          <a:p>
            <a:endParaRPr lang="en-US" dirty="0">
              <a:solidFill>
                <a:prstClr val="black"/>
              </a:solidFill>
            </a:endParaRPr>
          </a:p>
        </p:txBody>
      </p:sp>
      <p:sp>
        <p:nvSpPr>
          <p:cNvPr id="14" name="Freeform 13"/>
          <p:cNvSpPr/>
          <p:nvPr/>
        </p:nvSpPr>
        <p:spPr>
          <a:xfrm>
            <a:off x="598442" y="992778"/>
            <a:ext cx="7380514" cy="5290457"/>
          </a:xfrm>
          <a:custGeom>
            <a:avLst/>
            <a:gdLst>
              <a:gd name="connsiteX0" fmla="*/ 0 w 7380514"/>
              <a:gd name="connsiteY0" fmla="*/ 5290457 h 5290457"/>
              <a:gd name="connsiteX1" fmla="*/ 3696789 w 7380514"/>
              <a:gd name="connsiteY1" fmla="*/ 3644537 h 5290457"/>
              <a:gd name="connsiteX2" fmla="*/ 7380514 w 7380514"/>
              <a:gd name="connsiteY2" fmla="*/ 0 h 5290457"/>
              <a:gd name="connsiteX3" fmla="*/ 7380514 w 7380514"/>
              <a:gd name="connsiteY3" fmla="*/ 0 h 5290457"/>
            </a:gdLst>
            <a:ahLst/>
            <a:cxnLst>
              <a:cxn ang="0">
                <a:pos x="connsiteX0" y="connsiteY0"/>
              </a:cxn>
              <a:cxn ang="0">
                <a:pos x="connsiteX1" y="connsiteY1"/>
              </a:cxn>
              <a:cxn ang="0">
                <a:pos x="connsiteX2" y="connsiteY2"/>
              </a:cxn>
              <a:cxn ang="0">
                <a:pos x="connsiteX3" y="connsiteY3"/>
              </a:cxn>
            </a:cxnLst>
            <a:rect l="l" t="t" r="r" b="b"/>
            <a:pathLst>
              <a:path w="7380514" h="5290457">
                <a:moveTo>
                  <a:pt x="0" y="5290457"/>
                </a:moveTo>
                <a:cubicBezTo>
                  <a:pt x="1233351" y="4908368"/>
                  <a:pt x="2466703" y="4526280"/>
                  <a:pt x="3696789" y="3644537"/>
                </a:cubicBezTo>
                <a:cubicBezTo>
                  <a:pt x="4926875" y="2762794"/>
                  <a:pt x="7380514" y="0"/>
                  <a:pt x="7380514" y="0"/>
                </a:cubicBezTo>
                <a:lnTo>
                  <a:pt x="7380514"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TextBox 14"/>
          <p:cNvSpPr txBox="1"/>
          <p:nvPr/>
        </p:nvSpPr>
        <p:spPr>
          <a:xfrm>
            <a:off x="7010400" y="2286000"/>
            <a:ext cx="1515018" cy="923330"/>
          </a:xfrm>
          <a:prstGeom prst="rect">
            <a:avLst/>
          </a:prstGeom>
          <a:noFill/>
        </p:spPr>
        <p:txBody>
          <a:bodyPr wrap="square" rtlCol="0">
            <a:spAutoFit/>
          </a:bodyPr>
          <a:lstStyle/>
          <a:p>
            <a:r>
              <a:rPr lang="en-US" dirty="0">
                <a:solidFill>
                  <a:prstClr val="black"/>
                </a:solidFill>
              </a:rPr>
              <a:t>Kingdom of  Light</a:t>
            </a:r>
          </a:p>
          <a:p>
            <a:endParaRPr lang="en-US" dirty="0">
              <a:solidFill>
                <a:prstClr val="black"/>
              </a:solidFill>
            </a:endParaRPr>
          </a:p>
        </p:txBody>
      </p:sp>
      <p:sp>
        <p:nvSpPr>
          <p:cNvPr id="18" name="TextBox 17"/>
          <p:cNvSpPr txBox="1"/>
          <p:nvPr/>
        </p:nvSpPr>
        <p:spPr>
          <a:xfrm>
            <a:off x="3962400" y="6244046"/>
            <a:ext cx="3048000" cy="984885"/>
          </a:xfrm>
          <a:prstGeom prst="rect">
            <a:avLst/>
          </a:prstGeom>
          <a:noFill/>
        </p:spPr>
        <p:txBody>
          <a:bodyPr wrap="square" rtlCol="0">
            <a:spAutoFit/>
          </a:bodyPr>
          <a:lstStyle/>
          <a:p>
            <a:r>
              <a:rPr lang="en-US" sz="4000" dirty="0">
                <a:solidFill>
                  <a:prstClr val="black"/>
                </a:solidFill>
              </a:rPr>
              <a:t>Time</a:t>
            </a:r>
          </a:p>
          <a:p>
            <a:endParaRPr lang="en-US" dirty="0">
              <a:solidFill>
                <a:prstClr val="black"/>
              </a:solidFill>
            </a:endParaRPr>
          </a:p>
        </p:txBody>
      </p:sp>
    </p:spTree>
    <p:extLst>
      <p:ext uri="{BB962C8B-B14F-4D97-AF65-F5344CB8AC3E}">
        <p14:creationId xmlns:p14="http://schemas.microsoft.com/office/powerpoint/2010/main" val="27068835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990600" y="685800"/>
            <a:ext cx="6629400" cy="5867400"/>
          </a:xfrm>
          <a:prstGeom prst="ellipse">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3778544" y="3037582"/>
            <a:ext cx="1380379" cy="954107"/>
          </a:xfrm>
          <a:prstGeom prst="rect">
            <a:avLst/>
          </a:prstGeom>
          <a:noFill/>
        </p:spPr>
        <p:txBody>
          <a:bodyPr wrap="none" rtlCol="0">
            <a:spAutoFit/>
          </a:bodyPr>
          <a:lstStyle/>
          <a:p>
            <a:pPr algn="ctr"/>
            <a:r>
              <a:rPr lang="en-US" sz="2800" dirty="0" smtClean="0">
                <a:solidFill>
                  <a:prstClr val="black"/>
                </a:solidFill>
              </a:rPr>
              <a:t>No Hold</a:t>
            </a:r>
          </a:p>
          <a:p>
            <a:pPr algn="ctr"/>
            <a:r>
              <a:rPr lang="en-US" sz="2800" dirty="0" smtClean="0">
                <a:solidFill>
                  <a:prstClr val="black"/>
                </a:solidFill>
              </a:rPr>
              <a:t>Strategy</a:t>
            </a:r>
            <a:endParaRPr lang="en-US" sz="2800" dirty="0">
              <a:solidFill>
                <a:prstClr val="black"/>
              </a:solidFill>
            </a:endParaRPr>
          </a:p>
        </p:txBody>
      </p:sp>
      <p:cxnSp>
        <p:nvCxnSpPr>
          <p:cNvPr id="14" name="Straight Connector 13"/>
          <p:cNvCxnSpPr/>
          <p:nvPr/>
        </p:nvCxnSpPr>
        <p:spPr>
          <a:xfrm>
            <a:off x="8153400" y="1295400"/>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3672952" y="1066800"/>
            <a:ext cx="1591560" cy="1531620"/>
          </a:xfrm>
          <a:prstGeom prst="ellipse">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Oval 28"/>
          <p:cNvSpPr/>
          <p:nvPr/>
        </p:nvSpPr>
        <p:spPr>
          <a:xfrm>
            <a:off x="5407394" y="4128133"/>
            <a:ext cx="1501000" cy="1539414"/>
          </a:xfrm>
          <a:prstGeom prst="ellipse">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0" name="Oval 29"/>
          <p:cNvSpPr/>
          <p:nvPr/>
        </p:nvSpPr>
        <p:spPr>
          <a:xfrm>
            <a:off x="1614551" y="3900099"/>
            <a:ext cx="1600200" cy="1502898"/>
          </a:xfrm>
          <a:prstGeom prst="ellipse">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TextBox 54"/>
          <p:cNvSpPr txBox="1"/>
          <p:nvPr/>
        </p:nvSpPr>
        <p:spPr>
          <a:xfrm>
            <a:off x="3694716" y="1524000"/>
            <a:ext cx="1613199" cy="830997"/>
          </a:xfrm>
          <a:prstGeom prst="rect">
            <a:avLst/>
          </a:prstGeom>
          <a:noFill/>
        </p:spPr>
        <p:txBody>
          <a:bodyPr wrap="none" rtlCol="0">
            <a:spAutoFit/>
          </a:bodyPr>
          <a:lstStyle/>
          <a:p>
            <a:pPr algn="ctr"/>
            <a:r>
              <a:rPr lang="en-US" sz="2400" dirty="0" smtClean="0">
                <a:solidFill>
                  <a:prstClr val="black"/>
                </a:solidFill>
              </a:rPr>
              <a:t>Strategy</a:t>
            </a:r>
          </a:p>
          <a:p>
            <a:pPr algn="ctr"/>
            <a:r>
              <a:rPr lang="en-US" sz="2400" dirty="0" smtClean="0">
                <a:solidFill>
                  <a:prstClr val="black"/>
                </a:solidFill>
              </a:rPr>
              <a:t>Description</a:t>
            </a:r>
            <a:endParaRPr lang="en-US" sz="2400" dirty="0">
              <a:solidFill>
                <a:prstClr val="black"/>
              </a:solidFill>
            </a:endParaRPr>
          </a:p>
        </p:txBody>
      </p:sp>
      <p:sp>
        <p:nvSpPr>
          <p:cNvPr id="56" name="TextBox 55"/>
          <p:cNvSpPr txBox="1"/>
          <p:nvPr/>
        </p:nvSpPr>
        <p:spPr>
          <a:xfrm>
            <a:off x="5483286" y="4572000"/>
            <a:ext cx="1349216" cy="830997"/>
          </a:xfrm>
          <a:prstGeom prst="rect">
            <a:avLst/>
          </a:prstGeom>
          <a:noFill/>
        </p:spPr>
        <p:txBody>
          <a:bodyPr wrap="none" rtlCol="0">
            <a:spAutoFit/>
          </a:bodyPr>
          <a:lstStyle/>
          <a:p>
            <a:pPr algn="ctr"/>
            <a:r>
              <a:rPr lang="en-US" sz="2400" dirty="0" smtClean="0">
                <a:solidFill>
                  <a:prstClr val="black"/>
                </a:solidFill>
              </a:rPr>
              <a:t>Strategic</a:t>
            </a:r>
          </a:p>
          <a:p>
            <a:pPr algn="ctr"/>
            <a:r>
              <a:rPr lang="en-US" sz="2400" dirty="0" smtClean="0">
                <a:solidFill>
                  <a:prstClr val="black"/>
                </a:solidFill>
              </a:rPr>
              <a:t>Structure</a:t>
            </a:r>
            <a:endParaRPr lang="en-US" sz="2400" dirty="0">
              <a:solidFill>
                <a:prstClr val="black"/>
              </a:solidFill>
            </a:endParaRPr>
          </a:p>
        </p:txBody>
      </p:sp>
      <p:sp>
        <p:nvSpPr>
          <p:cNvPr id="57" name="TextBox 56"/>
          <p:cNvSpPr txBox="1"/>
          <p:nvPr/>
        </p:nvSpPr>
        <p:spPr>
          <a:xfrm>
            <a:off x="1999024" y="4236049"/>
            <a:ext cx="831254" cy="830997"/>
          </a:xfrm>
          <a:prstGeom prst="rect">
            <a:avLst/>
          </a:prstGeom>
          <a:noFill/>
        </p:spPr>
        <p:txBody>
          <a:bodyPr wrap="none" rtlCol="0">
            <a:spAutoFit/>
          </a:bodyPr>
          <a:lstStyle/>
          <a:p>
            <a:pPr algn="ctr"/>
            <a:r>
              <a:rPr lang="en-US" sz="2400" dirty="0" smtClean="0">
                <a:solidFill>
                  <a:prstClr val="black"/>
                </a:solidFill>
              </a:rPr>
              <a:t>End</a:t>
            </a:r>
          </a:p>
          <a:p>
            <a:pPr algn="ctr"/>
            <a:r>
              <a:rPr lang="en-US" sz="2400" dirty="0" smtClean="0">
                <a:solidFill>
                  <a:prstClr val="black"/>
                </a:solidFill>
              </a:rPr>
              <a:t>Point</a:t>
            </a:r>
            <a:endParaRPr lang="en-US" sz="2400" dirty="0">
              <a:solidFill>
                <a:prstClr val="black"/>
              </a:solidFill>
            </a:endParaRPr>
          </a:p>
        </p:txBody>
      </p:sp>
    </p:spTree>
    <p:extLst>
      <p:ext uri="{BB962C8B-B14F-4D97-AF65-F5344CB8AC3E}">
        <p14:creationId xmlns:p14="http://schemas.microsoft.com/office/powerpoint/2010/main" val="6659026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997839"/>
            <a:ext cx="8001000" cy="2677656"/>
          </a:xfrm>
          <a:prstGeom prst="rect">
            <a:avLst/>
          </a:prstGeom>
        </p:spPr>
        <p:txBody>
          <a:bodyPr wrap="square">
            <a:spAutoFit/>
          </a:bodyPr>
          <a:lstStyle/>
          <a:p>
            <a:r>
              <a:rPr lang="en-US" sz="2400" b="1" dirty="0">
                <a:solidFill>
                  <a:prstClr val="black"/>
                </a:solidFill>
                <a:ea typeface="Calibri"/>
                <a:cs typeface="Times New Roman"/>
              </a:rPr>
              <a:t>25 </a:t>
            </a:r>
            <a:r>
              <a:rPr lang="en-US" sz="2400" dirty="0">
                <a:solidFill>
                  <a:prstClr val="black"/>
                </a:solidFill>
                <a:ea typeface="Calibri"/>
                <a:cs typeface="Times New Roman"/>
              </a:rPr>
              <a:t>Therefore, having put away falsehood, let each one of you</a:t>
            </a:r>
            <a:r>
              <a:rPr lang="en-US" sz="2400" b="1" dirty="0">
                <a:solidFill>
                  <a:prstClr val="black"/>
                </a:solidFill>
                <a:ea typeface="Calibri"/>
                <a:cs typeface="Times New Roman"/>
              </a:rPr>
              <a:t> </a:t>
            </a:r>
            <a:r>
              <a:rPr lang="en-US" sz="2400" dirty="0">
                <a:solidFill>
                  <a:prstClr val="black"/>
                </a:solidFill>
                <a:ea typeface="Calibri"/>
                <a:cs typeface="Times New Roman"/>
              </a:rPr>
              <a:t>speak the truth with his neighbor, for</a:t>
            </a:r>
            <a:r>
              <a:rPr lang="en-US" sz="2400" b="1" dirty="0">
                <a:solidFill>
                  <a:prstClr val="black"/>
                </a:solidFill>
                <a:ea typeface="Calibri"/>
                <a:cs typeface="Times New Roman"/>
              </a:rPr>
              <a:t> </a:t>
            </a:r>
            <a:r>
              <a:rPr lang="en-US" sz="2400" dirty="0">
                <a:solidFill>
                  <a:prstClr val="black"/>
                </a:solidFill>
                <a:ea typeface="Calibri"/>
                <a:cs typeface="Times New Roman"/>
              </a:rPr>
              <a:t>we are members one of another. </a:t>
            </a:r>
            <a:r>
              <a:rPr lang="en-US" sz="2400" b="1" dirty="0">
                <a:solidFill>
                  <a:prstClr val="black"/>
                </a:solidFill>
                <a:ea typeface="Calibri"/>
                <a:cs typeface="Times New Roman"/>
              </a:rPr>
              <a:t>26 </a:t>
            </a:r>
            <a:r>
              <a:rPr lang="en-US" sz="2400" dirty="0">
                <a:solidFill>
                  <a:prstClr val="black"/>
                </a:solidFill>
                <a:ea typeface="Calibri"/>
                <a:cs typeface="Times New Roman"/>
              </a:rPr>
              <a:t>Be angry and do not sin</a:t>
            </a:r>
            <a:r>
              <a:rPr lang="en-US" sz="2400" b="1" dirty="0">
                <a:solidFill>
                  <a:srgbClr val="E36C0A"/>
                </a:solidFill>
                <a:ea typeface="Calibri"/>
                <a:cs typeface="Times New Roman"/>
              </a:rPr>
              <a:t>; </a:t>
            </a:r>
            <a:r>
              <a:rPr lang="en-US" sz="2400" dirty="0">
                <a:solidFill>
                  <a:prstClr val="black"/>
                </a:solidFill>
                <a:ea typeface="Calibri"/>
                <a:cs typeface="Times New Roman"/>
              </a:rPr>
              <a:t>do not let the sun go down on your anger, </a:t>
            </a:r>
            <a:r>
              <a:rPr lang="en-US" sz="2400" b="1" dirty="0">
                <a:solidFill>
                  <a:prstClr val="black"/>
                </a:solidFill>
                <a:ea typeface="Calibri"/>
                <a:cs typeface="Times New Roman"/>
              </a:rPr>
              <a:t>27 </a:t>
            </a:r>
            <a:r>
              <a:rPr lang="en-US" sz="2400" dirty="0">
                <a:solidFill>
                  <a:prstClr val="black"/>
                </a:solidFill>
                <a:ea typeface="Calibri"/>
                <a:cs typeface="Times New Roman"/>
              </a:rPr>
              <a:t>and</a:t>
            </a:r>
            <a:r>
              <a:rPr lang="en-US" sz="2400" b="1" dirty="0">
                <a:solidFill>
                  <a:prstClr val="black"/>
                </a:solidFill>
                <a:ea typeface="Calibri"/>
                <a:cs typeface="Times New Roman"/>
              </a:rPr>
              <a:t> </a:t>
            </a:r>
            <a:r>
              <a:rPr lang="en-US" sz="2400" b="1" dirty="0">
                <a:solidFill>
                  <a:srgbClr val="E36C0A"/>
                </a:solidFill>
                <a:ea typeface="Calibri"/>
                <a:cs typeface="Times New Roman"/>
              </a:rPr>
              <a:t>give no opportunity (a place to occupy) to the devil</a:t>
            </a:r>
            <a:r>
              <a:rPr lang="en-US" sz="2400" dirty="0">
                <a:solidFill>
                  <a:prstClr val="black"/>
                </a:solidFill>
                <a:ea typeface="Calibri"/>
                <a:cs typeface="Times New Roman"/>
              </a:rPr>
              <a:t>. </a:t>
            </a:r>
            <a:r>
              <a:rPr lang="en-US" sz="2400" b="1" dirty="0">
                <a:solidFill>
                  <a:prstClr val="black"/>
                </a:solidFill>
                <a:ea typeface="Calibri"/>
                <a:cs typeface="Times New Roman"/>
              </a:rPr>
              <a:t>28 </a:t>
            </a:r>
            <a:r>
              <a:rPr lang="en-US" sz="2400" dirty="0">
                <a:solidFill>
                  <a:prstClr val="black"/>
                </a:solidFill>
                <a:ea typeface="Calibri"/>
                <a:cs typeface="Times New Roman"/>
              </a:rPr>
              <a:t>Let the thief no longer steal, but rather</a:t>
            </a:r>
            <a:r>
              <a:rPr lang="en-US" sz="2400" b="1" dirty="0">
                <a:solidFill>
                  <a:prstClr val="black"/>
                </a:solidFill>
                <a:ea typeface="Calibri"/>
                <a:cs typeface="Times New Roman"/>
              </a:rPr>
              <a:t> </a:t>
            </a:r>
            <a:r>
              <a:rPr lang="en-US" sz="2400" dirty="0">
                <a:solidFill>
                  <a:prstClr val="black"/>
                </a:solidFill>
                <a:ea typeface="Calibri"/>
                <a:cs typeface="Times New Roman"/>
              </a:rPr>
              <a:t>let him labor,</a:t>
            </a:r>
            <a:r>
              <a:rPr lang="en-US" sz="2400" b="1" dirty="0">
                <a:solidFill>
                  <a:prstClr val="black"/>
                </a:solidFill>
                <a:ea typeface="Calibri"/>
                <a:cs typeface="Times New Roman"/>
              </a:rPr>
              <a:t> </a:t>
            </a:r>
            <a:r>
              <a:rPr lang="en-US" sz="2400" dirty="0">
                <a:solidFill>
                  <a:prstClr val="black"/>
                </a:solidFill>
                <a:ea typeface="Calibri"/>
                <a:cs typeface="Times New Roman"/>
              </a:rPr>
              <a:t>doing honest work with his own hands, so</a:t>
            </a:r>
            <a:r>
              <a:rPr lang="en-US" sz="2400" b="1" dirty="0">
                <a:solidFill>
                  <a:prstClr val="black"/>
                </a:solidFill>
                <a:ea typeface="Calibri"/>
                <a:cs typeface="Times New Roman"/>
              </a:rPr>
              <a:t> </a:t>
            </a:r>
            <a:r>
              <a:rPr lang="en-US" sz="2400" dirty="0">
                <a:solidFill>
                  <a:prstClr val="black"/>
                </a:solidFill>
                <a:ea typeface="Calibri"/>
                <a:cs typeface="Times New Roman"/>
              </a:rPr>
              <a:t>that he may have something to share with anyone in need. </a:t>
            </a:r>
            <a:endParaRPr lang="en-US" sz="2400" dirty="0">
              <a:solidFill>
                <a:prstClr val="black"/>
              </a:solidFill>
            </a:endParaRPr>
          </a:p>
        </p:txBody>
      </p:sp>
      <p:sp>
        <p:nvSpPr>
          <p:cNvPr id="3" name="Rectangle 2"/>
          <p:cNvSpPr/>
          <p:nvPr/>
        </p:nvSpPr>
        <p:spPr>
          <a:xfrm>
            <a:off x="152400" y="1219200"/>
            <a:ext cx="2948243" cy="492122"/>
          </a:xfrm>
          <a:prstGeom prst="rect">
            <a:avLst/>
          </a:prstGeom>
        </p:spPr>
        <p:txBody>
          <a:bodyPr wrap="none">
            <a:spAutoFit/>
          </a:bodyPr>
          <a:lstStyle/>
          <a:p>
            <a:pPr marL="457200">
              <a:lnSpc>
                <a:spcPct val="115000"/>
              </a:lnSpc>
              <a:spcAft>
                <a:spcPts val="1000"/>
              </a:spcAft>
            </a:pPr>
            <a:r>
              <a:rPr lang="en-US" sz="2400" b="1" dirty="0">
                <a:solidFill>
                  <a:prstClr val="black"/>
                </a:solidFill>
                <a:ea typeface="Calibri"/>
                <a:cs typeface="Times New Roman"/>
              </a:rPr>
              <a:t>Ephesians 4:25-28</a:t>
            </a:r>
            <a:endParaRPr lang="en-US" sz="2400" dirty="0">
              <a:solidFill>
                <a:prstClr val="black"/>
              </a:solidFill>
              <a:ea typeface="Calibri"/>
              <a:cs typeface="Times New Roman"/>
            </a:endParaRPr>
          </a:p>
        </p:txBody>
      </p:sp>
    </p:spTree>
    <p:extLst>
      <p:ext uri="{BB962C8B-B14F-4D97-AF65-F5344CB8AC3E}">
        <p14:creationId xmlns:p14="http://schemas.microsoft.com/office/powerpoint/2010/main" val="37338807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679269"/>
            <a:ext cx="3155031" cy="517065"/>
          </a:xfrm>
          <a:prstGeom prst="rect">
            <a:avLst/>
          </a:prstGeom>
        </p:spPr>
        <p:txBody>
          <a:bodyPr wrap="none">
            <a:spAutoFit/>
          </a:bodyPr>
          <a:lstStyle/>
          <a:p>
            <a:pPr marL="457200">
              <a:lnSpc>
                <a:spcPct val="115000"/>
              </a:lnSpc>
              <a:spcAft>
                <a:spcPts val="1000"/>
              </a:spcAft>
            </a:pPr>
            <a:r>
              <a:rPr lang="en-US" sz="2400" dirty="0">
                <a:solidFill>
                  <a:prstClr val="black"/>
                </a:solidFill>
                <a:ea typeface="Calibri"/>
                <a:cs typeface="Times New Roman"/>
              </a:rPr>
              <a:t> </a:t>
            </a:r>
            <a:r>
              <a:rPr lang="en-US" sz="2400" b="1" dirty="0">
                <a:solidFill>
                  <a:prstClr val="black"/>
                </a:solidFill>
                <a:ea typeface="Calibri"/>
                <a:cs typeface="Times New Roman"/>
              </a:rPr>
              <a:t>Ephesians </a:t>
            </a:r>
            <a:r>
              <a:rPr lang="en-US" sz="2400" b="1" dirty="0" smtClean="0">
                <a:solidFill>
                  <a:prstClr val="black"/>
                </a:solidFill>
                <a:ea typeface="Calibri"/>
                <a:cs typeface="Times New Roman"/>
              </a:rPr>
              <a:t>5:17-18 </a:t>
            </a:r>
            <a:r>
              <a:rPr lang="en-US" sz="2400" dirty="0" smtClean="0">
                <a:solidFill>
                  <a:prstClr val="black"/>
                </a:solidFill>
                <a:ea typeface="Calibri"/>
                <a:cs typeface="Times New Roman"/>
              </a:rPr>
              <a:t> </a:t>
            </a:r>
            <a:endParaRPr lang="en-US" sz="2400" dirty="0">
              <a:solidFill>
                <a:prstClr val="black"/>
              </a:solidFill>
              <a:ea typeface="Calibri"/>
              <a:cs typeface="Times New Roman"/>
            </a:endParaRPr>
          </a:p>
        </p:txBody>
      </p:sp>
      <p:sp>
        <p:nvSpPr>
          <p:cNvPr id="3" name="Rectangle 2"/>
          <p:cNvSpPr/>
          <p:nvPr/>
        </p:nvSpPr>
        <p:spPr>
          <a:xfrm>
            <a:off x="1066800" y="2690336"/>
            <a:ext cx="7010400" cy="1569660"/>
          </a:xfrm>
          <a:prstGeom prst="rect">
            <a:avLst/>
          </a:prstGeom>
        </p:spPr>
        <p:txBody>
          <a:bodyPr wrap="square">
            <a:spAutoFit/>
          </a:bodyPr>
          <a:lstStyle/>
          <a:p>
            <a:r>
              <a:rPr lang="en-US" sz="2400" b="1" dirty="0">
                <a:solidFill>
                  <a:prstClr val="black"/>
                </a:solidFill>
                <a:ea typeface="Calibri"/>
                <a:cs typeface="Times New Roman"/>
              </a:rPr>
              <a:t>17 </a:t>
            </a:r>
            <a:r>
              <a:rPr lang="en-US" sz="2400" dirty="0">
                <a:solidFill>
                  <a:prstClr val="black"/>
                </a:solidFill>
                <a:ea typeface="Calibri"/>
                <a:cs typeface="Times New Roman"/>
              </a:rPr>
              <a:t>Therefore do not be foolish, but understand [put together] what</a:t>
            </a:r>
            <a:r>
              <a:rPr lang="en-US" sz="2400" b="1" dirty="0">
                <a:solidFill>
                  <a:prstClr val="black"/>
                </a:solidFill>
                <a:ea typeface="Calibri"/>
                <a:cs typeface="Times New Roman"/>
              </a:rPr>
              <a:t> </a:t>
            </a:r>
            <a:r>
              <a:rPr lang="en-US" sz="2400" dirty="0">
                <a:solidFill>
                  <a:prstClr val="black"/>
                </a:solidFill>
                <a:ea typeface="Calibri"/>
                <a:cs typeface="Times New Roman"/>
              </a:rPr>
              <a:t>the will of the Lord is. </a:t>
            </a:r>
            <a:r>
              <a:rPr lang="en-US" sz="2400" b="1" dirty="0">
                <a:solidFill>
                  <a:prstClr val="black"/>
                </a:solidFill>
                <a:ea typeface="Calibri"/>
                <a:cs typeface="Times New Roman"/>
              </a:rPr>
              <a:t>18 </a:t>
            </a:r>
            <a:r>
              <a:rPr lang="en-US" sz="2400" dirty="0">
                <a:solidFill>
                  <a:prstClr val="black"/>
                </a:solidFill>
                <a:ea typeface="Calibri"/>
                <a:cs typeface="Times New Roman"/>
              </a:rPr>
              <a:t>And</a:t>
            </a:r>
            <a:r>
              <a:rPr lang="en-US" sz="2400" b="1" dirty="0">
                <a:solidFill>
                  <a:prstClr val="black"/>
                </a:solidFill>
                <a:ea typeface="Calibri"/>
                <a:cs typeface="Times New Roman"/>
              </a:rPr>
              <a:t> </a:t>
            </a:r>
            <a:r>
              <a:rPr lang="en-US" sz="2400" dirty="0">
                <a:solidFill>
                  <a:prstClr val="black"/>
                </a:solidFill>
                <a:ea typeface="Calibri"/>
                <a:cs typeface="Times New Roman"/>
              </a:rPr>
              <a:t>do not get drunk with wine, for that is</a:t>
            </a:r>
            <a:r>
              <a:rPr lang="en-US" sz="2400" b="1" dirty="0">
                <a:solidFill>
                  <a:prstClr val="black"/>
                </a:solidFill>
                <a:ea typeface="Calibri"/>
                <a:cs typeface="Times New Roman"/>
              </a:rPr>
              <a:t> </a:t>
            </a:r>
            <a:r>
              <a:rPr lang="en-US" sz="2400" dirty="0">
                <a:solidFill>
                  <a:prstClr val="black"/>
                </a:solidFill>
                <a:ea typeface="Calibri"/>
                <a:cs typeface="Times New Roman"/>
              </a:rPr>
              <a:t>debauchery, but</a:t>
            </a:r>
            <a:r>
              <a:rPr lang="en-US" sz="2400" b="1" dirty="0">
                <a:solidFill>
                  <a:prstClr val="black"/>
                </a:solidFill>
                <a:ea typeface="Calibri"/>
                <a:cs typeface="Times New Roman"/>
              </a:rPr>
              <a:t> </a:t>
            </a:r>
            <a:r>
              <a:rPr lang="en-US" sz="2400" b="1" dirty="0">
                <a:solidFill>
                  <a:srgbClr val="E36C0A"/>
                </a:solidFill>
                <a:ea typeface="Calibri"/>
                <a:cs typeface="Times New Roman"/>
              </a:rPr>
              <a:t>be (continually) filled [crammed full] with the </a:t>
            </a:r>
            <a:r>
              <a:rPr lang="en-US" sz="2400" b="1" dirty="0" smtClean="0">
                <a:solidFill>
                  <a:srgbClr val="E36C0A"/>
                </a:solidFill>
                <a:ea typeface="Calibri"/>
                <a:cs typeface="Times New Roman"/>
              </a:rPr>
              <a:t>Spirit</a:t>
            </a:r>
            <a:r>
              <a:rPr lang="en-US" sz="2400" dirty="0" smtClean="0">
                <a:solidFill>
                  <a:prstClr val="black"/>
                </a:solidFill>
                <a:ea typeface="Calibri"/>
                <a:cs typeface="Times New Roman"/>
              </a:rPr>
              <a:t>…</a:t>
            </a:r>
            <a:endParaRPr lang="en-US" sz="2400" dirty="0">
              <a:solidFill>
                <a:prstClr val="black"/>
              </a:solidFill>
            </a:endParaRPr>
          </a:p>
        </p:txBody>
      </p:sp>
    </p:spTree>
    <p:extLst>
      <p:ext uri="{BB962C8B-B14F-4D97-AF65-F5344CB8AC3E}">
        <p14:creationId xmlns:p14="http://schemas.microsoft.com/office/powerpoint/2010/main" val="3763174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0"/>
            <a:ext cx="2948243" cy="492122"/>
          </a:xfrm>
          <a:prstGeom prst="rect">
            <a:avLst/>
          </a:prstGeom>
        </p:spPr>
        <p:txBody>
          <a:bodyPr wrap="none">
            <a:spAutoFit/>
          </a:bodyPr>
          <a:lstStyle/>
          <a:p>
            <a:pPr marL="457200">
              <a:lnSpc>
                <a:spcPct val="115000"/>
              </a:lnSpc>
              <a:spcAft>
                <a:spcPts val="1000"/>
              </a:spcAft>
            </a:pPr>
            <a:r>
              <a:rPr lang="en-US" sz="2400" b="1" dirty="0">
                <a:solidFill>
                  <a:prstClr val="black"/>
                </a:solidFill>
                <a:ea typeface="Calibri"/>
                <a:cs typeface="Times New Roman"/>
              </a:rPr>
              <a:t>Ephesians 4:11-16</a:t>
            </a:r>
            <a:endParaRPr lang="en-US" sz="2400" dirty="0">
              <a:solidFill>
                <a:prstClr val="black"/>
              </a:solidFill>
              <a:ea typeface="Calibri"/>
              <a:cs typeface="Times New Roman"/>
            </a:endParaRPr>
          </a:p>
        </p:txBody>
      </p:sp>
      <p:sp>
        <p:nvSpPr>
          <p:cNvPr id="3" name="Rectangle 2"/>
          <p:cNvSpPr/>
          <p:nvPr/>
        </p:nvSpPr>
        <p:spPr>
          <a:xfrm>
            <a:off x="309154" y="2286000"/>
            <a:ext cx="8610600" cy="1938992"/>
          </a:xfrm>
          <a:prstGeom prst="rect">
            <a:avLst/>
          </a:prstGeom>
        </p:spPr>
        <p:txBody>
          <a:bodyPr wrap="square">
            <a:spAutoFit/>
          </a:bodyPr>
          <a:lstStyle/>
          <a:p>
            <a:r>
              <a:rPr lang="en-US" sz="2400" b="1" dirty="0">
                <a:solidFill>
                  <a:prstClr val="black"/>
                </a:solidFill>
                <a:ea typeface="Calibri"/>
                <a:cs typeface="Times New Roman"/>
              </a:rPr>
              <a:t>11 </a:t>
            </a:r>
            <a:r>
              <a:rPr lang="en-US" sz="2400" dirty="0">
                <a:solidFill>
                  <a:prstClr val="black"/>
                </a:solidFill>
                <a:ea typeface="Calibri"/>
                <a:cs typeface="Times New Roman"/>
              </a:rPr>
              <a:t>And</a:t>
            </a:r>
            <a:r>
              <a:rPr lang="en-US" sz="2400" b="1" dirty="0">
                <a:solidFill>
                  <a:prstClr val="black"/>
                </a:solidFill>
                <a:ea typeface="Calibri"/>
                <a:cs typeface="Times New Roman"/>
              </a:rPr>
              <a:t> </a:t>
            </a:r>
            <a:r>
              <a:rPr lang="en-US" sz="2400" dirty="0">
                <a:solidFill>
                  <a:prstClr val="black"/>
                </a:solidFill>
                <a:ea typeface="Calibri"/>
                <a:cs typeface="Times New Roman"/>
              </a:rPr>
              <a:t>he (Jesus) gave the</a:t>
            </a:r>
            <a:r>
              <a:rPr lang="en-US" sz="2400" b="1" dirty="0">
                <a:solidFill>
                  <a:prstClr val="black"/>
                </a:solidFill>
                <a:ea typeface="Calibri"/>
                <a:cs typeface="Times New Roman"/>
              </a:rPr>
              <a:t> </a:t>
            </a:r>
            <a:r>
              <a:rPr lang="en-US" sz="2400" dirty="0">
                <a:solidFill>
                  <a:prstClr val="black"/>
                </a:solidFill>
                <a:ea typeface="Calibri"/>
                <a:cs typeface="Times New Roman"/>
              </a:rPr>
              <a:t>apostles, the prophets, the</a:t>
            </a:r>
            <a:r>
              <a:rPr lang="en-US" sz="2400" b="1" dirty="0">
                <a:solidFill>
                  <a:prstClr val="black"/>
                </a:solidFill>
                <a:ea typeface="Calibri"/>
                <a:cs typeface="Times New Roman"/>
              </a:rPr>
              <a:t> </a:t>
            </a:r>
            <a:r>
              <a:rPr lang="en-US" sz="2400" dirty="0">
                <a:solidFill>
                  <a:prstClr val="black"/>
                </a:solidFill>
                <a:ea typeface="Calibri"/>
                <a:cs typeface="Times New Roman"/>
              </a:rPr>
              <a:t>evangelists, the</a:t>
            </a:r>
            <a:r>
              <a:rPr lang="en-US" sz="2400" b="1" dirty="0">
                <a:solidFill>
                  <a:prstClr val="black"/>
                </a:solidFill>
                <a:ea typeface="Calibri"/>
                <a:cs typeface="Times New Roman"/>
              </a:rPr>
              <a:t> </a:t>
            </a:r>
            <a:r>
              <a:rPr lang="en-US" sz="2400" dirty="0">
                <a:solidFill>
                  <a:prstClr val="black"/>
                </a:solidFill>
                <a:ea typeface="Calibri"/>
                <a:cs typeface="Times New Roman"/>
              </a:rPr>
              <a:t>pastors and teachers,</a:t>
            </a:r>
            <a:r>
              <a:rPr lang="en-US" sz="2400" b="1" dirty="0">
                <a:solidFill>
                  <a:prstClr val="black"/>
                </a:solidFill>
                <a:ea typeface="Calibri"/>
                <a:cs typeface="Times New Roman"/>
              </a:rPr>
              <a:t> </a:t>
            </a:r>
            <a:r>
              <a:rPr lang="en-US" sz="2400" dirty="0">
                <a:solidFill>
                  <a:prstClr val="black"/>
                </a:solidFill>
                <a:ea typeface="Calibri"/>
                <a:cs typeface="Times New Roman"/>
              </a:rPr>
              <a:t> </a:t>
            </a:r>
            <a:r>
              <a:rPr lang="en-US" sz="2400" b="1" dirty="0">
                <a:solidFill>
                  <a:prstClr val="black"/>
                </a:solidFill>
                <a:ea typeface="Calibri"/>
                <a:cs typeface="Times New Roman"/>
              </a:rPr>
              <a:t>12  </a:t>
            </a:r>
            <a:r>
              <a:rPr lang="en-US" sz="2400" dirty="0">
                <a:solidFill>
                  <a:prstClr val="black"/>
                </a:solidFill>
                <a:ea typeface="Calibri"/>
                <a:cs typeface="Times New Roman"/>
              </a:rPr>
              <a:t>to equip the saints for the work of ministry, for</a:t>
            </a:r>
            <a:r>
              <a:rPr lang="en-US" sz="2400" b="1" dirty="0">
                <a:solidFill>
                  <a:prstClr val="black"/>
                </a:solidFill>
                <a:ea typeface="Calibri"/>
                <a:cs typeface="Times New Roman"/>
              </a:rPr>
              <a:t> </a:t>
            </a:r>
            <a:r>
              <a:rPr lang="en-US" sz="2400" dirty="0">
                <a:solidFill>
                  <a:prstClr val="black"/>
                </a:solidFill>
                <a:ea typeface="Calibri"/>
                <a:cs typeface="Times New Roman"/>
              </a:rPr>
              <a:t>building up</a:t>
            </a:r>
            <a:r>
              <a:rPr lang="en-US" sz="2400" b="1" dirty="0">
                <a:solidFill>
                  <a:prstClr val="black"/>
                </a:solidFill>
                <a:ea typeface="Calibri"/>
                <a:cs typeface="Times New Roman"/>
              </a:rPr>
              <a:t> </a:t>
            </a:r>
            <a:r>
              <a:rPr lang="en-US" sz="2400" dirty="0">
                <a:solidFill>
                  <a:prstClr val="black"/>
                </a:solidFill>
                <a:ea typeface="Calibri"/>
                <a:cs typeface="Times New Roman"/>
              </a:rPr>
              <a:t>the body of Christ, </a:t>
            </a:r>
            <a:r>
              <a:rPr lang="en-US" sz="2400" b="1" dirty="0">
                <a:solidFill>
                  <a:prstClr val="black"/>
                </a:solidFill>
                <a:ea typeface="Calibri"/>
                <a:cs typeface="Times New Roman"/>
              </a:rPr>
              <a:t>13 </a:t>
            </a:r>
            <a:r>
              <a:rPr lang="en-US" sz="2400" dirty="0">
                <a:solidFill>
                  <a:prstClr val="black"/>
                </a:solidFill>
                <a:ea typeface="Calibri"/>
                <a:cs typeface="Times New Roman"/>
              </a:rPr>
              <a:t>until we all attain to</a:t>
            </a:r>
            <a:r>
              <a:rPr lang="en-US" sz="2400" b="1" dirty="0">
                <a:solidFill>
                  <a:prstClr val="black"/>
                </a:solidFill>
                <a:ea typeface="Calibri"/>
                <a:cs typeface="Times New Roman"/>
              </a:rPr>
              <a:t> </a:t>
            </a:r>
            <a:r>
              <a:rPr lang="en-US" sz="2400" dirty="0">
                <a:solidFill>
                  <a:prstClr val="black"/>
                </a:solidFill>
                <a:ea typeface="Calibri"/>
                <a:cs typeface="Times New Roman"/>
              </a:rPr>
              <a:t>the unity of the faith and of the knowledge of the Son of God,</a:t>
            </a:r>
            <a:r>
              <a:rPr lang="en-US" sz="2400" b="1" dirty="0">
                <a:solidFill>
                  <a:prstClr val="black"/>
                </a:solidFill>
                <a:ea typeface="Calibri"/>
                <a:cs typeface="Times New Roman"/>
              </a:rPr>
              <a:t> </a:t>
            </a:r>
            <a:r>
              <a:rPr lang="en-US" sz="2400" b="1" dirty="0">
                <a:solidFill>
                  <a:srgbClr val="E46C0A"/>
                </a:solidFill>
                <a:ea typeface="Calibri"/>
                <a:cs typeface="Times New Roman"/>
              </a:rPr>
              <a:t>to mature </a:t>
            </a:r>
            <a:r>
              <a:rPr lang="en-US" sz="2400" b="1">
                <a:solidFill>
                  <a:srgbClr val="E46C0A"/>
                </a:solidFill>
                <a:ea typeface="Calibri"/>
                <a:cs typeface="Times New Roman"/>
              </a:rPr>
              <a:t>manhood</a:t>
            </a:r>
            <a:r>
              <a:rPr lang="en-US" sz="2400" smtClean="0">
                <a:solidFill>
                  <a:prstClr val="black"/>
                </a:solidFill>
                <a:ea typeface="Calibri"/>
                <a:cs typeface="Times New Roman"/>
              </a:rPr>
              <a:t>,</a:t>
            </a:r>
            <a:r>
              <a:rPr lang="en-US" sz="2400" b="1" smtClean="0">
                <a:solidFill>
                  <a:prstClr val="black"/>
                </a:solidFill>
                <a:ea typeface="Calibri"/>
                <a:cs typeface="Times New Roman"/>
              </a:rPr>
              <a:t>…</a:t>
            </a:r>
            <a:endParaRPr lang="en-US" sz="2400" dirty="0">
              <a:solidFill>
                <a:prstClr val="black"/>
              </a:solidFill>
            </a:endParaRPr>
          </a:p>
        </p:txBody>
      </p:sp>
    </p:spTree>
    <p:extLst>
      <p:ext uri="{BB962C8B-B14F-4D97-AF65-F5344CB8AC3E}">
        <p14:creationId xmlns:p14="http://schemas.microsoft.com/office/powerpoint/2010/main" val="12677236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967335"/>
            <a:ext cx="7239000" cy="1200329"/>
          </a:xfrm>
          <a:prstGeom prst="rect">
            <a:avLst/>
          </a:prstGeom>
        </p:spPr>
        <p:txBody>
          <a:bodyPr wrap="square">
            <a:spAutoFit/>
          </a:bodyPr>
          <a:lstStyle/>
          <a:p>
            <a:r>
              <a:rPr lang="en-US" sz="2400" b="1" dirty="0">
                <a:solidFill>
                  <a:prstClr val="black"/>
                </a:solidFill>
                <a:ea typeface="Calibri"/>
                <a:cs typeface="Times New Roman"/>
              </a:rPr>
              <a:t>13 </a:t>
            </a:r>
            <a:r>
              <a:rPr lang="en-US" sz="2400" dirty="0">
                <a:solidFill>
                  <a:prstClr val="black"/>
                </a:solidFill>
                <a:ea typeface="Calibri"/>
                <a:cs typeface="Times New Roman"/>
              </a:rPr>
              <a:t>Therefore</a:t>
            </a:r>
            <a:r>
              <a:rPr lang="en-US" sz="2400" b="1" dirty="0">
                <a:solidFill>
                  <a:prstClr val="black"/>
                </a:solidFill>
                <a:ea typeface="Calibri"/>
                <a:cs typeface="Times New Roman"/>
              </a:rPr>
              <a:t> </a:t>
            </a:r>
            <a:r>
              <a:rPr lang="en-US" sz="2400" dirty="0">
                <a:solidFill>
                  <a:prstClr val="black"/>
                </a:solidFill>
                <a:ea typeface="Calibri"/>
                <a:cs typeface="Times New Roman"/>
              </a:rPr>
              <a:t>take up the whole armor of God, </a:t>
            </a:r>
            <a:r>
              <a:rPr lang="en-US" sz="2400" b="1" dirty="0">
                <a:solidFill>
                  <a:srgbClr val="E36C0A"/>
                </a:solidFill>
                <a:ea typeface="Calibri"/>
                <a:cs typeface="Times New Roman"/>
              </a:rPr>
              <a:t>that you may be able to withstand in the evil day, and having done all, to stand firm</a:t>
            </a:r>
            <a:r>
              <a:rPr lang="en-US" sz="2400" dirty="0">
                <a:solidFill>
                  <a:prstClr val="black"/>
                </a:solidFill>
                <a:ea typeface="Calibri"/>
                <a:cs typeface="Times New Roman"/>
              </a:rPr>
              <a:t>. </a:t>
            </a:r>
            <a:endParaRPr lang="en-US" sz="2400" dirty="0">
              <a:solidFill>
                <a:prstClr val="black"/>
              </a:solidFill>
            </a:endParaRPr>
          </a:p>
        </p:txBody>
      </p:sp>
      <p:sp>
        <p:nvSpPr>
          <p:cNvPr id="3" name="Rectangle 2"/>
          <p:cNvSpPr/>
          <p:nvPr/>
        </p:nvSpPr>
        <p:spPr>
          <a:xfrm>
            <a:off x="533400" y="1989909"/>
            <a:ext cx="1747594" cy="492122"/>
          </a:xfrm>
          <a:prstGeom prst="rect">
            <a:avLst/>
          </a:prstGeom>
        </p:spPr>
        <p:txBody>
          <a:bodyPr wrap="none">
            <a:spAutoFit/>
          </a:bodyPr>
          <a:lstStyle/>
          <a:p>
            <a:pPr marL="457200">
              <a:lnSpc>
                <a:spcPct val="115000"/>
              </a:lnSpc>
              <a:spcAft>
                <a:spcPts val="1000"/>
              </a:spcAft>
            </a:pPr>
            <a:r>
              <a:rPr lang="en-US" sz="2400" b="1" dirty="0" err="1">
                <a:solidFill>
                  <a:prstClr val="black"/>
                </a:solidFill>
                <a:ea typeface="Calibri"/>
                <a:cs typeface="Times New Roman"/>
              </a:rPr>
              <a:t>Eph</a:t>
            </a:r>
            <a:r>
              <a:rPr lang="en-US" sz="2400" b="1" dirty="0">
                <a:solidFill>
                  <a:prstClr val="black"/>
                </a:solidFill>
                <a:ea typeface="Calibri"/>
                <a:cs typeface="Times New Roman"/>
              </a:rPr>
              <a:t> 6:13</a:t>
            </a:r>
            <a:endParaRPr lang="en-US" sz="2400" dirty="0">
              <a:solidFill>
                <a:prstClr val="black"/>
              </a:solidFill>
              <a:ea typeface="Calibri"/>
              <a:cs typeface="Times New Roman"/>
            </a:endParaRPr>
          </a:p>
        </p:txBody>
      </p:sp>
    </p:spTree>
    <p:extLst>
      <p:ext uri="{BB962C8B-B14F-4D97-AF65-F5344CB8AC3E}">
        <p14:creationId xmlns:p14="http://schemas.microsoft.com/office/powerpoint/2010/main" val="35104103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76200" y="-4354"/>
            <a:ext cx="6096000" cy="5503818"/>
          </a:xfrm>
          <a:prstGeom prst="ellipse">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2512388" y="2359647"/>
            <a:ext cx="1380379" cy="954107"/>
          </a:xfrm>
          <a:prstGeom prst="rect">
            <a:avLst/>
          </a:prstGeom>
          <a:noFill/>
        </p:spPr>
        <p:txBody>
          <a:bodyPr wrap="none" rtlCol="0">
            <a:spAutoFit/>
          </a:bodyPr>
          <a:lstStyle/>
          <a:p>
            <a:pPr algn="ctr"/>
            <a:r>
              <a:rPr lang="en-US" sz="2800" dirty="0">
                <a:solidFill>
                  <a:prstClr val="black"/>
                </a:solidFill>
              </a:rPr>
              <a:t>No Hold</a:t>
            </a:r>
          </a:p>
          <a:p>
            <a:pPr algn="ctr"/>
            <a:r>
              <a:rPr lang="en-US" sz="2800" dirty="0">
                <a:solidFill>
                  <a:prstClr val="black"/>
                </a:solidFill>
              </a:rPr>
              <a:t>Strategy</a:t>
            </a:r>
          </a:p>
        </p:txBody>
      </p:sp>
      <p:cxnSp>
        <p:nvCxnSpPr>
          <p:cNvPr id="14" name="Straight Connector 13"/>
          <p:cNvCxnSpPr/>
          <p:nvPr/>
        </p:nvCxnSpPr>
        <p:spPr>
          <a:xfrm>
            <a:off x="8153400" y="1295400"/>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2385026" y="179278"/>
            <a:ext cx="1591560" cy="1531620"/>
          </a:xfrm>
          <a:prstGeom prst="ellipse">
            <a:avLst/>
          </a:prstGeom>
          <a:solidFill>
            <a:schemeClr val="accent5">
              <a:lumMod val="75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ACC6">
                  <a:lumMod val="60000"/>
                  <a:lumOff val="40000"/>
                </a:srgbClr>
              </a:solidFill>
            </a:endParaRPr>
          </a:p>
        </p:txBody>
      </p:sp>
      <p:sp>
        <p:nvSpPr>
          <p:cNvPr id="29" name="Oval 28"/>
          <p:cNvSpPr/>
          <p:nvPr/>
        </p:nvSpPr>
        <p:spPr>
          <a:xfrm>
            <a:off x="4084354" y="3316284"/>
            <a:ext cx="1501000" cy="1539414"/>
          </a:xfrm>
          <a:prstGeom prst="ellipse">
            <a:avLst/>
          </a:prstGeom>
          <a:solidFill>
            <a:schemeClr val="accent5">
              <a:lumMod val="75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0" name="Oval 29"/>
          <p:cNvSpPr/>
          <p:nvPr/>
        </p:nvSpPr>
        <p:spPr>
          <a:xfrm>
            <a:off x="892594" y="3352800"/>
            <a:ext cx="1600200" cy="1502898"/>
          </a:xfrm>
          <a:prstGeom prst="ellipse">
            <a:avLst/>
          </a:prstGeom>
          <a:solidFill>
            <a:schemeClr val="accent5">
              <a:lumMod val="75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TextBox 54"/>
          <p:cNvSpPr txBox="1"/>
          <p:nvPr/>
        </p:nvSpPr>
        <p:spPr>
          <a:xfrm>
            <a:off x="2361210" y="529589"/>
            <a:ext cx="1613199" cy="830997"/>
          </a:xfrm>
          <a:prstGeom prst="rect">
            <a:avLst/>
          </a:prstGeom>
          <a:noFill/>
        </p:spPr>
        <p:txBody>
          <a:bodyPr wrap="none" rtlCol="0">
            <a:spAutoFit/>
          </a:bodyPr>
          <a:lstStyle/>
          <a:p>
            <a:pPr algn="ctr"/>
            <a:r>
              <a:rPr lang="en-US" sz="2400" dirty="0">
                <a:solidFill>
                  <a:prstClr val="black"/>
                </a:solidFill>
              </a:rPr>
              <a:t>Strategy</a:t>
            </a:r>
          </a:p>
          <a:p>
            <a:pPr algn="ctr"/>
            <a:r>
              <a:rPr lang="en-US" sz="2400" dirty="0">
                <a:solidFill>
                  <a:prstClr val="black"/>
                </a:solidFill>
              </a:rPr>
              <a:t>Description</a:t>
            </a:r>
          </a:p>
        </p:txBody>
      </p:sp>
      <p:sp>
        <p:nvSpPr>
          <p:cNvPr id="56" name="TextBox 55"/>
          <p:cNvSpPr txBox="1"/>
          <p:nvPr/>
        </p:nvSpPr>
        <p:spPr>
          <a:xfrm>
            <a:off x="4160246" y="3747651"/>
            <a:ext cx="1349216" cy="830997"/>
          </a:xfrm>
          <a:prstGeom prst="rect">
            <a:avLst/>
          </a:prstGeom>
          <a:noFill/>
        </p:spPr>
        <p:txBody>
          <a:bodyPr wrap="none" rtlCol="0">
            <a:spAutoFit/>
          </a:bodyPr>
          <a:lstStyle/>
          <a:p>
            <a:pPr algn="ctr"/>
            <a:r>
              <a:rPr lang="en-US" sz="2400" dirty="0">
                <a:solidFill>
                  <a:prstClr val="black"/>
                </a:solidFill>
              </a:rPr>
              <a:t>Strategic</a:t>
            </a:r>
          </a:p>
          <a:p>
            <a:pPr algn="ctr"/>
            <a:r>
              <a:rPr lang="en-US" sz="2400" dirty="0">
                <a:solidFill>
                  <a:prstClr val="black"/>
                </a:solidFill>
              </a:rPr>
              <a:t>Structure</a:t>
            </a:r>
          </a:p>
        </p:txBody>
      </p:sp>
      <p:sp>
        <p:nvSpPr>
          <p:cNvPr id="57" name="TextBox 56"/>
          <p:cNvSpPr txBox="1"/>
          <p:nvPr/>
        </p:nvSpPr>
        <p:spPr>
          <a:xfrm>
            <a:off x="1277067" y="3688750"/>
            <a:ext cx="831254" cy="830997"/>
          </a:xfrm>
          <a:prstGeom prst="rect">
            <a:avLst/>
          </a:prstGeom>
          <a:noFill/>
        </p:spPr>
        <p:txBody>
          <a:bodyPr wrap="none" rtlCol="0">
            <a:spAutoFit/>
          </a:bodyPr>
          <a:lstStyle/>
          <a:p>
            <a:pPr algn="ctr"/>
            <a:r>
              <a:rPr lang="en-US" sz="2400" dirty="0">
                <a:solidFill>
                  <a:prstClr val="black"/>
                </a:solidFill>
              </a:rPr>
              <a:t>End</a:t>
            </a:r>
          </a:p>
          <a:p>
            <a:pPr algn="ctr"/>
            <a:r>
              <a:rPr lang="en-US" sz="2400" dirty="0">
                <a:solidFill>
                  <a:prstClr val="black"/>
                </a:solidFill>
              </a:rPr>
              <a:t>Point</a:t>
            </a:r>
          </a:p>
        </p:txBody>
      </p:sp>
      <p:sp>
        <p:nvSpPr>
          <p:cNvPr id="4" name="Oval 3"/>
          <p:cNvSpPr/>
          <p:nvPr/>
        </p:nvSpPr>
        <p:spPr>
          <a:xfrm>
            <a:off x="6415024" y="2971799"/>
            <a:ext cx="1647952" cy="154794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Oval 4"/>
          <p:cNvSpPr/>
          <p:nvPr/>
        </p:nvSpPr>
        <p:spPr>
          <a:xfrm>
            <a:off x="6324600" y="4724400"/>
            <a:ext cx="1676400" cy="16002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Oval 5"/>
          <p:cNvSpPr/>
          <p:nvPr/>
        </p:nvSpPr>
        <p:spPr>
          <a:xfrm>
            <a:off x="4267200" y="5181600"/>
            <a:ext cx="1600200" cy="15240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TextBox 6"/>
          <p:cNvSpPr txBox="1"/>
          <p:nvPr/>
        </p:nvSpPr>
        <p:spPr>
          <a:xfrm>
            <a:off x="6415024" y="3516818"/>
            <a:ext cx="1647952" cy="461665"/>
          </a:xfrm>
          <a:prstGeom prst="rect">
            <a:avLst/>
          </a:prstGeom>
          <a:noFill/>
        </p:spPr>
        <p:txBody>
          <a:bodyPr wrap="none" rtlCol="0">
            <a:spAutoFit/>
          </a:bodyPr>
          <a:lstStyle/>
          <a:p>
            <a:r>
              <a:rPr lang="en-US" sz="2400" dirty="0">
                <a:solidFill>
                  <a:prstClr val="black"/>
                </a:solidFill>
              </a:rPr>
              <a:t>Forgiveness</a:t>
            </a:r>
          </a:p>
        </p:txBody>
      </p:sp>
      <p:sp>
        <p:nvSpPr>
          <p:cNvPr id="8" name="TextBox 7"/>
          <p:cNvSpPr txBox="1"/>
          <p:nvPr/>
        </p:nvSpPr>
        <p:spPr>
          <a:xfrm>
            <a:off x="6535160" y="5083965"/>
            <a:ext cx="1255280" cy="830997"/>
          </a:xfrm>
          <a:prstGeom prst="rect">
            <a:avLst/>
          </a:prstGeom>
          <a:noFill/>
        </p:spPr>
        <p:txBody>
          <a:bodyPr wrap="none" rtlCol="0">
            <a:spAutoFit/>
          </a:bodyPr>
          <a:lstStyle/>
          <a:p>
            <a:pPr algn="ctr"/>
            <a:r>
              <a:rPr lang="en-US" sz="2400" dirty="0">
                <a:solidFill>
                  <a:prstClr val="black"/>
                </a:solidFill>
              </a:rPr>
              <a:t>Personal</a:t>
            </a:r>
          </a:p>
          <a:p>
            <a:pPr algn="ctr"/>
            <a:r>
              <a:rPr lang="en-US" sz="2400" dirty="0">
                <a:solidFill>
                  <a:prstClr val="black"/>
                </a:solidFill>
              </a:rPr>
              <a:t>History</a:t>
            </a:r>
          </a:p>
        </p:txBody>
      </p:sp>
      <p:sp>
        <p:nvSpPr>
          <p:cNvPr id="10" name="TextBox 9"/>
          <p:cNvSpPr txBox="1"/>
          <p:nvPr/>
        </p:nvSpPr>
        <p:spPr>
          <a:xfrm>
            <a:off x="4164602" y="5525589"/>
            <a:ext cx="1702798" cy="830997"/>
          </a:xfrm>
          <a:prstGeom prst="rect">
            <a:avLst/>
          </a:prstGeom>
          <a:noFill/>
        </p:spPr>
        <p:txBody>
          <a:bodyPr wrap="square" rtlCol="0">
            <a:spAutoFit/>
          </a:bodyPr>
          <a:lstStyle/>
          <a:p>
            <a:pPr algn="ctr"/>
            <a:r>
              <a:rPr lang="en-US" sz="2400" dirty="0">
                <a:solidFill>
                  <a:prstClr val="black"/>
                </a:solidFill>
              </a:rPr>
              <a:t>Mind</a:t>
            </a:r>
          </a:p>
          <a:p>
            <a:pPr algn="ctr"/>
            <a:r>
              <a:rPr lang="en-US" sz="2400" dirty="0">
                <a:solidFill>
                  <a:prstClr val="black"/>
                </a:solidFill>
              </a:rPr>
              <a:t>Renovation</a:t>
            </a:r>
          </a:p>
        </p:txBody>
      </p:sp>
      <p:cxnSp>
        <p:nvCxnSpPr>
          <p:cNvPr id="12" name="Straight Connector 11"/>
          <p:cNvCxnSpPr>
            <a:stCxn id="4" idx="2"/>
          </p:cNvCxnSpPr>
          <p:nvPr/>
        </p:nvCxnSpPr>
        <p:spPr>
          <a:xfrm flipH="1">
            <a:off x="5509462" y="3745773"/>
            <a:ext cx="905562" cy="23271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flipV="1">
            <a:off x="5509462" y="4519746"/>
            <a:ext cx="1025698" cy="5642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6" idx="0"/>
          </p:cNvCxnSpPr>
          <p:nvPr/>
        </p:nvCxnSpPr>
        <p:spPr>
          <a:xfrm flipV="1">
            <a:off x="5067300" y="4855698"/>
            <a:ext cx="0" cy="32590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51993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52800" y="609600"/>
            <a:ext cx="1828800" cy="517065"/>
          </a:xfrm>
          <a:prstGeom prst="rect">
            <a:avLst/>
          </a:prstGeom>
        </p:spPr>
        <p:txBody>
          <a:bodyPr wrap="square">
            <a:spAutoFit/>
          </a:bodyPr>
          <a:lstStyle/>
          <a:p>
            <a:pPr marR="0" lvl="0">
              <a:lnSpc>
                <a:spcPct val="115000"/>
              </a:lnSpc>
              <a:spcBef>
                <a:spcPts val="0"/>
              </a:spcBef>
              <a:spcAft>
                <a:spcPts val="0"/>
              </a:spcAft>
            </a:pPr>
            <a:r>
              <a:rPr lang="en-US" sz="2400" dirty="0" smtClean="0">
                <a:ea typeface="Calibri"/>
                <a:cs typeface="Times New Roman"/>
              </a:rPr>
              <a:t>Forgiveness:</a:t>
            </a:r>
            <a:endParaRPr lang="en-US" sz="2400" dirty="0">
              <a:ea typeface="Calibri"/>
              <a:cs typeface="Times New Roman"/>
            </a:endParaRPr>
          </a:p>
        </p:txBody>
      </p:sp>
      <p:sp>
        <p:nvSpPr>
          <p:cNvPr id="3" name="Rectangle 2"/>
          <p:cNvSpPr/>
          <p:nvPr/>
        </p:nvSpPr>
        <p:spPr>
          <a:xfrm>
            <a:off x="533400" y="2057400"/>
            <a:ext cx="7467600" cy="2768963"/>
          </a:xfrm>
          <a:prstGeom prst="rect">
            <a:avLst/>
          </a:prstGeom>
        </p:spPr>
        <p:txBody>
          <a:bodyPr wrap="square">
            <a:spAutoFit/>
          </a:bodyPr>
          <a:lstStyle/>
          <a:p>
            <a:pPr>
              <a:lnSpc>
                <a:spcPct val="115000"/>
              </a:lnSpc>
              <a:spcAft>
                <a:spcPts val="1000"/>
              </a:spcAft>
            </a:pPr>
            <a:r>
              <a:rPr lang="en-US" sz="2400" b="1" dirty="0" err="1">
                <a:ea typeface="Calibri"/>
                <a:cs typeface="Times New Roman"/>
              </a:rPr>
              <a:t>aphiemi</a:t>
            </a:r>
            <a:r>
              <a:rPr lang="en-US" sz="2400" b="1" dirty="0">
                <a:ea typeface="Calibri"/>
                <a:cs typeface="Times New Roman"/>
              </a:rPr>
              <a:t> </a:t>
            </a:r>
            <a:r>
              <a:rPr lang="en-US" sz="2400" dirty="0">
                <a:ea typeface="Calibri"/>
                <a:cs typeface="Times New Roman"/>
              </a:rPr>
              <a:t>(</a:t>
            </a:r>
            <a:r>
              <a:rPr lang="en-US" sz="2400" u="sng" dirty="0">
                <a:ea typeface="Calibri"/>
                <a:cs typeface="Times New Roman"/>
              </a:rPr>
              <a:t>NT:863</a:t>
            </a:r>
            <a:r>
              <a:rPr lang="en-US" sz="2400" dirty="0">
                <a:ea typeface="Calibri"/>
                <a:cs typeface="Times New Roman"/>
              </a:rPr>
              <a:t>), primarily,</a:t>
            </a:r>
            <a:r>
              <a:rPr lang="en-US" sz="2400" b="1" dirty="0">
                <a:ea typeface="Calibri"/>
                <a:cs typeface="Times New Roman"/>
              </a:rPr>
              <a:t> </a:t>
            </a:r>
            <a:r>
              <a:rPr lang="en-US" sz="2400" b="1" dirty="0">
                <a:solidFill>
                  <a:schemeClr val="accent5"/>
                </a:solidFill>
                <a:ea typeface="Calibri"/>
                <a:cs typeface="Times New Roman"/>
              </a:rPr>
              <a:t>"to send forth, send away" </a:t>
            </a:r>
            <a:r>
              <a:rPr lang="en-US" sz="2400" dirty="0">
                <a:ea typeface="Calibri"/>
                <a:cs typeface="Times New Roman"/>
              </a:rPr>
              <a:t>[regarding] ‎(b) sins…</a:t>
            </a:r>
          </a:p>
          <a:p>
            <a:pPr marL="342900" marR="0" lvl="0" indent="-342900">
              <a:lnSpc>
                <a:spcPct val="115000"/>
              </a:lnSpc>
              <a:spcBef>
                <a:spcPts val="0"/>
              </a:spcBef>
              <a:spcAft>
                <a:spcPts val="0"/>
              </a:spcAft>
              <a:buFont typeface="+mj-lt"/>
              <a:buAutoNum type="arabicPeriod"/>
            </a:pPr>
            <a:r>
              <a:rPr lang="en-US" sz="2400" dirty="0">
                <a:solidFill>
                  <a:schemeClr val="accent5"/>
                </a:solidFill>
                <a:ea typeface="Calibri"/>
                <a:cs typeface="Times New Roman"/>
              </a:rPr>
              <a:t>‎</a:t>
            </a:r>
            <a:r>
              <a:rPr lang="en-US" sz="2400" b="1" dirty="0">
                <a:solidFill>
                  <a:schemeClr val="accent5"/>
                </a:solidFill>
                <a:ea typeface="Calibri"/>
                <a:cs typeface="Times New Roman"/>
              </a:rPr>
              <a:t>firstly signifies the remission [dismissal]of the punishment due to sinful conduct… </a:t>
            </a:r>
            <a:endParaRPr lang="en-US" sz="2400" dirty="0">
              <a:solidFill>
                <a:schemeClr val="accent5"/>
              </a:solidFill>
              <a:ea typeface="Calibri"/>
              <a:cs typeface="Times New Roman"/>
            </a:endParaRPr>
          </a:p>
          <a:p>
            <a:pPr marL="342900" marR="0" lvl="0" indent="-342900">
              <a:lnSpc>
                <a:spcPct val="115000"/>
              </a:lnSpc>
              <a:spcBef>
                <a:spcPts val="0"/>
              </a:spcBef>
              <a:spcAft>
                <a:spcPts val="1000"/>
              </a:spcAft>
              <a:buFont typeface="+mj-lt"/>
              <a:buAutoNum type="arabicPeriod"/>
            </a:pPr>
            <a:r>
              <a:rPr lang="en-US" sz="2400" b="1" dirty="0">
                <a:solidFill>
                  <a:schemeClr val="accent5"/>
                </a:solidFill>
                <a:ea typeface="Calibri"/>
                <a:cs typeface="Times New Roman"/>
              </a:rPr>
              <a:t>‎secondly, it involves the complete removal of the cause of offense</a:t>
            </a:r>
            <a:endParaRPr lang="en-US" sz="2400" dirty="0">
              <a:solidFill>
                <a:schemeClr val="accent5"/>
              </a:solidFill>
              <a:ea typeface="Calibri"/>
              <a:cs typeface="Times New Roman"/>
            </a:endParaRPr>
          </a:p>
        </p:txBody>
      </p:sp>
    </p:spTree>
    <p:extLst>
      <p:ext uri="{BB962C8B-B14F-4D97-AF65-F5344CB8AC3E}">
        <p14:creationId xmlns:p14="http://schemas.microsoft.com/office/powerpoint/2010/main" val="1012195865"/>
      </p:ext>
    </p:extLst>
  </p:cSld>
  <p:clrMapOvr>
    <a:masterClrMapping/>
  </p:clrMapOvr>
</p:sld>
</file>

<file path=ppt/theme/theme1.xml><?xml version="1.0" encoding="utf-8"?>
<a:theme xmlns:a="http://schemas.openxmlformats.org/drawingml/2006/main" name="No Hold Single Mi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No Hold Stayed Mi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No Hold Renewing Mi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No Hold History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No Hold Renewing Mi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2_No Hold Renewing Mi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 Hold Single Mind</Template>
  <TotalTime>504</TotalTime>
  <Words>1509</Words>
  <Application>Microsoft Office PowerPoint</Application>
  <PresentationFormat>On-screen Show (4:3)</PresentationFormat>
  <Paragraphs>104</Paragraphs>
  <Slides>30</Slides>
  <Notes>0</Notes>
  <HiddenSlides>0</HiddenSlides>
  <MMClips>0</MMClips>
  <ScaleCrop>false</ScaleCrop>
  <HeadingPairs>
    <vt:vector size="4" baseType="variant">
      <vt:variant>
        <vt:lpstr>Theme</vt:lpstr>
      </vt:variant>
      <vt:variant>
        <vt:i4>10</vt:i4>
      </vt:variant>
      <vt:variant>
        <vt:lpstr>Slide Titles</vt:lpstr>
      </vt:variant>
      <vt:variant>
        <vt:i4>30</vt:i4>
      </vt:variant>
    </vt:vector>
  </HeadingPairs>
  <TitlesOfParts>
    <vt:vector size="40" baseType="lpstr">
      <vt:lpstr>No Hold Single Mind</vt:lpstr>
      <vt:lpstr>Office Theme</vt:lpstr>
      <vt:lpstr>4_Office Theme</vt:lpstr>
      <vt:lpstr>2_Office Theme</vt:lpstr>
      <vt:lpstr>1_No Hold Renewing Mind</vt:lpstr>
      <vt:lpstr>No Hold History 1</vt:lpstr>
      <vt:lpstr>No Hold Renewing Mind</vt:lpstr>
      <vt:lpstr>2_No Hold Renewing Mind</vt:lpstr>
      <vt:lpstr>1_Office Theme</vt:lpstr>
      <vt:lpstr>No Hold Stayed Mind</vt:lpstr>
      <vt:lpstr>Mind Renovation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Single Mind</dc:title>
  <dc:creator>Family</dc:creator>
  <cp:lastModifiedBy>Family</cp:lastModifiedBy>
  <cp:revision>62</cp:revision>
  <dcterms:created xsi:type="dcterms:W3CDTF">2019-02-12T17:26:40Z</dcterms:created>
  <dcterms:modified xsi:type="dcterms:W3CDTF">2019-08-23T19:35:53Z</dcterms:modified>
</cp:coreProperties>
</file>