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32" r:id="rId3"/>
    <p:sldMasterId id="2147483744" r:id="rId4"/>
    <p:sldMasterId id="2147483756" r:id="rId5"/>
    <p:sldMasterId id="2147483768" r:id="rId6"/>
    <p:sldMasterId id="2147483780" r:id="rId7"/>
  </p:sldMasterIdLst>
  <p:sldIdLst>
    <p:sldId id="256" r:id="rId8"/>
    <p:sldId id="274" r:id="rId9"/>
    <p:sldId id="372" r:id="rId10"/>
    <p:sldId id="261" r:id="rId11"/>
    <p:sldId id="373" r:id="rId12"/>
    <p:sldId id="257" r:id="rId13"/>
    <p:sldId id="258" r:id="rId14"/>
    <p:sldId id="374" r:id="rId15"/>
    <p:sldId id="375" r:id="rId16"/>
    <p:sldId id="358" r:id="rId17"/>
    <p:sldId id="376" r:id="rId18"/>
    <p:sldId id="377" r:id="rId19"/>
    <p:sldId id="378" r:id="rId20"/>
    <p:sldId id="379" r:id="rId21"/>
    <p:sldId id="380" r:id="rId22"/>
    <p:sldId id="309" r:id="rId23"/>
    <p:sldId id="381" r:id="rId24"/>
    <p:sldId id="382" r:id="rId25"/>
    <p:sldId id="383" r:id="rId26"/>
    <p:sldId id="343" r:id="rId27"/>
    <p:sldId id="384" r:id="rId28"/>
    <p:sldId id="361" r:id="rId29"/>
    <p:sldId id="353" r:id="rId30"/>
    <p:sldId id="360" r:id="rId31"/>
    <p:sldId id="354" r:id="rId32"/>
    <p:sldId id="362" r:id="rId33"/>
    <p:sldId id="366" r:id="rId34"/>
    <p:sldId id="364" r:id="rId35"/>
    <p:sldId id="363" r:id="rId36"/>
    <p:sldId id="356" r:id="rId37"/>
    <p:sldId id="368" r:id="rId38"/>
    <p:sldId id="369" r:id="rId39"/>
    <p:sldId id="371" r:id="rId40"/>
    <p:sldId id="370" r:id="rId41"/>
    <p:sldId id="367" r:id="rId42"/>
    <p:sldId id="34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132216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942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277238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6050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4183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1340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82323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540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5739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9509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486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4289053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8471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45371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1424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4074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5478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8830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02347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98290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05942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571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8395974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6343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301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34271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113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9158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0640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12676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11551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24925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241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14088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3529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79869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2515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66366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82377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3297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75906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75463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2391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360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48810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45833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03241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79368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36220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53641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336717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73021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82838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08235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165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4014848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71165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695089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4967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107017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907204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530030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44957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89223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49145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307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35084481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40177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73654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549525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109118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712849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055949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140028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43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9738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2042BB-8873-4C3E-9D71-C32FF0B37592}"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2F935-9B8F-4782-A1AE-201CEA96AE29}" type="slidenum">
              <a:rPr lang="en-US" smtClean="0"/>
              <a:t>‹#›</a:t>
            </a:fld>
            <a:endParaRPr lang="en-US"/>
          </a:p>
        </p:txBody>
      </p:sp>
    </p:spTree>
    <p:extLst>
      <p:ext uri="{BB962C8B-B14F-4D97-AF65-F5344CB8AC3E}">
        <p14:creationId xmlns:p14="http://schemas.microsoft.com/office/powerpoint/2010/main" val="1143206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t>8/23/2019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t>‹#›</a:t>
            </a:fld>
            <a:endParaRPr lang="en-US"/>
          </a:p>
        </p:txBody>
      </p:sp>
    </p:spTree>
    <p:extLst>
      <p:ext uri="{BB962C8B-B14F-4D97-AF65-F5344CB8AC3E}">
        <p14:creationId xmlns:p14="http://schemas.microsoft.com/office/powerpoint/2010/main" val="873936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5538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73D529-516F-425E-9F66-4A0A302334BE}"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7D840-68F1-4A64-BB34-8EA60A7188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87945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81CAC-9FD5-44C7-B7EE-81D5D79DF9A8}"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20E62-3B49-4DC1-A216-A8E81C88F58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86901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944314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369359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42BB-8873-4C3E-9D71-C32FF0B37592}" type="datetimeFigureOut">
              <a:rPr lang="en-US" smtClean="0">
                <a:solidFill>
                  <a:prstClr val="black">
                    <a:tint val="75000"/>
                  </a:prstClr>
                </a:solidFill>
              </a:rPr>
              <a:pPr/>
              <a:t>8/23/2019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2F935-9B8F-4782-A1AE-201CEA96AE2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245253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 Hold</a:t>
            </a:r>
            <a:endParaRPr lang="en-US" dirty="0"/>
          </a:p>
        </p:txBody>
      </p:sp>
      <p:sp>
        <p:nvSpPr>
          <p:cNvPr id="3" name="Subtitle 2"/>
          <p:cNvSpPr>
            <a:spLocks noGrp="1"/>
          </p:cNvSpPr>
          <p:nvPr>
            <p:ph type="subTitle" idx="1"/>
          </p:nvPr>
        </p:nvSpPr>
        <p:spPr/>
        <p:txBody>
          <a:bodyPr/>
          <a:lstStyle/>
          <a:p>
            <a:r>
              <a:rPr lang="en-US" dirty="0" smtClean="0"/>
              <a:t>Strategic End Point</a:t>
            </a:r>
            <a:endParaRPr lang="en-US" dirty="0"/>
          </a:p>
        </p:txBody>
      </p:sp>
    </p:spTree>
    <p:extLst>
      <p:ext uri="{BB962C8B-B14F-4D97-AF65-F5344CB8AC3E}">
        <p14:creationId xmlns:p14="http://schemas.microsoft.com/office/powerpoint/2010/main" val="2887700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761999"/>
            <a:ext cx="2625783" cy="461665"/>
          </a:xfrm>
          <a:prstGeom prst="rect">
            <a:avLst/>
          </a:prstGeom>
          <a:noFill/>
        </p:spPr>
        <p:txBody>
          <a:bodyPr wrap="none" rtlCol="0">
            <a:spAutoFit/>
          </a:bodyPr>
          <a:lstStyle/>
          <a:p>
            <a:r>
              <a:rPr lang="en-US" sz="2400" dirty="0" smtClean="0"/>
              <a:t>Forgiveness Tactics:</a:t>
            </a:r>
            <a:endParaRPr lang="en-US" sz="2400" dirty="0"/>
          </a:p>
        </p:txBody>
      </p:sp>
      <p:sp>
        <p:nvSpPr>
          <p:cNvPr id="3" name="Rectangle 2"/>
          <p:cNvSpPr/>
          <p:nvPr/>
        </p:nvSpPr>
        <p:spPr>
          <a:xfrm>
            <a:off x="2112991" y="2943276"/>
            <a:ext cx="4800600" cy="1200329"/>
          </a:xfrm>
          <a:prstGeom prst="rect">
            <a:avLst/>
          </a:prstGeom>
        </p:spPr>
        <p:txBody>
          <a:bodyPr wrap="square">
            <a:spAutoFit/>
          </a:bodyPr>
          <a:lstStyle/>
          <a:p>
            <a:pPr marL="342900" lvl="0" indent="-342900">
              <a:buFont typeface="+mj-lt"/>
              <a:buAutoNum type="arabicPeriod"/>
            </a:pPr>
            <a:r>
              <a:rPr lang="en-US" sz="2400" dirty="0"/>
              <a:t>Receiving forgiveness from God</a:t>
            </a:r>
          </a:p>
          <a:p>
            <a:pPr marL="342900" lvl="0" indent="-342900">
              <a:buFont typeface="+mj-lt"/>
              <a:buAutoNum type="arabicPeriod"/>
            </a:pPr>
            <a:r>
              <a:rPr lang="en-US" sz="2400" dirty="0"/>
              <a:t>Receiving forgiveness from others</a:t>
            </a:r>
          </a:p>
          <a:p>
            <a:pPr marL="342900" lvl="0" indent="-342900">
              <a:buFont typeface="+mj-lt"/>
              <a:buAutoNum type="arabicPeriod"/>
            </a:pPr>
            <a:r>
              <a:rPr lang="en-US" sz="2400" dirty="0"/>
              <a:t>Granting forgiveness to others</a:t>
            </a:r>
            <a:endParaRPr lang="en-US" sz="2400" dirty="0">
              <a:effectLst/>
            </a:endParaRPr>
          </a:p>
        </p:txBody>
      </p:sp>
    </p:spTree>
    <p:extLst>
      <p:ext uri="{BB962C8B-B14F-4D97-AF65-F5344CB8AC3E}">
        <p14:creationId xmlns:p14="http://schemas.microsoft.com/office/powerpoint/2010/main" val="1437593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413338"/>
            <a:ext cx="6629400" cy="2308324"/>
          </a:xfrm>
          <a:prstGeom prst="rect">
            <a:avLst/>
          </a:prstGeom>
        </p:spPr>
        <p:txBody>
          <a:bodyPr wrap="square">
            <a:spAutoFit/>
          </a:bodyPr>
          <a:lstStyle/>
          <a:p>
            <a:pPr marL="342900" indent="-342900">
              <a:buFont typeface="+mj-lt"/>
              <a:buAutoNum type="arabicPeriod"/>
            </a:pPr>
            <a:r>
              <a:rPr lang="en-US" sz="2400" b="1" dirty="0">
                <a:solidFill>
                  <a:srgbClr val="4BACC6"/>
                </a:solidFill>
              </a:rPr>
              <a:t>To forgive – a sense of laying aside; getting rid of something; letting something go; sending something away.  </a:t>
            </a:r>
            <a:endParaRPr lang="en-US" sz="2400" dirty="0">
              <a:solidFill>
                <a:prstClr val="black"/>
              </a:solidFill>
            </a:endParaRPr>
          </a:p>
          <a:p>
            <a:pPr marL="742950" lvl="1" indent="-285750">
              <a:buFont typeface="+mj-lt"/>
              <a:buAutoNum type="alphaLcPeriod"/>
            </a:pPr>
            <a:r>
              <a:rPr lang="en-US" sz="2400" b="1" dirty="0">
                <a:solidFill>
                  <a:srgbClr val="4BACC6"/>
                </a:solidFill>
              </a:rPr>
              <a:t>Opposite of holding onto; keeping something close; grasping onto something </a:t>
            </a:r>
            <a:endParaRPr lang="en-US" sz="2400" dirty="0">
              <a:solidFill>
                <a:prstClr val="black"/>
              </a:solidFill>
            </a:endParaRPr>
          </a:p>
          <a:p>
            <a:pPr marL="342900" indent="-342900">
              <a:buFont typeface="+mj-lt"/>
              <a:buAutoNum type="arabicPeriod"/>
            </a:pPr>
            <a:r>
              <a:rPr lang="en-US" sz="2400" b="1" dirty="0">
                <a:solidFill>
                  <a:srgbClr val="4BACC6"/>
                </a:solidFill>
              </a:rPr>
              <a:t>If it’s laid aside, it’s gone.  </a:t>
            </a:r>
            <a:endParaRPr lang="en-US" sz="2400" dirty="0">
              <a:solidFill>
                <a:prstClr val="black"/>
              </a:solidFill>
            </a:endParaRPr>
          </a:p>
        </p:txBody>
      </p:sp>
    </p:spTree>
    <p:extLst>
      <p:ext uri="{BB962C8B-B14F-4D97-AF65-F5344CB8AC3E}">
        <p14:creationId xmlns:p14="http://schemas.microsoft.com/office/powerpoint/2010/main" val="3151903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82000" cy="5641288"/>
          </a:xfrm>
          <a:prstGeom prst="rect">
            <a:avLst/>
          </a:prstGeom>
        </p:spPr>
        <p:txBody>
          <a:bodyPr wrap="square">
            <a:spAutoFit/>
          </a:bodyPr>
          <a:lstStyle/>
          <a:p>
            <a:pPr algn="ctr">
              <a:lnSpc>
                <a:spcPct val="115000"/>
              </a:lnSpc>
              <a:spcAft>
                <a:spcPts val="1000"/>
              </a:spcAft>
            </a:pPr>
            <a:r>
              <a:rPr lang="en-US" sz="2400" dirty="0">
                <a:solidFill>
                  <a:prstClr val="black"/>
                </a:solidFill>
                <a:ea typeface="Calibri"/>
                <a:cs typeface="Times New Roman"/>
              </a:rPr>
              <a:t>Vine Replacement Tool (VRT)</a:t>
            </a:r>
          </a:p>
          <a:p>
            <a:pPr marL="342900" indent="-342900">
              <a:lnSpc>
                <a:spcPct val="115000"/>
              </a:lnSpc>
              <a:spcAft>
                <a:spcPts val="1000"/>
              </a:spcAft>
              <a:buFont typeface="+mj-lt"/>
              <a:buAutoNum type="arabicPeriod"/>
            </a:pPr>
            <a:r>
              <a:rPr lang="en-US" sz="2000" dirty="0">
                <a:solidFill>
                  <a:prstClr val="black"/>
                </a:solidFill>
                <a:ea typeface="Calibri"/>
                <a:cs typeface="Times New Roman"/>
              </a:rPr>
              <a:t>Reclaim the places owned by the Devil.  If you haven’t yet done so, confess (freely admit) the sin that gives the vine a place to put in </a:t>
            </a:r>
            <a:r>
              <a:rPr lang="en-US" sz="2000" dirty="0" smtClean="0">
                <a:solidFill>
                  <a:prstClr val="black"/>
                </a:solidFill>
                <a:ea typeface="Calibri"/>
                <a:cs typeface="Times New Roman"/>
              </a:rPr>
              <a:t>roots</a:t>
            </a: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totally destroy the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cleanse/purify the places and traces previously occupied by the destroyed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Jesus to fill the places and traces of the vine with His </a:t>
            </a:r>
            <a:r>
              <a:rPr lang="en-US" sz="2000" dirty="0" smtClean="0">
                <a:solidFill>
                  <a:prstClr val="black"/>
                </a:solidFill>
                <a:ea typeface="Calibri"/>
                <a:cs typeface="Times New Roman"/>
              </a:rPr>
              <a:t>righteousness</a:t>
            </a:r>
            <a:endParaRPr lang="en-US" sz="2000" dirty="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a:solidFill>
                  <a:prstClr val="black"/>
                </a:solidFill>
                <a:ea typeface="Calibri"/>
                <a:cs typeface="Times New Roman"/>
              </a:rPr>
              <a:t>Ask the Holy Spirit to extend his dwelling space to include the area that was once filled with the vine, and to write His word </a:t>
            </a:r>
            <a:r>
              <a:rPr lang="en-US" sz="2000" dirty="0" smtClean="0">
                <a:solidFill>
                  <a:prstClr val="black"/>
                </a:solidFill>
                <a:ea typeface="Calibri"/>
                <a:cs typeface="Times New Roman"/>
              </a:rPr>
              <a:t>there</a:t>
            </a: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Formally </a:t>
            </a:r>
            <a:r>
              <a:rPr lang="en-US" sz="2000" dirty="0">
                <a:solidFill>
                  <a:prstClr val="black"/>
                </a:solidFill>
                <a:ea typeface="Calibri"/>
                <a:cs typeface="Times New Roman"/>
              </a:rPr>
              <a:t>[before your heavenly Father] forgive all the misdeeds by any of the agents of the kingdom of darkness done in order to maintain the vine. </a:t>
            </a:r>
            <a:endParaRPr lang="en-US" sz="2000" dirty="0" smtClean="0">
              <a:solidFill>
                <a:prstClr val="black"/>
              </a:solidFill>
              <a:ea typeface="Calibri"/>
              <a:cs typeface="Times New Roman"/>
            </a:endParaRPr>
          </a:p>
          <a:p>
            <a:pPr marL="342900" indent="-342900">
              <a:lnSpc>
                <a:spcPct val="115000"/>
              </a:lnSpc>
              <a:spcAft>
                <a:spcPts val="1000"/>
              </a:spcAft>
              <a:buFont typeface="+mj-lt"/>
              <a:buAutoNum type="arabicPeriod"/>
            </a:pPr>
            <a:r>
              <a:rPr lang="en-US" sz="2000" dirty="0" smtClean="0">
                <a:solidFill>
                  <a:prstClr val="black"/>
                </a:solidFill>
                <a:ea typeface="Calibri"/>
                <a:cs typeface="Times New Roman"/>
              </a:rPr>
              <a:t>Ask </a:t>
            </a:r>
            <a:r>
              <a:rPr lang="en-US" sz="2000" dirty="0">
                <a:solidFill>
                  <a:prstClr val="black"/>
                </a:solidFill>
                <a:ea typeface="Calibri"/>
                <a:cs typeface="Times New Roman"/>
              </a:rPr>
              <a:t>your heavenly Father to bring every person involved in the misdeeds into salvation. </a:t>
            </a:r>
          </a:p>
        </p:txBody>
      </p:sp>
    </p:spTree>
    <p:extLst>
      <p:ext uri="{BB962C8B-B14F-4D97-AF65-F5344CB8AC3E}">
        <p14:creationId xmlns:p14="http://schemas.microsoft.com/office/powerpoint/2010/main" val="2993944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5252" y="1912944"/>
            <a:ext cx="6397148" cy="3416320"/>
          </a:xfrm>
          <a:prstGeom prst="rect">
            <a:avLst/>
          </a:prstGeom>
        </p:spPr>
        <p:txBody>
          <a:bodyPr wrap="square">
            <a:spAutoFit/>
          </a:bodyPr>
          <a:lstStyle/>
          <a:p>
            <a:r>
              <a:rPr lang="en-US" sz="2400" b="1" dirty="0" smtClean="0">
                <a:solidFill>
                  <a:prstClr val="black"/>
                </a:solidFill>
                <a:ea typeface="Calibri"/>
                <a:cs typeface="Times New Roman"/>
              </a:rPr>
              <a:t>4 </a:t>
            </a:r>
            <a:r>
              <a:rPr lang="en-US" sz="2400" dirty="0">
                <a:solidFill>
                  <a:prstClr val="black"/>
                </a:solidFill>
                <a:ea typeface="Calibri"/>
                <a:cs typeface="Times New Roman"/>
              </a:rPr>
              <a:t>Rejoice in the Lord always; again I will say, Rejoice. </a:t>
            </a:r>
            <a:r>
              <a:rPr lang="en-US" sz="2400" b="1" dirty="0">
                <a:solidFill>
                  <a:prstClr val="black"/>
                </a:solidFill>
                <a:ea typeface="Calibri"/>
                <a:cs typeface="Times New Roman"/>
              </a:rPr>
              <a:t>5 </a:t>
            </a:r>
            <a:r>
              <a:rPr lang="en-US" sz="2400" dirty="0">
                <a:solidFill>
                  <a:prstClr val="black"/>
                </a:solidFill>
                <a:ea typeface="Calibri"/>
                <a:cs typeface="Times New Roman"/>
              </a:rPr>
              <a:t>Let your reasonableness be known to everyone.</a:t>
            </a:r>
            <a:r>
              <a:rPr lang="en-US" sz="2400" b="1" dirty="0">
                <a:solidFill>
                  <a:prstClr val="black"/>
                </a:solidFill>
                <a:ea typeface="Calibri"/>
                <a:cs typeface="Times New Roman"/>
              </a:rPr>
              <a:t> </a:t>
            </a:r>
            <a:r>
              <a:rPr lang="en-US" sz="2400" dirty="0">
                <a:solidFill>
                  <a:prstClr val="black"/>
                </a:solidFill>
                <a:ea typeface="Calibri"/>
                <a:cs typeface="Times New Roman"/>
              </a:rPr>
              <a:t>The Lord is at hand; </a:t>
            </a:r>
            <a:r>
              <a:rPr lang="en-US" sz="2400" b="1" dirty="0">
                <a:solidFill>
                  <a:prstClr val="black"/>
                </a:solidFill>
                <a:ea typeface="Calibri"/>
                <a:cs typeface="Times New Roman"/>
              </a:rPr>
              <a:t>6 </a:t>
            </a:r>
            <a:r>
              <a:rPr lang="en-US" sz="2400" b="1" dirty="0">
                <a:solidFill>
                  <a:srgbClr val="E36C0A"/>
                </a:solidFill>
                <a:ea typeface="Calibri"/>
                <a:cs typeface="Times New Roman"/>
              </a:rPr>
              <a:t>do not be anxious about anything, but in everything by prayer and supplication with thanksgiving let your requests be made known to God. 7 And the peace of God, which surpasses all understanding, will guard your hearts and your minds in Christ Jesus.</a:t>
            </a:r>
            <a:r>
              <a:rPr lang="en-US" sz="2400" dirty="0">
                <a:solidFill>
                  <a:srgbClr val="E36C0A"/>
                </a:solidFill>
                <a:ea typeface="Calibri"/>
                <a:cs typeface="Times New Roman"/>
              </a:rPr>
              <a:t> </a:t>
            </a:r>
            <a:endParaRPr lang="en-US" sz="2400" dirty="0">
              <a:solidFill>
                <a:prstClr val="black"/>
              </a:solidFill>
            </a:endParaRPr>
          </a:p>
        </p:txBody>
      </p:sp>
      <p:sp>
        <p:nvSpPr>
          <p:cNvPr id="4" name="Rectangle 3"/>
          <p:cNvSpPr/>
          <p:nvPr/>
        </p:nvSpPr>
        <p:spPr>
          <a:xfrm>
            <a:off x="685800" y="609600"/>
            <a:ext cx="1378904" cy="492122"/>
          </a:xfrm>
          <a:prstGeom prst="rect">
            <a:avLst/>
          </a:prstGeom>
        </p:spPr>
        <p:txBody>
          <a:bodyPr wrap="none">
            <a:spAutoFit/>
          </a:bodyPr>
          <a:lstStyle/>
          <a:p>
            <a:pPr>
              <a:lnSpc>
                <a:spcPct val="115000"/>
              </a:lnSpc>
              <a:spcAft>
                <a:spcPts val="1000"/>
              </a:spcAft>
            </a:pPr>
            <a:r>
              <a:rPr lang="en-US" sz="2400" b="1" dirty="0">
                <a:solidFill>
                  <a:prstClr val="black"/>
                </a:solidFill>
                <a:ea typeface="Calibri"/>
                <a:cs typeface="Times New Roman"/>
              </a:rPr>
              <a:t>Phil 4:4-7</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766249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776216"/>
            <a:ext cx="5410200" cy="1791260"/>
          </a:xfrm>
          <a:prstGeom prst="rect">
            <a:avLst/>
          </a:prstGeom>
        </p:spPr>
        <p:txBody>
          <a:bodyPr wrap="square">
            <a:spAutoFit/>
          </a:bodyPr>
          <a:lstStyle/>
          <a:p>
            <a:pPr marL="342900" indent="-342900">
              <a:lnSpc>
                <a:spcPct val="115000"/>
              </a:lnSpc>
              <a:buFont typeface="+mj-lt"/>
              <a:buAutoNum type="arabicPeriod"/>
            </a:pPr>
            <a:r>
              <a:rPr lang="en-US" sz="2400" dirty="0">
                <a:solidFill>
                  <a:prstClr val="black"/>
                </a:solidFill>
                <a:ea typeface="Calibri"/>
                <a:cs typeface="Times New Roman"/>
              </a:rPr>
              <a:t>Rejoice always (heavily emphasized)</a:t>
            </a:r>
          </a:p>
          <a:p>
            <a:pPr marL="342900" indent="-342900">
              <a:lnSpc>
                <a:spcPct val="115000"/>
              </a:lnSpc>
              <a:buFont typeface="+mj-lt"/>
              <a:buAutoNum type="arabicPeriod"/>
            </a:pPr>
            <a:r>
              <a:rPr lang="en-US" sz="2400" dirty="0">
                <a:solidFill>
                  <a:prstClr val="black"/>
                </a:solidFill>
                <a:ea typeface="Calibri"/>
                <a:cs typeface="Times New Roman"/>
              </a:rPr>
              <a:t>Pray  saturated with thanksgiving</a:t>
            </a:r>
          </a:p>
          <a:p>
            <a:pPr marL="342900" indent="-342900">
              <a:lnSpc>
                <a:spcPct val="115000"/>
              </a:lnSpc>
              <a:spcAft>
                <a:spcPts val="1000"/>
              </a:spcAft>
              <a:buFont typeface="+mj-lt"/>
              <a:buAutoNum type="arabicPeriod"/>
            </a:pPr>
            <a:r>
              <a:rPr lang="en-US" sz="2400" dirty="0">
                <a:solidFill>
                  <a:prstClr val="black"/>
                </a:solidFill>
                <a:ea typeface="Calibri"/>
                <a:cs typeface="Times New Roman"/>
              </a:rPr>
              <a:t>Choose to walk in the peace and understanding that comes from God</a:t>
            </a:r>
          </a:p>
        </p:txBody>
      </p:sp>
    </p:spTree>
    <p:extLst>
      <p:ext uri="{BB962C8B-B14F-4D97-AF65-F5344CB8AC3E}">
        <p14:creationId xmlns:p14="http://schemas.microsoft.com/office/powerpoint/2010/main" val="1777837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267913"/>
            <a:ext cx="6934200" cy="2215991"/>
          </a:xfrm>
          <a:prstGeom prst="rect">
            <a:avLst/>
          </a:prstGeom>
        </p:spPr>
        <p:txBody>
          <a:bodyPr wrap="square">
            <a:spAutoFit/>
          </a:bodyPr>
          <a:lstStyle/>
          <a:p>
            <a:pPr marL="342900" indent="-342900">
              <a:lnSpc>
                <a:spcPct val="115000"/>
              </a:lnSpc>
              <a:buFont typeface="+mj-lt"/>
              <a:buAutoNum type="arabicPeriod"/>
            </a:pPr>
            <a:r>
              <a:rPr lang="en-US" sz="2400" dirty="0">
                <a:solidFill>
                  <a:prstClr val="black"/>
                </a:solidFill>
                <a:ea typeface="Calibri"/>
                <a:cs typeface="Times New Roman"/>
              </a:rPr>
              <a:t>Use the VRT to remove the vine(s) of worry/anxiety.  </a:t>
            </a:r>
          </a:p>
          <a:p>
            <a:pPr marL="342900" indent="-342900">
              <a:lnSpc>
                <a:spcPct val="115000"/>
              </a:lnSpc>
              <a:buFont typeface="+mj-lt"/>
              <a:buAutoNum type="arabicPeriod"/>
            </a:pPr>
            <a:r>
              <a:rPr lang="en-US" sz="2400" dirty="0">
                <a:solidFill>
                  <a:prstClr val="black"/>
                </a:solidFill>
                <a:ea typeface="Calibri"/>
                <a:cs typeface="Times New Roman"/>
              </a:rPr>
              <a:t>Keep the worry vine from growing again:  </a:t>
            </a:r>
          </a:p>
          <a:p>
            <a:pPr marL="742950" lvl="1" indent="-285750">
              <a:lnSpc>
                <a:spcPct val="115000"/>
              </a:lnSpc>
              <a:spcAft>
                <a:spcPts val="1000"/>
              </a:spcAft>
              <a:buFont typeface="+mj-lt"/>
              <a:buAutoNum type="alphaLcPeriod"/>
            </a:pPr>
            <a:r>
              <a:rPr lang="en-US" sz="2400" dirty="0">
                <a:solidFill>
                  <a:prstClr val="black"/>
                </a:solidFill>
                <a:ea typeface="Calibri"/>
                <a:cs typeface="Times New Roman"/>
              </a:rPr>
              <a:t>It’s a matter of choosing [changing your mind] to trust God, and continuing to walk out that decision in your immediate situations.   </a:t>
            </a:r>
          </a:p>
        </p:txBody>
      </p:sp>
    </p:spTree>
    <p:extLst>
      <p:ext uri="{BB962C8B-B14F-4D97-AF65-F5344CB8AC3E}">
        <p14:creationId xmlns:p14="http://schemas.microsoft.com/office/powerpoint/2010/main" val="1644054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139673"/>
            <a:ext cx="5867400" cy="3321935"/>
          </a:xfrm>
          <a:prstGeom prst="rect">
            <a:avLst/>
          </a:prstGeom>
        </p:spPr>
        <p:txBody>
          <a:bodyPr wrap="square">
            <a:spAutoFit/>
          </a:bodyPr>
          <a:lstStyle/>
          <a:p>
            <a:pPr>
              <a:lnSpc>
                <a:spcPct val="115000"/>
              </a:lnSpc>
              <a:spcAft>
                <a:spcPts val="1000"/>
              </a:spcAft>
            </a:pPr>
            <a:r>
              <a:rPr lang="en-US" sz="2400" dirty="0">
                <a:ea typeface="Calibri"/>
                <a:cs typeface="Times New Roman"/>
              </a:rPr>
              <a:t>Tactic 1 – Choose, with the Lord’s help, to change your mind-set (repent).</a:t>
            </a:r>
          </a:p>
          <a:p>
            <a:pPr>
              <a:lnSpc>
                <a:spcPct val="115000"/>
              </a:lnSpc>
              <a:spcAft>
                <a:spcPts val="1000"/>
              </a:spcAft>
            </a:pPr>
            <a:r>
              <a:rPr lang="en-US" sz="2400" dirty="0">
                <a:ea typeface="Calibri"/>
                <a:cs typeface="Times New Roman"/>
              </a:rPr>
              <a:t>Tactic 2 – Treat the whole history of a specific fear as a vine, and use your Vine Replacement Tool.</a:t>
            </a:r>
          </a:p>
          <a:p>
            <a:pPr>
              <a:lnSpc>
                <a:spcPct val="115000"/>
              </a:lnSpc>
              <a:spcAft>
                <a:spcPts val="1000"/>
              </a:spcAft>
            </a:pPr>
            <a:r>
              <a:rPr lang="en-US" sz="2400" dirty="0">
                <a:ea typeface="Calibri"/>
                <a:cs typeface="Times New Roman"/>
              </a:rPr>
              <a:t>Tactic 3 – Walk in the perfect (complete) love that drives out fear.</a:t>
            </a:r>
          </a:p>
        </p:txBody>
      </p:sp>
    </p:spTree>
    <p:extLst>
      <p:ext uri="{BB962C8B-B14F-4D97-AF65-F5344CB8AC3E}">
        <p14:creationId xmlns:p14="http://schemas.microsoft.com/office/powerpoint/2010/main" val="3628378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1828770" cy="492122"/>
          </a:xfrm>
          <a:prstGeom prst="rect">
            <a:avLst/>
          </a:prstGeom>
        </p:spPr>
        <p:txBody>
          <a:bodyPr wrap="none">
            <a:spAutoFit/>
          </a:bodyPr>
          <a:lstStyle/>
          <a:p>
            <a:pPr>
              <a:lnSpc>
                <a:spcPct val="115000"/>
              </a:lnSpc>
              <a:spcAft>
                <a:spcPts val="1000"/>
              </a:spcAft>
            </a:pPr>
            <a:r>
              <a:rPr lang="en-US" sz="2400" b="1" dirty="0">
                <a:solidFill>
                  <a:prstClr val="black"/>
                </a:solidFill>
                <a:ea typeface="Calibri"/>
                <a:cs typeface="Times New Roman"/>
              </a:rPr>
              <a:t>Romans 12:2</a:t>
            </a:r>
            <a:endParaRPr lang="en-US" sz="2400" dirty="0">
              <a:solidFill>
                <a:prstClr val="black"/>
              </a:solidFill>
              <a:ea typeface="Calibri"/>
              <a:cs typeface="Times New Roman"/>
            </a:endParaRPr>
          </a:p>
        </p:txBody>
      </p:sp>
      <p:sp>
        <p:nvSpPr>
          <p:cNvPr id="3" name="Rectangle 2"/>
          <p:cNvSpPr/>
          <p:nvPr/>
        </p:nvSpPr>
        <p:spPr>
          <a:xfrm>
            <a:off x="1066800" y="2551837"/>
            <a:ext cx="6629400" cy="1938992"/>
          </a:xfrm>
          <a:prstGeom prst="rect">
            <a:avLst/>
          </a:prstGeom>
        </p:spPr>
        <p:txBody>
          <a:bodyPr wrap="square">
            <a:spAutoFit/>
          </a:bodyPr>
          <a:lstStyle/>
          <a:p>
            <a:r>
              <a:rPr lang="en-US" sz="2400" b="1" dirty="0">
                <a:solidFill>
                  <a:srgbClr val="E36C0A"/>
                </a:solidFill>
                <a:ea typeface="Calibri"/>
                <a:cs typeface="Times New Roman"/>
              </a:rPr>
              <a:t>Do not be conformed [fashion alike] to this world, but be transformed [‎metamorphose] by the renewal [renovating] of your mind</a:t>
            </a:r>
            <a:r>
              <a:rPr lang="en-US" sz="2400" dirty="0">
                <a:solidFill>
                  <a:prstClr val="black"/>
                </a:solidFill>
                <a:ea typeface="Calibri"/>
                <a:cs typeface="Times New Roman"/>
              </a:rPr>
              <a:t>, that by testing [examination] you may</a:t>
            </a:r>
            <a:r>
              <a:rPr lang="en-US" sz="2400" b="1" dirty="0">
                <a:solidFill>
                  <a:prstClr val="black"/>
                </a:solidFill>
                <a:ea typeface="Calibri"/>
                <a:cs typeface="Times New Roman"/>
              </a:rPr>
              <a:t> </a:t>
            </a:r>
            <a:r>
              <a:rPr lang="en-US" sz="2400" dirty="0">
                <a:solidFill>
                  <a:prstClr val="black"/>
                </a:solidFill>
                <a:ea typeface="Calibri"/>
                <a:cs typeface="Times New Roman"/>
              </a:rPr>
              <a:t>discern what is the will of God, what is good and acceptable and perfect. </a:t>
            </a:r>
            <a:endParaRPr lang="en-US" sz="2400" dirty="0">
              <a:solidFill>
                <a:prstClr val="black"/>
              </a:solidFill>
            </a:endParaRPr>
          </a:p>
        </p:txBody>
      </p:sp>
    </p:spTree>
    <p:extLst>
      <p:ext uri="{BB962C8B-B14F-4D97-AF65-F5344CB8AC3E}">
        <p14:creationId xmlns:p14="http://schemas.microsoft.com/office/powerpoint/2010/main" val="2410650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821124"/>
            <a:ext cx="7239000" cy="2897203"/>
          </a:xfrm>
          <a:prstGeom prst="rect">
            <a:avLst/>
          </a:prstGeom>
        </p:spPr>
        <p:txBody>
          <a:bodyPr wrap="square">
            <a:spAutoFit/>
          </a:bodyPr>
          <a:lstStyle/>
          <a:p>
            <a:pPr>
              <a:lnSpc>
                <a:spcPct val="115000"/>
              </a:lnSpc>
              <a:spcAft>
                <a:spcPts val="1000"/>
              </a:spcAft>
            </a:pPr>
            <a:r>
              <a:rPr lang="en-US" sz="2400" b="1" dirty="0">
                <a:solidFill>
                  <a:prstClr val="black"/>
                </a:solidFill>
                <a:ea typeface="Calibri"/>
                <a:cs typeface="Times New Roman"/>
              </a:rPr>
              <a:t>Tactic 1: </a:t>
            </a:r>
            <a:r>
              <a:rPr lang="en-US" sz="2400" dirty="0">
                <a:solidFill>
                  <a:prstClr val="black"/>
                </a:solidFill>
                <a:ea typeface="Calibri"/>
                <a:cs typeface="Times New Roman"/>
              </a:rPr>
              <a:t> use your Vine Replacement Tool and Treat each old habit as a separate vine (or set of vines).</a:t>
            </a:r>
          </a:p>
          <a:p>
            <a:pPr>
              <a:lnSpc>
                <a:spcPct val="115000"/>
              </a:lnSpc>
              <a:spcAft>
                <a:spcPts val="1000"/>
              </a:spcAft>
            </a:pPr>
            <a:r>
              <a:rPr lang="en-US" sz="2400" b="1" dirty="0">
                <a:solidFill>
                  <a:prstClr val="black"/>
                </a:solidFill>
                <a:ea typeface="Calibri"/>
                <a:cs typeface="Times New Roman"/>
              </a:rPr>
              <a:t>Tactic 2:</a:t>
            </a:r>
            <a:r>
              <a:rPr lang="en-US" sz="2400" dirty="0">
                <a:solidFill>
                  <a:prstClr val="black"/>
                </a:solidFill>
                <a:ea typeface="Calibri"/>
                <a:cs typeface="Times New Roman"/>
              </a:rPr>
              <a:t>  Cooperate with God’s mind renovation process.</a:t>
            </a:r>
          </a:p>
          <a:p>
            <a:pPr>
              <a:lnSpc>
                <a:spcPct val="115000"/>
              </a:lnSpc>
              <a:spcAft>
                <a:spcPts val="1000"/>
              </a:spcAft>
            </a:pPr>
            <a:r>
              <a:rPr lang="en-US" sz="2400" b="1" dirty="0">
                <a:solidFill>
                  <a:prstClr val="black"/>
                </a:solidFill>
                <a:ea typeface="Calibri"/>
                <a:cs typeface="Times New Roman"/>
              </a:rPr>
              <a:t>Tactic 3:</a:t>
            </a:r>
            <a:r>
              <a:rPr lang="en-US" sz="2400" dirty="0">
                <a:solidFill>
                  <a:prstClr val="black"/>
                </a:solidFill>
                <a:ea typeface="Calibri"/>
                <a:cs typeface="Times New Roman"/>
              </a:rPr>
              <a:t> Test and approve God’s will.  Test His ways of doing things in the fire of experience.  Prove to yourself that His ways really are good, pleasing and perfect. </a:t>
            </a:r>
          </a:p>
        </p:txBody>
      </p:sp>
    </p:spTree>
    <p:extLst>
      <p:ext uri="{BB962C8B-B14F-4D97-AF65-F5344CB8AC3E}">
        <p14:creationId xmlns:p14="http://schemas.microsoft.com/office/powerpoint/2010/main" val="1730242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617496"/>
            <a:ext cx="7467600" cy="1623008"/>
          </a:xfrm>
          <a:prstGeom prst="rect">
            <a:avLst/>
          </a:prstGeom>
        </p:spPr>
        <p:txBody>
          <a:bodyPr wrap="square">
            <a:spAutoFit/>
          </a:bodyPr>
          <a:lstStyle/>
          <a:p>
            <a:pPr>
              <a:lnSpc>
                <a:spcPct val="115000"/>
              </a:lnSpc>
              <a:spcAft>
                <a:spcPts val="1000"/>
              </a:spcAft>
            </a:pPr>
            <a:r>
              <a:rPr lang="en-US" sz="2400" dirty="0">
                <a:solidFill>
                  <a:prstClr val="black"/>
                </a:solidFill>
                <a:ea typeface="Calibri"/>
                <a:cs typeface="Times New Roman"/>
              </a:rPr>
              <a:t>A whole heart/mind would be:</a:t>
            </a:r>
          </a:p>
          <a:p>
            <a:pPr marL="342900" indent="-342900">
              <a:lnSpc>
                <a:spcPct val="115000"/>
              </a:lnSpc>
              <a:spcAft>
                <a:spcPts val="1000"/>
              </a:spcAft>
              <a:buFont typeface="Symbol"/>
              <a:buChar char=""/>
            </a:pPr>
            <a:r>
              <a:rPr lang="en-US" sz="2400" dirty="0">
                <a:solidFill>
                  <a:prstClr val="black"/>
                </a:solidFill>
                <a:ea typeface="Calibri"/>
                <a:cs typeface="Times New Roman"/>
              </a:rPr>
              <a:t>Without doubt (opposition/hesitation), (James 1:5-8)</a:t>
            </a:r>
          </a:p>
          <a:p>
            <a:pPr marL="342900" indent="-342900">
              <a:lnSpc>
                <a:spcPct val="115000"/>
              </a:lnSpc>
              <a:spcAft>
                <a:spcPts val="1000"/>
              </a:spcAft>
              <a:buFont typeface="Symbol"/>
              <a:buChar char=""/>
            </a:pPr>
            <a:r>
              <a:rPr lang="en-US" sz="2400" dirty="0">
                <a:solidFill>
                  <a:prstClr val="black"/>
                </a:solidFill>
                <a:ea typeface="Calibri"/>
                <a:cs typeface="Times New Roman"/>
              </a:rPr>
              <a:t>Cleansed/purified (James 4:8; 1John 1:7,9)</a:t>
            </a:r>
          </a:p>
        </p:txBody>
      </p:sp>
    </p:spTree>
    <p:extLst>
      <p:ext uri="{BB962C8B-B14F-4D97-AF65-F5344CB8AC3E}">
        <p14:creationId xmlns:p14="http://schemas.microsoft.com/office/powerpoint/2010/main" val="1953724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690336"/>
            <a:ext cx="7391400" cy="1569660"/>
          </a:xfrm>
          <a:prstGeom prst="rect">
            <a:avLst/>
          </a:prstGeom>
        </p:spPr>
        <p:txBody>
          <a:bodyPr wrap="square">
            <a:spAutoFit/>
          </a:bodyPr>
          <a:lstStyle/>
          <a:p>
            <a:r>
              <a:rPr lang="en-US" sz="2400" dirty="0">
                <a:solidFill>
                  <a:prstClr val="black"/>
                </a:solidFill>
                <a:ea typeface="Calibri"/>
                <a:cs typeface="Times New Roman"/>
              </a:rPr>
              <a:t>30 I will no longer talk much with you, for the ruler of this world is coming. </a:t>
            </a:r>
            <a:r>
              <a:rPr lang="en-US" sz="2400" b="1" dirty="0">
                <a:solidFill>
                  <a:srgbClr val="E36C0A"/>
                </a:solidFill>
                <a:ea typeface="Calibri"/>
                <a:cs typeface="Times New Roman"/>
              </a:rPr>
              <a:t>He has no </a:t>
            </a:r>
            <a:r>
              <a:rPr lang="en-US" sz="2400" b="1" dirty="0" smtClean="0">
                <a:solidFill>
                  <a:srgbClr val="E36C0A"/>
                </a:solidFill>
                <a:ea typeface="Calibri"/>
                <a:cs typeface="Times New Roman"/>
              </a:rPr>
              <a:t>claim/hold </a:t>
            </a:r>
            <a:r>
              <a:rPr lang="en-US" sz="2400" b="1" dirty="0">
                <a:solidFill>
                  <a:srgbClr val="E36C0A"/>
                </a:solidFill>
                <a:ea typeface="Calibri"/>
                <a:cs typeface="Times New Roman"/>
              </a:rPr>
              <a:t>on me, </a:t>
            </a:r>
            <a:r>
              <a:rPr lang="en-US" sz="2400" dirty="0">
                <a:solidFill>
                  <a:prstClr val="black"/>
                </a:solidFill>
                <a:ea typeface="Calibri"/>
                <a:cs typeface="Times New Roman"/>
              </a:rPr>
              <a:t>31 but I do as the Father has commanded me, so that the world may know that I love the Father. Rise, let us go from here. </a:t>
            </a:r>
            <a:endParaRPr lang="en-US" sz="2400" dirty="0">
              <a:solidFill>
                <a:prstClr val="black"/>
              </a:solidFill>
            </a:endParaRPr>
          </a:p>
        </p:txBody>
      </p:sp>
      <p:sp>
        <p:nvSpPr>
          <p:cNvPr id="3" name="Rectangle 2"/>
          <p:cNvSpPr/>
          <p:nvPr/>
        </p:nvSpPr>
        <p:spPr>
          <a:xfrm>
            <a:off x="605529" y="1371600"/>
            <a:ext cx="2425664"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John 14:30-31</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122877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2228365"/>
            <a:ext cx="4392934" cy="2551981"/>
          </a:xfrm>
          <a:prstGeom prst="rect">
            <a:avLst/>
          </a:prstGeom>
        </p:spPr>
        <p:txBody>
          <a:bodyPr wrap="none">
            <a:spAutoFit/>
          </a:bodyPr>
          <a:lstStyle/>
          <a:p>
            <a:pPr algn="ctr">
              <a:lnSpc>
                <a:spcPct val="115000"/>
              </a:lnSpc>
              <a:spcAft>
                <a:spcPts val="1000"/>
              </a:spcAft>
            </a:pPr>
            <a:r>
              <a:rPr lang="en-US" sz="2400" b="1" dirty="0">
                <a:solidFill>
                  <a:prstClr val="black"/>
                </a:solidFill>
                <a:ea typeface="Calibri"/>
                <a:cs typeface="Times New Roman"/>
              </a:rPr>
              <a:t>Whole Mind Tactics:</a:t>
            </a:r>
            <a:endParaRPr lang="en-US" sz="2400" dirty="0">
              <a:solidFill>
                <a:prstClr val="black"/>
              </a:solidFill>
              <a:ea typeface="Calibri"/>
              <a:cs typeface="Times New Roman"/>
            </a:endParaRPr>
          </a:p>
          <a:p>
            <a:pPr>
              <a:lnSpc>
                <a:spcPct val="115000"/>
              </a:lnSpc>
              <a:spcAft>
                <a:spcPts val="1000"/>
              </a:spcAft>
            </a:pPr>
            <a:endParaRPr lang="en-US" sz="2400" dirty="0" smtClean="0">
              <a:solidFill>
                <a:prstClr val="black"/>
              </a:solidFill>
              <a:ea typeface="Calibri"/>
              <a:cs typeface="Times New Roman"/>
            </a:endParaRPr>
          </a:p>
          <a:p>
            <a:pPr>
              <a:lnSpc>
                <a:spcPct val="115000"/>
              </a:lnSpc>
              <a:spcAft>
                <a:spcPts val="1000"/>
              </a:spcAft>
            </a:pPr>
            <a:r>
              <a:rPr lang="en-US" sz="2400" dirty="0" smtClean="0">
                <a:solidFill>
                  <a:prstClr val="black"/>
                </a:solidFill>
                <a:ea typeface="Calibri"/>
                <a:cs typeface="Times New Roman"/>
              </a:rPr>
              <a:t>Tactic 1:  Choose to stop doubting</a:t>
            </a:r>
          </a:p>
          <a:p>
            <a:pPr>
              <a:lnSpc>
                <a:spcPct val="115000"/>
              </a:lnSpc>
              <a:spcAft>
                <a:spcPts val="1000"/>
              </a:spcAft>
            </a:pPr>
            <a:r>
              <a:rPr lang="en-US" sz="2400" dirty="0" smtClean="0">
                <a:solidFill>
                  <a:prstClr val="black"/>
                </a:solidFill>
                <a:ea typeface="Calibri"/>
                <a:cs typeface="Times New Roman"/>
              </a:rPr>
              <a:t>Tactic </a:t>
            </a:r>
            <a:r>
              <a:rPr lang="en-US" sz="2400" dirty="0">
                <a:solidFill>
                  <a:prstClr val="black"/>
                </a:solidFill>
                <a:ea typeface="Calibri"/>
                <a:cs typeface="Times New Roman"/>
              </a:rPr>
              <a:t>2:  Clean up our minds </a:t>
            </a:r>
          </a:p>
          <a:p>
            <a:pPr>
              <a:lnSpc>
                <a:spcPct val="115000"/>
              </a:lnSpc>
              <a:spcAft>
                <a:spcPts val="1000"/>
              </a:spcAft>
            </a:pPr>
            <a:endParaRPr lang="en-US" sz="1400" dirty="0">
              <a:solidFill>
                <a:prstClr val="black"/>
              </a:solidFill>
              <a:ea typeface="Calibri"/>
              <a:cs typeface="Times New Roman"/>
            </a:endParaRPr>
          </a:p>
        </p:txBody>
      </p:sp>
    </p:spTree>
    <p:extLst>
      <p:ext uri="{BB962C8B-B14F-4D97-AF65-F5344CB8AC3E}">
        <p14:creationId xmlns:p14="http://schemas.microsoft.com/office/powerpoint/2010/main" val="349697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075553"/>
            <a:ext cx="7162800" cy="3450175"/>
          </a:xfrm>
          <a:prstGeom prst="rect">
            <a:avLst/>
          </a:prstGeom>
        </p:spPr>
        <p:txBody>
          <a:bodyPr wrap="square">
            <a:spAutoFit/>
          </a:bodyPr>
          <a:lstStyle/>
          <a:p>
            <a:pPr algn="ctr">
              <a:lnSpc>
                <a:spcPct val="115000"/>
              </a:lnSpc>
              <a:spcAft>
                <a:spcPts val="1000"/>
              </a:spcAft>
            </a:pPr>
            <a:r>
              <a:rPr lang="en-US" sz="2400" dirty="0">
                <a:ea typeface="Calibri"/>
                <a:cs typeface="Times New Roman"/>
              </a:rPr>
              <a:t>Advantages to Living in Perfect Peace</a:t>
            </a:r>
          </a:p>
          <a:p>
            <a:pPr marL="342900" marR="0" lvl="0" indent="-342900">
              <a:lnSpc>
                <a:spcPct val="115000"/>
              </a:lnSpc>
              <a:spcBef>
                <a:spcPts val="0"/>
              </a:spcBef>
              <a:spcAft>
                <a:spcPts val="1000"/>
              </a:spcAft>
              <a:buFont typeface="Symbol"/>
              <a:buChar char=""/>
            </a:pPr>
            <a:r>
              <a:rPr lang="en-US" sz="2400" dirty="0">
                <a:ea typeface="Calibri"/>
                <a:cs typeface="Times New Roman"/>
              </a:rPr>
              <a:t>A growing calmness when strange or dangerous events are happening.</a:t>
            </a:r>
          </a:p>
          <a:p>
            <a:pPr marL="342900" marR="0" lvl="0" indent="-342900">
              <a:lnSpc>
                <a:spcPct val="115000"/>
              </a:lnSpc>
              <a:spcBef>
                <a:spcPts val="0"/>
              </a:spcBef>
              <a:spcAft>
                <a:spcPts val="1000"/>
              </a:spcAft>
              <a:buFont typeface="Symbol"/>
              <a:buChar char=""/>
            </a:pPr>
            <a:r>
              <a:rPr lang="en-US" sz="2400" dirty="0">
                <a:ea typeface="Calibri"/>
                <a:cs typeface="Times New Roman"/>
              </a:rPr>
              <a:t>The adventure of witnessing God reveal Himself, and His ways, becomes a life-style.</a:t>
            </a:r>
          </a:p>
          <a:p>
            <a:pPr marL="342900" marR="0" lvl="0" indent="-342900">
              <a:lnSpc>
                <a:spcPct val="115000"/>
              </a:lnSpc>
              <a:spcBef>
                <a:spcPts val="0"/>
              </a:spcBef>
              <a:spcAft>
                <a:spcPts val="1000"/>
              </a:spcAft>
              <a:buFont typeface="Symbol"/>
              <a:buChar char=""/>
            </a:pPr>
            <a:r>
              <a:rPr lang="en-US" sz="2400" dirty="0">
                <a:ea typeface="Calibri"/>
                <a:cs typeface="Times New Roman"/>
              </a:rPr>
              <a:t>An increased willingness and ability to stand firm against Satan and his tactics.</a:t>
            </a:r>
          </a:p>
        </p:txBody>
      </p:sp>
    </p:spTree>
    <p:extLst>
      <p:ext uri="{BB962C8B-B14F-4D97-AF65-F5344CB8AC3E}">
        <p14:creationId xmlns:p14="http://schemas.microsoft.com/office/powerpoint/2010/main" val="2992490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3244333"/>
            <a:ext cx="4897366" cy="461665"/>
          </a:xfrm>
          <a:prstGeom prst="rect">
            <a:avLst/>
          </a:prstGeom>
        </p:spPr>
        <p:txBody>
          <a:bodyPr wrap="none">
            <a:spAutoFit/>
          </a:bodyPr>
          <a:lstStyle/>
          <a:p>
            <a:r>
              <a:rPr lang="en-US" sz="2400" b="1" dirty="0" smtClean="0">
                <a:solidFill>
                  <a:srgbClr val="548DD4"/>
                </a:solidFill>
                <a:ea typeface="Calibri"/>
                <a:cs typeface="Times New Roman"/>
              </a:rPr>
              <a:t>attain [reach] </a:t>
            </a:r>
            <a:r>
              <a:rPr lang="en-US" sz="2400" b="1" dirty="0">
                <a:solidFill>
                  <a:srgbClr val="548DD4"/>
                </a:solidFill>
                <a:ea typeface="Calibri"/>
                <a:cs typeface="Times New Roman"/>
              </a:rPr>
              <a:t>full spiritual </a:t>
            </a:r>
            <a:r>
              <a:rPr lang="en-US" sz="2400" b="1" dirty="0" smtClean="0">
                <a:solidFill>
                  <a:srgbClr val="548DD4"/>
                </a:solidFill>
                <a:ea typeface="Calibri"/>
                <a:cs typeface="Times New Roman"/>
              </a:rPr>
              <a:t>adulthood</a:t>
            </a:r>
            <a:endParaRPr lang="en-US" sz="2400" dirty="0"/>
          </a:p>
        </p:txBody>
      </p:sp>
    </p:spTree>
    <p:extLst>
      <p:ext uri="{BB962C8B-B14F-4D97-AF65-F5344CB8AC3E}">
        <p14:creationId xmlns:p14="http://schemas.microsoft.com/office/powerpoint/2010/main" val="347026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26" y="152400"/>
            <a:ext cx="2948243"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Ephesians 4:11-16</a:t>
            </a:r>
            <a:endParaRPr lang="en-US" sz="2400" dirty="0">
              <a:ea typeface="Calibri"/>
              <a:cs typeface="Times New Roman"/>
            </a:endParaRPr>
          </a:p>
        </p:txBody>
      </p:sp>
      <p:sp>
        <p:nvSpPr>
          <p:cNvPr id="3" name="Rectangle 2"/>
          <p:cNvSpPr/>
          <p:nvPr/>
        </p:nvSpPr>
        <p:spPr>
          <a:xfrm>
            <a:off x="381000" y="694028"/>
            <a:ext cx="8458200" cy="5632311"/>
          </a:xfrm>
          <a:prstGeom prst="rect">
            <a:avLst/>
          </a:prstGeom>
        </p:spPr>
        <p:txBody>
          <a:bodyPr wrap="square">
            <a:spAutoFit/>
          </a:bodyPr>
          <a:lstStyle/>
          <a:p>
            <a:r>
              <a:rPr lang="en-US" sz="2400" b="1" dirty="0">
                <a:ea typeface="Calibri"/>
                <a:cs typeface="Times New Roman"/>
              </a:rPr>
              <a:t>11 </a:t>
            </a:r>
            <a:r>
              <a:rPr lang="en-US" sz="2400" dirty="0">
                <a:ea typeface="Calibri"/>
                <a:cs typeface="Times New Roman"/>
              </a:rPr>
              <a:t>And</a:t>
            </a:r>
            <a:r>
              <a:rPr lang="en-US" sz="2400" b="1" dirty="0">
                <a:ea typeface="Calibri"/>
                <a:cs typeface="Times New Roman"/>
              </a:rPr>
              <a:t> </a:t>
            </a:r>
            <a:r>
              <a:rPr lang="en-US" sz="2400" dirty="0">
                <a:ea typeface="Calibri"/>
                <a:cs typeface="Times New Roman"/>
              </a:rPr>
              <a:t>he (Jesus) gave the</a:t>
            </a:r>
            <a:r>
              <a:rPr lang="en-US" sz="2400" b="1" dirty="0">
                <a:ea typeface="Calibri"/>
                <a:cs typeface="Times New Roman"/>
              </a:rPr>
              <a:t> </a:t>
            </a:r>
            <a:r>
              <a:rPr lang="en-US" sz="2400" dirty="0">
                <a:ea typeface="Calibri"/>
                <a:cs typeface="Times New Roman"/>
              </a:rPr>
              <a:t>apostles, the prophets, the</a:t>
            </a:r>
            <a:r>
              <a:rPr lang="en-US" sz="2400" b="1" dirty="0">
                <a:ea typeface="Calibri"/>
                <a:cs typeface="Times New Roman"/>
              </a:rPr>
              <a:t> </a:t>
            </a:r>
            <a:r>
              <a:rPr lang="en-US" sz="2400" dirty="0">
                <a:ea typeface="Calibri"/>
                <a:cs typeface="Times New Roman"/>
              </a:rPr>
              <a:t>evangelists, the</a:t>
            </a:r>
            <a:r>
              <a:rPr lang="en-US" sz="2400" b="1" dirty="0">
                <a:ea typeface="Calibri"/>
                <a:cs typeface="Times New Roman"/>
              </a:rPr>
              <a:t> </a:t>
            </a:r>
            <a:r>
              <a:rPr lang="en-US" sz="2400" dirty="0">
                <a:ea typeface="Calibri"/>
                <a:cs typeface="Times New Roman"/>
              </a:rPr>
              <a:t>pastors and teachers,</a:t>
            </a:r>
            <a:r>
              <a:rPr lang="en-US" sz="2400" b="1" dirty="0">
                <a:ea typeface="Calibri"/>
                <a:cs typeface="Times New Roman"/>
              </a:rPr>
              <a:t> </a:t>
            </a:r>
            <a:r>
              <a:rPr lang="en-US" sz="2400" dirty="0">
                <a:ea typeface="Calibri"/>
                <a:cs typeface="Times New Roman"/>
              </a:rPr>
              <a:t> </a:t>
            </a:r>
            <a:r>
              <a:rPr lang="en-US" sz="2400" b="1" dirty="0">
                <a:ea typeface="Calibri"/>
                <a:cs typeface="Times New Roman"/>
              </a:rPr>
              <a:t>12  </a:t>
            </a:r>
            <a:r>
              <a:rPr lang="en-US" sz="2400" dirty="0">
                <a:ea typeface="Calibri"/>
                <a:cs typeface="Times New Roman"/>
              </a:rPr>
              <a:t>to equip (completing;  perfecting)   the saints for the work of ministry, for</a:t>
            </a:r>
            <a:r>
              <a:rPr lang="en-US" sz="2400" b="1" dirty="0">
                <a:ea typeface="Calibri"/>
                <a:cs typeface="Times New Roman"/>
              </a:rPr>
              <a:t> </a:t>
            </a:r>
            <a:r>
              <a:rPr lang="en-US" sz="2400" dirty="0">
                <a:ea typeface="Calibri"/>
                <a:cs typeface="Times New Roman"/>
              </a:rPr>
              <a:t>building up</a:t>
            </a:r>
            <a:r>
              <a:rPr lang="en-US" sz="2400" b="1" dirty="0">
                <a:ea typeface="Calibri"/>
                <a:cs typeface="Times New Roman"/>
              </a:rPr>
              <a:t> </a:t>
            </a:r>
            <a:r>
              <a:rPr lang="en-US" sz="2400" dirty="0">
                <a:ea typeface="Calibri"/>
                <a:cs typeface="Times New Roman"/>
              </a:rPr>
              <a:t>the body of Christ, </a:t>
            </a:r>
            <a:r>
              <a:rPr lang="en-US" sz="2400" b="1" dirty="0">
                <a:ea typeface="Calibri"/>
                <a:cs typeface="Times New Roman"/>
              </a:rPr>
              <a:t>13 </a:t>
            </a:r>
            <a:r>
              <a:rPr lang="en-US" sz="2400" dirty="0">
                <a:ea typeface="Calibri"/>
                <a:cs typeface="Times New Roman"/>
              </a:rPr>
              <a:t>until we all attain to</a:t>
            </a:r>
            <a:r>
              <a:rPr lang="en-US" sz="2400" b="1" dirty="0">
                <a:ea typeface="Calibri"/>
                <a:cs typeface="Times New Roman"/>
              </a:rPr>
              <a:t> </a:t>
            </a:r>
            <a:r>
              <a:rPr lang="en-US" sz="2400" dirty="0">
                <a:ea typeface="Calibri"/>
                <a:cs typeface="Times New Roman"/>
              </a:rPr>
              <a:t>(reach)</a:t>
            </a:r>
            <a:r>
              <a:rPr lang="en-US" sz="2400" b="1" dirty="0">
                <a:ea typeface="Calibri"/>
                <a:cs typeface="Times New Roman"/>
              </a:rPr>
              <a:t> </a:t>
            </a:r>
            <a:r>
              <a:rPr lang="en-US" sz="2400" dirty="0" smtClean="0">
                <a:ea typeface="Calibri"/>
                <a:cs typeface="Times New Roman"/>
              </a:rPr>
              <a:t>the </a:t>
            </a:r>
            <a:r>
              <a:rPr lang="en-US" sz="2400" dirty="0">
                <a:ea typeface="Calibri"/>
                <a:cs typeface="Times New Roman"/>
              </a:rPr>
              <a:t>unity (‎oneness; unanimity [unanimous]) of the faith (the ‎system of religious truth) and of the knowledge ‎(full discernment) of the Son of God,</a:t>
            </a:r>
            <a:r>
              <a:rPr lang="en-US" sz="2400" b="1" dirty="0">
                <a:ea typeface="Calibri"/>
                <a:cs typeface="Times New Roman"/>
              </a:rPr>
              <a:t> </a:t>
            </a:r>
            <a:r>
              <a:rPr lang="en-US" sz="2400" b="1" dirty="0">
                <a:solidFill>
                  <a:srgbClr val="E36C0A"/>
                </a:solidFill>
                <a:ea typeface="Calibri"/>
                <a:cs typeface="Times New Roman"/>
              </a:rPr>
              <a:t>to mature (perfect; complete) manhood</a:t>
            </a:r>
            <a:r>
              <a:rPr lang="en-US" sz="2400" dirty="0">
                <a:ea typeface="Calibri"/>
                <a:cs typeface="Times New Roman"/>
              </a:rPr>
              <a:t>,</a:t>
            </a:r>
            <a:r>
              <a:rPr lang="en-US" sz="2400" b="1" dirty="0">
                <a:ea typeface="Calibri"/>
                <a:cs typeface="Times New Roman"/>
              </a:rPr>
              <a:t> </a:t>
            </a:r>
            <a:r>
              <a:rPr lang="en-US" sz="2400" dirty="0">
                <a:ea typeface="Calibri"/>
                <a:cs typeface="Times New Roman"/>
              </a:rPr>
              <a:t>to the measure of the stature of</a:t>
            </a:r>
            <a:r>
              <a:rPr lang="en-US" sz="2400" b="1" dirty="0">
                <a:ea typeface="Calibri"/>
                <a:cs typeface="Times New Roman"/>
              </a:rPr>
              <a:t> </a:t>
            </a:r>
            <a:r>
              <a:rPr lang="en-US" sz="2400" dirty="0">
                <a:ea typeface="Calibri"/>
                <a:cs typeface="Times New Roman"/>
              </a:rPr>
              <a:t>the fullness of Christ, </a:t>
            </a:r>
            <a:r>
              <a:rPr lang="en-US" sz="2400" b="1" dirty="0">
                <a:ea typeface="Calibri"/>
                <a:cs typeface="Times New Roman"/>
              </a:rPr>
              <a:t>14 </a:t>
            </a:r>
            <a:r>
              <a:rPr lang="en-US" sz="2400" dirty="0">
                <a:ea typeface="Calibri"/>
                <a:cs typeface="Times New Roman"/>
              </a:rPr>
              <a:t>so that we may no longer be children,</a:t>
            </a:r>
            <a:r>
              <a:rPr lang="en-US" sz="2400" b="1" dirty="0">
                <a:ea typeface="Calibri"/>
                <a:cs typeface="Times New Roman"/>
              </a:rPr>
              <a:t> </a:t>
            </a:r>
            <a:r>
              <a:rPr lang="en-US" sz="2400" dirty="0">
                <a:ea typeface="Calibri"/>
                <a:cs typeface="Times New Roman"/>
              </a:rPr>
              <a:t>tossed to and fro by the waves and carried about by every wind of doctrine, by human cunning, by craftiness in</a:t>
            </a:r>
            <a:r>
              <a:rPr lang="en-US" sz="2400" b="1" dirty="0">
                <a:ea typeface="Calibri"/>
                <a:cs typeface="Times New Roman"/>
              </a:rPr>
              <a:t> </a:t>
            </a:r>
            <a:r>
              <a:rPr lang="en-US" sz="2400" dirty="0">
                <a:ea typeface="Calibri"/>
                <a:cs typeface="Times New Roman"/>
              </a:rPr>
              <a:t>deceitful schemes. </a:t>
            </a:r>
            <a:r>
              <a:rPr lang="en-US" sz="2400" b="1" dirty="0">
                <a:ea typeface="Calibri"/>
                <a:cs typeface="Times New Roman"/>
              </a:rPr>
              <a:t>15 </a:t>
            </a:r>
            <a:r>
              <a:rPr lang="en-US" sz="2400" dirty="0">
                <a:ea typeface="Calibri"/>
                <a:cs typeface="Times New Roman"/>
              </a:rPr>
              <a:t>Rather,</a:t>
            </a:r>
            <a:r>
              <a:rPr lang="en-US" sz="2400" b="1" dirty="0">
                <a:ea typeface="Calibri"/>
                <a:cs typeface="Times New Roman"/>
              </a:rPr>
              <a:t> </a:t>
            </a:r>
            <a:r>
              <a:rPr lang="en-US" sz="2400" dirty="0">
                <a:ea typeface="Calibri"/>
                <a:cs typeface="Times New Roman"/>
              </a:rPr>
              <a:t>speaking the truth in love, </a:t>
            </a:r>
            <a:r>
              <a:rPr lang="en-US" sz="2400" b="1" dirty="0">
                <a:solidFill>
                  <a:srgbClr val="E36C0A"/>
                </a:solidFill>
                <a:ea typeface="Calibri"/>
                <a:cs typeface="Times New Roman"/>
              </a:rPr>
              <a:t>we are to grow up in every way into him who is the head</a:t>
            </a:r>
            <a:r>
              <a:rPr lang="en-US" sz="2400" dirty="0">
                <a:ea typeface="Calibri"/>
                <a:cs typeface="Times New Roman"/>
              </a:rPr>
              <a:t>, into Christ, </a:t>
            </a:r>
            <a:r>
              <a:rPr lang="en-US" sz="2400" b="1" dirty="0">
                <a:ea typeface="Calibri"/>
                <a:cs typeface="Times New Roman"/>
              </a:rPr>
              <a:t>16  </a:t>
            </a:r>
            <a:r>
              <a:rPr lang="en-US" sz="2400" dirty="0">
                <a:ea typeface="Calibri"/>
                <a:cs typeface="Times New Roman"/>
              </a:rPr>
              <a:t>from whom the whole body, joined and held together by every joint with which it is equipped,</a:t>
            </a:r>
            <a:r>
              <a:rPr lang="en-US" sz="2400" b="1" dirty="0">
                <a:ea typeface="Calibri"/>
                <a:cs typeface="Times New Roman"/>
              </a:rPr>
              <a:t> </a:t>
            </a:r>
            <a:r>
              <a:rPr lang="en-US" sz="2400" dirty="0">
                <a:ea typeface="Calibri"/>
                <a:cs typeface="Times New Roman"/>
              </a:rPr>
              <a:t>when each part is working properly, makes the body grow so that it builds itself up in love. </a:t>
            </a:r>
            <a:endParaRPr lang="en-US" sz="2400" dirty="0"/>
          </a:p>
        </p:txBody>
      </p:sp>
    </p:spTree>
    <p:extLst>
      <p:ext uri="{BB962C8B-B14F-4D97-AF65-F5344CB8AC3E}">
        <p14:creationId xmlns:p14="http://schemas.microsoft.com/office/powerpoint/2010/main" val="282844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8971"/>
            <a:ext cx="4572000" cy="5021888"/>
          </a:xfrm>
          <a:prstGeom prst="rect">
            <a:avLst/>
          </a:prstGeom>
        </p:spPr>
        <p:txBody>
          <a:bodyPr>
            <a:spAutoFit/>
          </a:bodyPr>
          <a:lstStyle/>
          <a:p>
            <a:pPr marL="342900" marR="0" lvl="0" indent="-342900">
              <a:lnSpc>
                <a:spcPct val="115000"/>
              </a:lnSpc>
              <a:spcBef>
                <a:spcPts val="0"/>
              </a:spcBef>
              <a:spcAft>
                <a:spcPts val="0"/>
              </a:spcAft>
              <a:buFont typeface="Symbol"/>
              <a:buChar char=""/>
            </a:pPr>
            <a:r>
              <a:rPr lang="en-US" sz="2400" dirty="0">
                <a:ea typeface="Calibri"/>
                <a:cs typeface="Times New Roman"/>
              </a:rPr>
              <a:t>“</a:t>
            </a:r>
            <a:r>
              <a:rPr lang="en-US" sz="2400" b="1" dirty="0">
                <a:solidFill>
                  <a:schemeClr val="accent6">
                    <a:lumMod val="75000"/>
                  </a:schemeClr>
                </a:solidFill>
                <a:ea typeface="Calibri"/>
                <a:cs typeface="Times New Roman"/>
              </a:rPr>
              <a:t>Until we all attain to </a:t>
            </a:r>
            <a:r>
              <a:rPr lang="en-US" sz="2400" b="1" dirty="0" smtClean="0">
                <a:solidFill>
                  <a:schemeClr val="accent6">
                    <a:lumMod val="75000"/>
                  </a:schemeClr>
                </a:solidFill>
                <a:ea typeface="Calibri"/>
                <a:cs typeface="Times New Roman"/>
              </a:rPr>
              <a:t>[reach]</a:t>
            </a:r>
            <a:r>
              <a:rPr lang="en-US" sz="2400" dirty="0" smtClean="0">
                <a:ea typeface="Calibri"/>
                <a:cs typeface="Times New Roman"/>
              </a:rPr>
              <a:t>”:</a:t>
            </a:r>
            <a:endParaRPr lang="en-US" sz="2400" dirty="0">
              <a:ea typeface="Calibri"/>
              <a:cs typeface="Times New Roman"/>
            </a:endParaRPr>
          </a:p>
          <a:p>
            <a:pPr marL="742950" marR="0" lvl="1" indent="-285750">
              <a:lnSpc>
                <a:spcPct val="115000"/>
              </a:lnSpc>
              <a:spcBef>
                <a:spcPts val="0"/>
              </a:spcBef>
              <a:spcAft>
                <a:spcPts val="0"/>
              </a:spcAft>
              <a:buFont typeface="Courier New"/>
              <a:buChar char="o"/>
            </a:pPr>
            <a:r>
              <a:rPr lang="en-US" sz="2400" dirty="0">
                <a:ea typeface="Calibri"/>
                <a:cs typeface="Times New Roman"/>
              </a:rPr>
              <a:t>Unity of the faith</a:t>
            </a:r>
          </a:p>
          <a:p>
            <a:pPr marL="742950" marR="0" lvl="1" indent="-285750">
              <a:lnSpc>
                <a:spcPct val="115000"/>
              </a:lnSpc>
              <a:spcBef>
                <a:spcPts val="0"/>
              </a:spcBef>
              <a:spcAft>
                <a:spcPts val="0"/>
              </a:spcAft>
              <a:buFont typeface="Courier New"/>
              <a:buChar char="o"/>
            </a:pPr>
            <a:r>
              <a:rPr lang="en-US" sz="2400" dirty="0">
                <a:ea typeface="Calibri"/>
                <a:cs typeface="Times New Roman"/>
              </a:rPr>
              <a:t>Knowledge of the Son of God</a:t>
            </a:r>
          </a:p>
          <a:p>
            <a:pPr marL="742950" marR="0" lvl="1" indent="-285750">
              <a:lnSpc>
                <a:spcPct val="115000"/>
              </a:lnSpc>
              <a:spcBef>
                <a:spcPts val="0"/>
              </a:spcBef>
              <a:spcAft>
                <a:spcPts val="0"/>
              </a:spcAft>
              <a:buFont typeface="Courier New"/>
              <a:buChar char="o"/>
            </a:pPr>
            <a:r>
              <a:rPr lang="en-US" sz="2400" dirty="0">
                <a:ea typeface="Calibri"/>
                <a:cs typeface="Times New Roman"/>
              </a:rPr>
              <a:t>Mature manhood</a:t>
            </a:r>
          </a:p>
          <a:p>
            <a:pPr marL="742950" marR="0" lvl="1" indent="-285750">
              <a:lnSpc>
                <a:spcPct val="115000"/>
              </a:lnSpc>
              <a:spcBef>
                <a:spcPts val="0"/>
              </a:spcBef>
              <a:spcAft>
                <a:spcPts val="0"/>
              </a:spcAft>
              <a:buFont typeface="Courier New"/>
              <a:buChar char="o"/>
            </a:pPr>
            <a:r>
              <a:rPr lang="en-US" sz="2400" dirty="0">
                <a:ea typeface="Calibri"/>
                <a:cs typeface="Times New Roman"/>
              </a:rPr>
              <a:t>The fullness of Christ</a:t>
            </a:r>
          </a:p>
          <a:p>
            <a:pPr marL="342900" marR="0" lvl="0" indent="-342900">
              <a:lnSpc>
                <a:spcPct val="115000"/>
              </a:lnSpc>
              <a:spcBef>
                <a:spcPts val="0"/>
              </a:spcBef>
              <a:spcAft>
                <a:spcPts val="0"/>
              </a:spcAft>
              <a:buFont typeface="Symbol"/>
              <a:buChar char=""/>
            </a:pPr>
            <a:r>
              <a:rPr lang="en-US" sz="2400" dirty="0">
                <a:ea typeface="Calibri"/>
                <a:cs typeface="Times New Roman"/>
              </a:rPr>
              <a:t>“</a:t>
            </a:r>
            <a:r>
              <a:rPr lang="en-US" sz="2400" b="1" dirty="0">
                <a:solidFill>
                  <a:schemeClr val="accent6">
                    <a:lumMod val="75000"/>
                  </a:schemeClr>
                </a:solidFill>
                <a:ea typeface="Calibri"/>
                <a:cs typeface="Times New Roman"/>
              </a:rPr>
              <a:t>Grow up in every way</a:t>
            </a:r>
            <a:r>
              <a:rPr lang="en-US" sz="2400" dirty="0">
                <a:ea typeface="Calibri"/>
                <a:cs typeface="Times New Roman"/>
              </a:rPr>
              <a:t>”</a:t>
            </a:r>
          </a:p>
          <a:p>
            <a:pPr marL="742950" marR="0" lvl="1" indent="-285750">
              <a:lnSpc>
                <a:spcPct val="115000"/>
              </a:lnSpc>
              <a:spcBef>
                <a:spcPts val="0"/>
              </a:spcBef>
              <a:spcAft>
                <a:spcPts val="0"/>
              </a:spcAft>
              <a:buFont typeface="Courier New"/>
              <a:buChar char="o"/>
            </a:pPr>
            <a:r>
              <a:rPr lang="en-US" sz="2400" dirty="0">
                <a:ea typeface="Calibri"/>
                <a:cs typeface="Times New Roman"/>
              </a:rPr>
              <a:t>Image of Christ</a:t>
            </a:r>
          </a:p>
          <a:p>
            <a:pPr marL="742950" marR="0" lvl="1" indent="-285750">
              <a:lnSpc>
                <a:spcPct val="115000"/>
              </a:lnSpc>
              <a:spcBef>
                <a:spcPts val="0"/>
              </a:spcBef>
              <a:spcAft>
                <a:spcPts val="0"/>
              </a:spcAft>
              <a:buFont typeface="Courier New"/>
              <a:buChar char="o"/>
            </a:pPr>
            <a:r>
              <a:rPr lang="en-US" sz="2400" dirty="0">
                <a:ea typeface="Calibri"/>
                <a:cs typeface="Times New Roman"/>
              </a:rPr>
              <a:t>Unity of relationship</a:t>
            </a:r>
          </a:p>
          <a:p>
            <a:pPr marL="342900" marR="0" lvl="0" indent="-342900">
              <a:lnSpc>
                <a:spcPct val="115000"/>
              </a:lnSpc>
              <a:spcBef>
                <a:spcPts val="0"/>
              </a:spcBef>
              <a:spcAft>
                <a:spcPts val="0"/>
              </a:spcAft>
              <a:buFont typeface="Symbol"/>
              <a:buChar char=""/>
            </a:pPr>
            <a:r>
              <a:rPr lang="en-US" sz="2400" dirty="0">
                <a:ea typeface="Calibri"/>
                <a:cs typeface="Times New Roman"/>
              </a:rPr>
              <a:t>“</a:t>
            </a:r>
            <a:r>
              <a:rPr lang="en-US" sz="2400" b="1" dirty="0">
                <a:solidFill>
                  <a:schemeClr val="accent6">
                    <a:lumMod val="75000"/>
                  </a:schemeClr>
                </a:solidFill>
                <a:ea typeface="Calibri"/>
                <a:cs typeface="Times New Roman"/>
              </a:rPr>
              <a:t>Builds itself up in love</a:t>
            </a:r>
            <a:r>
              <a:rPr lang="en-US" sz="2400" dirty="0">
                <a:ea typeface="Calibri"/>
                <a:cs typeface="Times New Roman"/>
              </a:rPr>
              <a:t>”</a:t>
            </a:r>
          </a:p>
          <a:p>
            <a:pPr marL="742950" marR="0" lvl="1" indent="-285750">
              <a:lnSpc>
                <a:spcPct val="115000"/>
              </a:lnSpc>
              <a:spcBef>
                <a:spcPts val="0"/>
              </a:spcBef>
              <a:spcAft>
                <a:spcPts val="1000"/>
              </a:spcAft>
              <a:buFont typeface="Courier New"/>
              <a:buChar char="o"/>
            </a:pPr>
            <a:r>
              <a:rPr lang="en-US" sz="2400" dirty="0">
                <a:ea typeface="Calibri"/>
                <a:cs typeface="Times New Roman"/>
              </a:rPr>
              <a:t>Complete </a:t>
            </a:r>
            <a:r>
              <a:rPr lang="en-US" sz="2400" dirty="0" smtClean="0">
                <a:ea typeface="Calibri"/>
                <a:cs typeface="Times New Roman"/>
              </a:rPr>
              <a:t>[perfect] </a:t>
            </a:r>
            <a:r>
              <a:rPr lang="en-US" sz="2400" dirty="0">
                <a:ea typeface="Calibri"/>
                <a:cs typeface="Times New Roman"/>
              </a:rPr>
              <a:t>love</a:t>
            </a:r>
          </a:p>
          <a:p>
            <a:r>
              <a:rPr lang="en-US" dirty="0">
                <a:ea typeface="Calibri"/>
                <a:cs typeface="Times New Roman"/>
              </a:rPr>
              <a:t/>
            </a:r>
            <a:br>
              <a:rPr lang="en-US" dirty="0">
                <a:ea typeface="Calibri"/>
                <a:cs typeface="Times New Roman"/>
              </a:rPr>
            </a:br>
            <a:endParaRPr lang="en-US" dirty="0"/>
          </a:p>
        </p:txBody>
      </p:sp>
    </p:spTree>
    <p:extLst>
      <p:ext uri="{BB962C8B-B14F-4D97-AF65-F5344CB8AC3E}">
        <p14:creationId xmlns:p14="http://schemas.microsoft.com/office/powerpoint/2010/main" val="22019815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066800"/>
            <a:ext cx="4572000" cy="492122"/>
          </a:xfrm>
          <a:prstGeom prst="rect">
            <a:avLst/>
          </a:prstGeom>
        </p:spPr>
        <p:txBody>
          <a:bodyPr>
            <a:spAutoFit/>
          </a:bodyPr>
          <a:lstStyle/>
          <a:p>
            <a:pPr marL="342900" marR="0" lvl="0" indent="-342900">
              <a:lnSpc>
                <a:spcPct val="115000"/>
              </a:lnSpc>
              <a:spcBef>
                <a:spcPts val="0"/>
              </a:spcBef>
              <a:spcAft>
                <a:spcPts val="0"/>
              </a:spcAft>
              <a:buFont typeface="Symbol"/>
              <a:buChar char=""/>
            </a:pPr>
            <a:endParaRPr lang="en-US" sz="2400" dirty="0"/>
          </a:p>
        </p:txBody>
      </p:sp>
      <p:sp>
        <p:nvSpPr>
          <p:cNvPr id="4" name="Rectangle 3"/>
          <p:cNvSpPr/>
          <p:nvPr/>
        </p:nvSpPr>
        <p:spPr>
          <a:xfrm>
            <a:off x="1371600" y="5391701"/>
            <a:ext cx="6705600" cy="517065"/>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Which of these </a:t>
            </a:r>
            <a:r>
              <a:rPr lang="en-US" sz="2400" b="1" dirty="0" smtClean="0">
                <a:solidFill>
                  <a:srgbClr val="77933C"/>
                </a:solidFill>
                <a:ea typeface="Calibri"/>
                <a:cs typeface="Times New Roman"/>
              </a:rPr>
              <a:t>areas </a:t>
            </a:r>
            <a:r>
              <a:rPr lang="en-US" sz="2400" b="1" dirty="0">
                <a:solidFill>
                  <a:srgbClr val="77933C"/>
                </a:solidFill>
                <a:ea typeface="Calibri"/>
                <a:cs typeface="Times New Roman"/>
              </a:rPr>
              <a:t>is most interesting to you?</a:t>
            </a:r>
            <a:endParaRPr lang="en-US" sz="2400" dirty="0">
              <a:ea typeface="Calibri"/>
              <a:cs typeface="Times New Roman"/>
            </a:endParaRPr>
          </a:p>
        </p:txBody>
      </p:sp>
      <p:sp>
        <p:nvSpPr>
          <p:cNvPr id="5" name="Rectangle 4"/>
          <p:cNvSpPr/>
          <p:nvPr/>
        </p:nvSpPr>
        <p:spPr>
          <a:xfrm>
            <a:off x="2266406" y="470263"/>
            <a:ext cx="5029200" cy="5021888"/>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2400" dirty="0">
                <a:ea typeface="Calibri"/>
                <a:cs typeface="Times New Roman"/>
              </a:rPr>
              <a:t>“</a:t>
            </a:r>
            <a:r>
              <a:rPr lang="en-US" sz="2400" b="1" dirty="0">
                <a:solidFill>
                  <a:schemeClr val="accent6">
                    <a:lumMod val="75000"/>
                  </a:schemeClr>
                </a:solidFill>
                <a:ea typeface="Calibri"/>
                <a:cs typeface="Times New Roman"/>
              </a:rPr>
              <a:t>Until we all attain to </a:t>
            </a:r>
            <a:r>
              <a:rPr lang="en-US" sz="2400" b="1" dirty="0" smtClean="0">
                <a:solidFill>
                  <a:schemeClr val="accent6">
                    <a:lumMod val="75000"/>
                  </a:schemeClr>
                </a:solidFill>
                <a:ea typeface="Calibri"/>
                <a:cs typeface="Times New Roman"/>
              </a:rPr>
              <a:t>[reach]</a:t>
            </a:r>
            <a:r>
              <a:rPr lang="en-US" sz="2400" dirty="0" smtClean="0">
                <a:ea typeface="Calibri"/>
                <a:cs typeface="Times New Roman"/>
              </a:rPr>
              <a:t>”:</a:t>
            </a:r>
            <a:endParaRPr lang="en-US" sz="2400" dirty="0">
              <a:ea typeface="Calibri"/>
              <a:cs typeface="Times New Roman"/>
            </a:endParaRPr>
          </a:p>
          <a:p>
            <a:pPr marL="742950" marR="0" lvl="1" indent="-285750">
              <a:lnSpc>
                <a:spcPct val="115000"/>
              </a:lnSpc>
              <a:spcBef>
                <a:spcPts val="0"/>
              </a:spcBef>
              <a:spcAft>
                <a:spcPts val="0"/>
              </a:spcAft>
              <a:buFont typeface="Courier New"/>
              <a:buChar char="o"/>
            </a:pPr>
            <a:r>
              <a:rPr lang="en-US" sz="2400" dirty="0">
                <a:ea typeface="Calibri"/>
                <a:cs typeface="Times New Roman"/>
              </a:rPr>
              <a:t>Unity of the faith</a:t>
            </a:r>
          </a:p>
          <a:p>
            <a:pPr marL="742950" marR="0" lvl="1" indent="-285750">
              <a:lnSpc>
                <a:spcPct val="115000"/>
              </a:lnSpc>
              <a:spcBef>
                <a:spcPts val="0"/>
              </a:spcBef>
              <a:spcAft>
                <a:spcPts val="0"/>
              </a:spcAft>
              <a:buFont typeface="Courier New"/>
              <a:buChar char="o"/>
            </a:pPr>
            <a:r>
              <a:rPr lang="en-US" sz="2400" dirty="0">
                <a:ea typeface="Calibri"/>
                <a:cs typeface="Times New Roman"/>
              </a:rPr>
              <a:t>Knowledge of the Son of God</a:t>
            </a:r>
          </a:p>
          <a:p>
            <a:pPr marL="742950" marR="0" lvl="1" indent="-285750">
              <a:lnSpc>
                <a:spcPct val="115000"/>
              </a:lnSpc>
              <a:spcBef>
                <a:spcPts val="0"/>
              </a:spcBef>
              <a:spcAft>
                <a:spcPts val="0"/>
              </a:spcAft>
              <a:buFont typeface="Courier New"/>
              <a:buChar char="o"/>
            </a:pPr>
            <a:r>
              <a:rPr lang="en-US" sz="2400" dirty="0">
                <a:ea typeface="Calibri"/>
                <a:cs typeface="Times New Roman"/>
              </a:rPr>
              <a:t>Mature manhood</a:t>
            </a:r>
          </a:p>
          <a:p>
            <a:pPr marL="742950" marR="0" lvl="1" indent="-285750">
              <a:lnSpc>
                <a:spcPct val="115000"/>
              </a:lnSpc>
              <a:spcBef>
                <a:spcPts val="0"/>
              </a:spcBef>
              <a:spcAft>
                <a:spcPts val="0"/>
              </a:spcAft>
              <a:buFont typeface="Courier New"/>
              <a:buChar char="o"/>
            </a:pPr>
            <a:r>
              <a:rPr lang="en-US" sz="2400" dirty="0">
                <a:ea typeface="Calibri"/>
                <a:cs typeface="Times New Roman"/>
              </a:rPr>
              <a:t>The fullness of Christ</a:t>
            </a:r>
          </a:p>
          <a:p>
            <a:pPr marL="342900" marR="0" lvl="0" indent="-342900">
              <a:lnSpc>
                <a:spcPct val="115000"/>
              </a:lnSpc>
              <a:spcBef>
                <a:spcPts val="0"/>
              </a:spcBef>
              <a:spcAft>
                <a:spcPts val="0"/>
              </a:spcAft>
              <a:buFont typeface="Symbol"/>
              <a:buChar char=""/>
            </a:pPr>
            <a:r>
              <a:rPr lang="en-US" sz="2400" dirty="0">
                <a:ea typeface="Calibri"/>
                <a:cs typeface="Times New Roman"/>
              </a:rPr>
              <a:t>“</a:t>
            </a:r>
            <a:r>
              <a:rPr lang="en-US" sz="2400" b="1" dirty="0">
                <a:solidFill>
                  <a:schemeClr val="accent6">
                    <a:lumMod val="75000"/>
                  </a:schemeClr>
                </a:solidFill>
                <a:ea typeface="Calibri"/>
                <a:cs typeface="Times New Roman"/>
              </a:rPr>
              <a:t>Grow up in every way</a:t>
            </a:r>
            <a:r>
              <a:rPr lang="en-US" sz="2400" dirty="0">
                <a:ea typeface="Calibri"/>
                <a:cs typeface="Times New Roman"/>
              </a:rPr>
              <a:t>”</a:t>
            </a:r>
          </a:p>
          <a:p>
            <a:pPr marL="742950" marR="0" lvl="1" indent="-285750">
              <a:lnSpc>
                <a:spcPct val="115000"/>
              </a:lnSpc>
              <a:spcBef>
                <a:spcPts val="0"/>
              </a:spcBef>
              <a:spcAft>
                <a:spcPts val="0"/>
              </a:spcAft>
              <a:buFont typeface="Courier New"/>
              <a:buChar char="o"/>
            </a:pPr>
            <a:r>
              <a:rPr lang="en-US" sz="2400" dirty="0">
                <a:ea typeface="Calibri"/>
                <a:cs typeface="Times New Roman"/>
              </a:rPr>
              <a:t>Image of Christ</a:t>
            </a:r>
          </a:p>
          <a:p>
            <a:pPr marL="742950" marR="0" lvl="1" indent="-285750">
              <a:lnSpc>
                <a:spcPct val="115000"/>
              </a:lnSpc>
              <a:spcBef>
                <a:spcPts val="0"/>
              </a:spcBef>
              <a:spcAft>
                <a:spcPts val="0"/>
              </a:spcAft>
              <a:buFont typeface="Courier New"/>
              <a:buChar char="o"/>
            </a:pPr>
            <a:r>
              <a:rPr lang="en-US" sz="2400" dirty="0">
                <a:ea typeface="Calibri"/>
                <a:cs typeface="Times New Roman"/>
              </a:rPr>
              <a:t>Unity of relationship</a:t>
            </a:r>
          </a:p>
          <a:p>
            <a:pPr marL="342900" marR="0" lvl="0" indent="-342900">
              <a:lnSpc>
                <a:spcPct val="115000"/>
              </a:lnSpc>
              <a:spcBef>
                <a:spcPts val="0"/>
              </a:spcBef>
              <a:spcAft>
                <a:spcPts val="0"/>
              </a:spcAft>
              <a:buFont typeface="Symbol"/>
              <a:buChar char=""/>
            </a:pPr>
            <a:r>
              <a:rPr lang="en-US" sz="2400" dirty="0">
                <a:ea typeface="Calibri"/>
                <a:cs typeface="Times New Roman"/>
              </a:rPr>
              <a:t>“</a:t>
            </a:r>
            <a:r>
              <a:rPr lang="en-US" sz="2400" b="1" dirty="0">
                <a:solidFill>
                  <a:schemeClr val="accent6">
                    <a:lumMod val="75000"/>
                  </a:schemeClr>
                </a:solidFill>
                <a:ea typeface="Calibri"/>
                <a:cs typeface="Times New Roman"/>
              </a:rPr>
              <a:t>Builds itself up in love</a:t>
            </a:r>
            <a:r>
              <a:rPr lang="en-US" sz="2400" dirty="0">
                <a:ea typeface="Calibri"/>
                <a:cs typeface="Times New Roman"/>
              </a:rPr>
              <a:t>”</a:t>
            </a:r>
          </a:p>
          <a:p>
            <a:pPr marL="742950" marR="0" lvl="1" indent="-285750">
              <a:lnSpc>
                <a:spcPct val="115000"/>
              </a:lnSpc>
              <a:spcBef>
                <a:spcPts val="0"/>
              </a:spcBef>
              <a:spcAft>
                <a:spcPts val="1000"/>
              </a:spcAft>
              <a:buFont typeface="Courier New"/>
              <a:buChar char="o"/>
            </a:pPr>
            <a:r>
              <a:rPr lang="en-US" sz="2400" dirty="0">
                <a:ea typeface="Calibri"/>
                <a:cs typeface="Times New Roman"/>
              </a:rPr>
              <a:t>Complete </a:t>
            </a:r>
            <a:r>
              <a:rPr lang="en-US" sz="2400" dirty="0" smtClean="0">
                <a:ea typeface="Calibri"/>
                <a:cs typeface="Times New Roman"/>
              </a:rPr>
              <a:t>[perfect] </a:t>
            </a:r>
            <a:r>
              <a:rPr lang="en-US" sz="2400" dirty="0">
                <a:ea typeface="Calibri"/>
                <a:cs typeface="Times New Roman"/>
              </a:rPr>
              <a:t>love</a:t>
            </a:r>
          </a:p>
          <a:p>
            <a:r>
              <a:rPr lang="en-US" dirty="0">
                <a:ea typeface="Calibri"/>
                <a:cs typeface="Times New Roman"/>
              </a:rPr>
              <a:t/>
            </a:r>
            <a:br>
              <a:rPr lang="en-US" dirty="0">
                <a:ea typeface="Calibri"/>
                <a:cs typeface="Times New Roman"/>
              </a:rPr>
            </a:br>
            <a:endParaRPr lang="en-US" dirty="0"/>
          </a:p>
        </p:txBody>
      </p:sp>
    </p:spTree>
    <p:extLst>
      <p:ext uri="{BB962C8B-B14F-4D97-AF65-F5344CB8AC3E}">
        <p14:creationId xmlns:p14="http://schemas.microsoft.com/office/powerpoint/2010/main" val="4190594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457200"/>
            <a:ext cx="3217804" cy="461665"/>
          </a:xfrm>
          <a:prstGeom prst="rect">
            <a:avLst/>
          </a:prstGeom>
        </p:spPr>
        <p:txBody>
          <a:bodyPr wrap="none">
            <a:spAutoFit/>
          </a:bodyPr>
          <a:lstStyle/>
          <a:p>
            <a:r>
              <a:rPr lang="en-US" sz="2400" dirty="0" smtClean="0">
                <a:ea typeface="Calibri"/>
                <a:cs typeface="Times New Roman"/>
              </a:rPr>
              <a:t>Three </a:t>
            </a:r>
            <a:r>
              <a:rPr lang="en-US" sz="2400" dirty="0">
                <a:ea typeface="Calibri"/>
                <a:cs typeface="Times New Roman"/>
              </a:rPr>
              <a:t>areas of </a:t>
            </a:r>
            <a:r>
              <a:rPr lang="en-US" sz="2400" dirty="0" smtClean="0">
                <a:ea typeface="Calibri"/>
                <a:cs typeface="Times New Roman"/>
              </a:rPr>
              <a:t>Maturity:</a:t>
            </a:r>
            <a:endParaRPr lang="en-US" sz="2400" dirty="0"/>
          </a:p>
        </p:txBody>
      </p:sp>
      <p:sp>
        <p:nvSpPr>
          <p:cNvPr id="3" name="Rectangle 2"/>
          <p:cNvSpPr/>
          <p:nvPr/>
        </p:nvSpPr>
        <p:spPr>
          <a:xfrm>
            <a:off x="1503126" y="2667000"/>
            <a:ext cx="5486400" cy="1623008"/>
          </a:xfrm>
          <a:prstGeom prst="rect">
            <a:avLst/>
          </a:prstGeom>
        </p:spPr>
        <p:txBody>
          <a:bodyPr wrap="square">
            <a:spAutoFit/>
          </a:bodyPr>
          <a:lstStyle/>
          <a:p>
            <a:pPr marL="342900" marR="0" lvl="0" indent="-342900">
              <a:lnSpc>
                <a:spcPct val="115000"/>
              </a:lnSpc>
              <a:spcBef>
                <a:spcPts val="0"/>
              </a:spcBef>
              <a:spcAft>
                <a:spcPts val="1000"/>
              </a:spcAft>
              <a:buFont typeface="+mj-lt"/>
              <a:buAutoNum type="arabicParenR"/>
            </a:pPr>
            <a:r>
              <a:rPr lang="en-US" sz="2400" dirty="0">
                <a:ea typeface="Calibri"/>
                <a:cs typeface="Times New Roman"/>
              </a:rPr>
              <a:t>The maturity of Unity with Christ</a:t>
            </a:r>
          </a:p>
          <a:p>
            <a:pPr marL="342900" marR="0" lvl="0" indent="-342900">
              <a:lnSpc>
                <a:spcPct val="115000"/>
              </a:lnSpc>
              <a:spcBef>
                <a:spcPts val="0"/>
              </a:spcBef>
              <a:spcAft>
                <a:spcPts val="1000"/>
              </a:spcAft>
              <a:buFont typeface="+mj-lt"/>
              <a:buAutoNum type="arabicParenR"/>
            </a:pPr>
            <a:r>
              <a:rPr lang="en-US" sz="2400" dirty="0">
                <a:ea typeface="Calibri"/>
                <a:cs typeface="Times New Roman"/>
              </a:rPr>
              <a:t>The maturity of the Image of Christ</a:t>
            </a:r>
          </a:p>
          <a:p>
            <a:pPr marL="342900" marR="0" lvl="0" indent="-342900">
              <a:lnSpc>
                <a:spcPct val="115000"/>
              </a:lnSpc>
              <a:spcBef>
                <a:spcPts val="0"/>
              </a:spcBef>
              <a:spcAft>
                <a:spcPts val="1000"/>
              </a:spcAft>
              <a:buFont typeface="+mj-lt"/>
              <a:buAutoNum type="arabicParenR"/>
            </a:pPr>
            <a:r>
              <a:rPr lang="en-US" sz="2400" dirty="0">
                <a:ea typeface="Calibri"/>
                <a:cs typeface="Times New Roman"/>
              </a:rPr>
              <a:t>The maturity of the Fullness of Christ</a:t>
            </a:r>
          </a:p>
        </p:txBody>
      </p:sp>
      <p:sp>
        <p:nvSpPr>
          <p:cNvPr id="4" name="TextBox 3"/>
          <p:cNvSpPr txBox="1"/>
          <p:nvPr/>
        </p:nvSpPr>
        <p:spPr>
          <a:xfrm>
            <a:off x="2133600" y="5699088"/>
            <a:ext cx="4225452" cy="830997"/>
          </a:xfrm>
          <a:prstGeom prst="rect">
            <a:avLst/>
          </a:prstGeom>
          <a:noFill/>
        </p:spPr>
        <p:txBody>
          <a:bodyPr wrap="none" rtlCol="0">
            <a:spAutoFit/>
          </a:bodyPr>
          <a:lstStyle/>
          <a:p>
            <a:r>
              <a:rPr lang="en-US" sz="2400" dirty="0" smtClean="0"/>
              <a:t>Christ is not a name – it’s a Title:</a:t>
            </a:r>
          </a:p>
          <a:p>
            <a:r>
              <a:rPr lang="en-US" sz="2400" dirty="0" smtClean="0"/>
              <a:t>Christ=Messiah=Anointed One</a:t>
            </a:r>
            <a:endParaRPr lang="en-US" sz="2400" dirty="0"/>
          </a:p>
        </p:txBody>
      </p:sp>
    </p:spTree>
    <p:extLst>
      <p:ext uri="{BB962C8B-B14F-4D97-AF65-F5344CB8AC3E}">
        <p14:creationId xmlns:p14="http://schemas.microsoft.com/office/powerpoint/2010/main" val="2105220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2637260" cy="517065"/>
          </a:xfrm>
          <a:prstGeom prst="rect">
            <a:avLst/>
          </a:prstGeom>
        </p:spPr>
        <p:txBody>
          <a:bodyPr wrap="none">
            <a:spAutoFit/>
          </a:bodyPr>
          <a:lstStyle/>
          <a:p>
            <a:pPr marL="457200" marR="0">
              <a:lnSpc>
                <a:spcPct val="115000"/>
              </a:lnSpc>
              <a:spcBef>
                <a:spcPts val="0"/>
              </a:spcBef>
              <a:spcAft>
                <a:spcPts val="1000"/>
              </a:spcAft>
            </a:pPr>
            <a:r>
              <a:rPr lang="en-US" sz="2400" b="1" dirty="0" smtClean="0">
                <a:ea typeface="Calibri"/>
                <a:cs typeface="Times New Roman"/>
              </a:rPr>
              <a:t>Ephesians </a:t>
            </a:r>
            <a:r>
              <a:rPr lang="en-US" sz="2400" b="1" dirty="0">
                <a:ea typeface="Calibri"/>
                <a:cs typeface="Times New Roman"/>
              </a:rPr>
              <a:t>4:1-6</a:t>
            </a:r>
            <a:endParaRPr lang="en-US" sz="2400" dirty="0">
              <a:ea typeface="Calibri"/>
              <a:cs typeface="Times New Roman"/>
            </a:endParaRPr>
          </a:p>
        </p:txBody>
      </p:sp>
      <p:sp>
        <p:nvSpPr>
          <p:cNvPr id="3" name="Rectangle 2"/>
          <p:cNvSpPr/>
          <p:nvPr/>
        </p:nvSpPr>
        <p:spPr>
          <a:xfrm>
            <a:off x="990600" y="1859340"/>
            <a:ext cx="7086600" cy="3416320"/>
          </a:xfrm>
          <a:prstGeom prst="rect">
            <a:avLst/>
          </a:prstGeom>
        </p:spPr>
        <p:txBody>
          <a:bodyPr wrap="square">
            <a:spAutoFit/>
          </a:bodyPr>
          <a:lstStyle/>
          <a:p>
            <a:r>
              <a:rPr lang="en-US" sz="2400" b="1" dirty="0">
                <a:ea typeface="Calibri"/>
                <a:cs typeface="Times New Roman"/>
              </a:rPr>
              <a:t>1</a:t>
            </a:r>
            <a:r>
              <a:rPr lang="en-US" sz="2400" dirty="0">
                <a:ea typeface="Calibri"/>
                <a:cs typeface="Times New Roman"/>
              </a:rPr>
              <a:t> I therefore,</a:t>
            </a:r>
            <a:r>
              <a:rPr lang="en-US" sz="2400" b="1" dirty="0">
                <a:ea typeface="Calibri"/>
                <a:cs typeface="Times New Roman"/>
              </a:rPr>
              <a:t> </a:t>
            </a:r>
            <a:r>
              <a:rPr lang="en-US" sz="2400" dirty="0">
                <a:ea typeface="Calibri"/>
                <a:cs typeface="Times New Roman"/>
              </a:rPr>
              <a:t>a prisoner for the Lord, urge you to</a:t>
            </a:r>
            <a:r>
              <a:rPr lang="en-US" sz="2400" b="1" dirty="0">
                <a:ea typeface="Calibri"/>
                <a:cs typeface="Times New Roman"/>
              </a:rPr>
              <a:t> </a:t>
            </a:r>
            <a:r>
              <a:rPr lang="en-US" sz="2400" dirty="0">
                <a:ea typeface="Calibri"/>
                <a:cs typeface="Times New Roman"/>
              </a:rPr>
              <a:t>walk in a manner worthy of</a:t>
            </a:r>
            <a:r>
              <a:rPr lang="en-US" sz="2400" b="1" dirty="0">
                <a:ea typeface="Calibri"/>
                <a:cs typeface="Times New Roman"/>
              </a:rPr>
              <a:t> </a:t>
            </a:r>
            <a:r>
              <a:rPr lang="en-US" sz="2400" dirty="0">
                <a:ea typeface="Calibri"/>
                <a:cs typeface="Times New Roman"/>
              </a:rPr>
              <a:t>the calling to which you have been called, </a:t>
            </a:r>
            <a:r>
              <a:rPr lang="en-US" sz="2400" b="1" dirty="0">
                <a:ea typeface="Calibri"/>
                <a:cs typeface="Times New Roman"/>
              </a:rPr>
              <a:t>2 </a:t>
            </a:r>
            <a:r>
              <a:rPr lang="en-US" sz="2400" dirty="0">
                <a:ea typeface="Calibri"/>
                <a:cs typeface="Times New Roman"/>
              </a:rPr>
              <a:t>with all</a:t>
            </a:r>
            <a:r>
              <a:rPr lang="en-US" sz="2400" b="1" dirty="0">
                <a:ea typeface="Calibri"/>
                <a:cs typeface="Times New Roman"/>
              </a:rPr>
              <a:t> </a:t>
            </a:r>
            <a:r>
              <a:rPr lang="en-US" sz="2400" dirty="0">
                <a:ea typeface="Calibri"/>
                <a:cs typeface="Times New Roman"/>
              </a:rPr>
              <a:t>humility and</a:t>
            </a:r>
            <a:r>
              <a:rPr lang="en-US" sz="2400" b="1" dirty="0">
                <a:ea typeface="Calibri"/>
                <a:cs typeface="Times New Roman"/>
              </a:rPr>
              <a:t> </a:t>
            </a:r>
            <a:r>
              <a:rPr lang="en-US" sz="2400" dirty="0">
                <a:ea typeface="Calibri"/>
                <a:cs typeface="Times New Roman"/>
              </a:rPr>
              <a:t>gentleness, with</a:t>
            </a:r>
            <a:r>
              <a:rPr lang="en-US" sz="2400" b="1" dirty="0">
                <a:ea typeface="Calibri"/>
                <a:cs typeface="Times New Roman"/>
              </a:rPr>
              <a:t> </a:t>
            </a:r>
            <a:r>
              <a:rPr lang="en-US" sz="2400" dirty="0">
                <a:ea typeface="Calibri"/>
                <a:cs typeface="Times New Roman"/>
              </a:rPr>
              <a:t>patience,</a:t>
            </a:r>
            <a:r>
              <a:rPr lang="en-US" sz="2400" b="1" dirty="0">
                <a:ea typeface="Calibri"/>
                <a:cs typeface="Times New Roman"/>
              </a:rPr>
              <a:t> </a:t>
            </a:r>
            <a:r>
              <a:rPr lang="en-US" sz="2400" dirty="0">
                <a:ea typeface="Calibri"/>
                <a:cs typeface="Times New Roman"/>
              </a:rPr>
              <a:t>bearing with one another in love, </a:t>
            </a:r>
            <a:r>
              <a:rPr lang="en-US" sz="2400" b="1" dirty="0">
                <a:solidFill>
                  <a:srgbClr val="E46C0A"/>
                </a:solidFill>
                <a:ea typeface="Calibri"/>
                <a:cs typeface="Times New Roman"/>
              </a:rPr>
              <a:t>3 eager to maintain the unity of the Spirit in the bond of peace. </a:t>
            </a:r>
            <a:r>
              <a:rPr lang="en-US" sz="2400" b="1" dirty="0">
                <a:ea typeface="Calibri"/>
                <a:cs typeface="Times New Roman"/>
              </a:rPr>
              <a:t>4 </a:t>
            </a:r>
            <a:r>
              <a:rPr lang="en-US" sz="2400" dirty="0">
                <a:ea typeface="Calibri"/>
                <a:cs typeface="Times New Roman"/>
              </a:rPr>
              <a:t>There is</a:t>
            </a:r>
            <a:r>
              <a:rPr lang="en-US" sz="2400" b="1" dirty="0">
                <a:ea typeface="Calibri"/>
                <a:cs typeface="Times New Roman"/>
              </a:rPr>
              <a:t> </a:t>
            </a:r>
            <a:r>
              <a:rPr lang="en-US" sz="2400" dirty="0">
                <a:ea typeface="Calibri"/>
                <a:cs typeface="Times New Roman"/>
              </a:rPr>
              <a:t>one body and</a:t>
            </a:r>
            <a:r>
              <a:rPr lang="en-US" sz="2400" b="1" dirty="0">
                <a:ea typeface="Calibri"/>
                <a:cs typeface="Times New Roman"/>
              </a:rPr>
              <a:t> </a:t>
            </a:r>
            <a:r>
              <a:rPr lang="en-US" sz="2400" dirty="0">
                <a:ea typeface="Calibri"/>
                <a:cs typeface="Times New Roman"/>
              </a:rPr>
              <a:t>one Spirit—just as you were called to the one</a:t>
            </a:r>
            <a:r>
              <a:rPr lang="en-US" sz="2400" b="1" dirty="0">
                <a:ea typeface="Calibri"/>
                <a:cs typeface="Times New Roman"/>
              </a:rPr>
              <a:t> </a:t>
            </a:r>
            <a:r>
              <a:rPr lang="en-US" sz="2400" dirty="0">
                <a:ea typeface="Calibri"/>
                <a:cs typeface="Times New Roman"/>
              </a:rPr>
              <a:t>hope that belongs to your call— </a:t>
            </a:r>
            <a:r>
              <a:rPr lang="en-US" sz="2400" b="1" dirty="0">
                <a:ea typeface="Calibri"/>
                <a:cs typeface="Times New Roman"/>
              </a:rPr>
              <a:t>5 </a:t>
            </a:r>
            <a:r>
              <a:rPr lang="en-US" sz="2400" dirty="0">
                <a:ea typeface="Calibri"/>
                <a:cs typeface="Times New Roman"/>
              </a:rPr>
              <a:t>one Lord,</a:t>
            </a:r>
            <a:r>
              <a:rPr lang="en-US" sz="2400" b="1" dirty="0">
                <a:ea typeface="Calibri"/>
                <a:cs typeface="Times New Roman"/>
              </a:rPr>
              <a:t> </a:t>
            </a:r>
            <a:r>
              <a:rPr lang="en-US" sz="2400" dirty="0">
                <a:ea typeface="Calibri"/>
                <a:cs typeface="Times New Roman"/>
              </a:rPr>
              <a:t>one faith,</a:t>
            </a:r>
            <a:r>
              <a:rPr lang="en-US" sz="2400" b="1" dirty="0">
                <a:ea typeface="Calibri"/>
                <a:cs typeface="Times New Roman"/>
              </a:rPr>
              <a:t> </a:t>
            </a:r>
            <a:r>
              <a:rPr lang="en-US" sz="2400" dirty="0">
                <a:ea typeface="Calibri"/>
                <a:cs typeface="Times New Roman"/>
              </a:rPr>
              <a:t>one baptism, </a:t>
            </a:r>
            <a:r>
              <a:rPr lang="en-US" sz="2400" b="1" dirty="0">
                <a:ea typeface="Calibri"/>
                <a:cs typeface="Times New Roman"/>
              </a:rPr>
              <a:t>6 </a:t>
            </a:r>
            <a:r>
              <a:rPr lang="en-US" sz="2400" b="1" dirty="0">
                <a:solidFill>
                  <a:srgbClr val="E46C0A"/>
                </a:solidFill>
                <a:ea typeface="Calibri"/>
                <a:cs typeface="Times New Roman"/>
              </a:rPr>
              <a:t>one God and Father of all, who is over all and through all and in all.</a:t>
            </a:r>
            <a:r>
              <a:rPr lang="en-US" sz="2400" dirty="0">
                <a:solidFill>
                  <a:srgbClr val="E46C0A"/>
                </a:solidFill>
                <a:ea typeface="Calibri"/>
                <a:cs typeface="Times New Roman"/>
              </a:rPr>
              <a:t> </a:t>
            </a:r>
            <a:endParaRPr lang="en-US" sz="2400" dirty="0"/>
          </a:p>
        </p:txBody>
      </p:sp>
    </p:spTree>
    <p:extLst>
      <p:ext uri="{BB962C8B-B14F-4D97-AF65-F5344CB8AC3E}">
        <p14:creationId xmlns:p14="http://schemas.microsoft.com/office/powerpoint/2010/main" val="3808067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2425664"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John 17:20-26</a:t>
            </a:r>
            <a:endParaRPr lang="en-US" sz="2400" dirty="0">
              <a:ea typeface="Calibri"/>
              <a:cs typeface="Times New Roman"/>
            </a:endParaRPr>
          </a:p>
        </p:txBody>
      </p:sp>
      <p:sp>
        <p:nvSpPr>
          <p:cNvPr id="3" name="Rectangle 2"/>
          <p:cNvSpPr/>
          <p:nvPr/>
        </p:nvSpPr>
        <p:spPr>
          <a:xfrm>
            <a:off x="370114" y="762000"/>
            <a:ext cx="8534400" cy="6001643"/>
          </a:xfrm>
          <a:prstGeom prst="rect">
            <a:avLst/>
          </a:prstGeom>
        </p:spPr>
        <p:txBody>
          <a:bodyPr wrap="square">
            <a:spAutoFit/>
          </a:bodyPr>
          <a:lstStyle/>
          <a:p>
            <a:r>
              <a:rPr lang="en-US" sz="2400" b="1" dirty="0">
                <a:ea typeface="Calibri"/>
                <a:cs typeface="Times New Roman"/>
              </a:rPr>
              <a:t>20 </a:t>
            </a:r>
            <a:r>
              <a:rPr lang="en-US" sz="2400" dirty="0">
                <a:ea typeface="Calibri"/>
                <a:cs typeface="Times New Roman"/>
              </a:rPr>
              <a:t>"I do not</a:t>
            </a:r>
            <a:r>
              <a:rPr lang="en-US" sz="2400" b="1" dirty="0">
                <a:ea typeface="Calibri"/>
                <a:cs typeface="Times New Roman"/>
              </a:rPr>
              <a:t> </a:t>
            </a:r>
            <a:r>
              <a:rPr lang="en-US" sz="2400" dirty="0">
                <a:ea typeface="Calibri"/>
                <a:cs typeface="Times New Roman"/>
              </a:rPr>
              <a:t>ask for these [original disciples] </a:t>
            </a:r>
            <a:r>
              <a:rPr lang="en-US" sz="2400" dirty="0" smtClean="0">
                <a:ea typeface="Calibri"/>
                <a:cs typeface="Times New Roman"/>
              </a:rPr>
              <a:t>only</a:t>
            </a:r>
            <a:r>
              <a:rPr lang="en-US" sz="2400" dirty="0">
                <a:ea typeface="Calibri"/>
                <a:cs typeface="Times New Roman"/>
              </a:rPr>
              <a:t>, but also for those</a:t>
            </a:r>
            <a:r>
              <a:rPr lang="en-US" sz="2400" b="1" dirty="0">
                <a:ea typeface="Calibri"/>
                <a:cs typeface="Times New Roman"/>
              </a:rPr>
              <a:t> </a:t>
            </a:r>
            <a:r>
              <a:rPr lang="en-US" sz="2400" dirty="0">
                <a:ea typeface="Calibri"/>
                <a:cs typeface="Times New Roman"/>
              </a:rPr>
              <a:t>who will believe in me through their word,  </a:t>
            </a:r>
            <a:r>
              <a:rPr lang="en-US" sz="2400" b="1" dirty="0">
                <a:solidFill>
                  <a:srgbClr val="E46C0A"/>
                </a:solidFill>
                <a:ea typeface="Calibri"/>
                <a:cs typeface="Times New Roman"/>
              </a:rPr>
              <a:t>21 that they may all be one, just as you, Father, are in me, and I in you, that they also may be in us</a:t>
            </a:r>
            <a:r>
              <a:rPr lang="en-US" sz="2400" dirty="0">
                <a:ea typeface="Calibri"/>
                <a:cs typeface="Times New Roman"/>
              </a:rPr>
              <a:t>, so that the world may believe that you have sent me.  22 The glory that you have given me I have given to them, </a:t>
            </a:r>
            <a:r>
              <a:rPr lang="en-US" sz="2400" b="1" dirty="0">
                <a:solidFill>
                  <a:srgbClr val="E46C0A"/>
                </a:solidFill>
                <a:ea typeface="Calibri"/>
                <a:cs typeface="Times New Roman"/>
              </a:rPr>
              <a:t>that they may be one even as we are one,  23 I in them and you in me, that they may become perfectly </a:t>
            </a:r>
            <a:r>
              <a:rPr lang="en-US" sz="2400" b="1" dirty="0" smtClean="0">
                <a:solidFill>
                  <a:srgbClr val="E46C0A"/>
                </a:solidFill>
                <a:ea typeface="Calibri"/>
                <a:cs typeface="Times New Roman"/>
              </a:rPr>
              <a:t>one [unity], </a:t>
            </a:r>
            <a:r>
              <a:rPr lang="en-US" sz="2400" b="1" dirty="0">
                <a:solidFill>
                  <a:srgbClr val="E46C0A"/>
                </a:solidFill>
                <a:ea typeface="Calibri"/>
                <a:cs typeface="Times New Roman"/>
              </a:rPr>
              <a:t>so that the world may know that you sent me and loved them even as you loved me.</a:t>
            </a:r>
            <a:r>
              <a:rPr lang="en-US" sz="2400" dirty="0">
                <a:solidFill>
                  <a:srgbClr val="E46C0A"/>
                </a:solidFill>
                <a:ea typeface="Calibri"/>
                <a:cs typeface="Times New Roman"/>
              </a:rPr>
              <a:t>  </a:t>
            </a:r>
            <a:r>
              <a:rPr lang="en-US" sz="2400" b="1" dirty="0">
                <a:ea typeface="Calibri"/>
                <a:cs typeface="Times New Roman"/>
              </a:rPr>
              <a:t>24 </a:t>
            </a:r>
            <a:r>
              <a:rPr lang="en-US" sz="2400" dirty="0">
                <a:ea typeface="Calibri"/>
                <a:cs typeface="Times New Roman"/>
              </a:rPr>
              <a:t>Father, I desire that they also, whom you have given me, may be</a:t>
            </a:r>
            <a:r>
              <a:rPr lang="en-US" sz="2400" b="1" dirty="0">
                <a:ea typeface="Calibri"/>
                <a:cs typeface="Times New Roman"/>
              </a:rPr>
              <a:t> </a:t>
            </a:r>
            <a:r>
              <a:rPr lang="en-US" sz="2400" dirty="0">
                <a:ea typeface="Calibri"/>
                <a:cs typeface="Times New Roman"/>
              </a:rPr>
              <a:t>with me</a:t>
            </a:r>
            <a:r>
              <a:rPr lang="en-US" sz="2400" b="1" dirty="0">
                <a:ea typeface="Calibri"/>
                <a:cs typeface="Times New Roman"/>
              </a:rPr>
              <a:t> </a:t>
            </a:r>
            <a:r>
              <a:rPr lang="en-US" sz="2400" dirty="0">
                <a:ea typeface="Calibri"/>
                <a:cs typeface="Times New Roman"/>
              </a:rPr>
              <a:t>where I am,</a:t>
            </a:r>
            <a:r>
              <a:rPr lang="en-US" sz="2400" b="1" dirty="0">
                <a:ea typeface="Calibri"/>
                <a:cs typeface="Times New Roman"/>
              </a:rPr>
              <a:t> </a:t>
            </a:r>
            <a:r>
              <a:rPr lang="en-US" sz="2400" dirty="0">
                <a:ea typeface="Calibri"/>
                <a:cs typeface="Times New Roman"/>
              </a:rPr>
              <a:t>to see my glory that you have given me because you loved me</a:t>
            </a:r>
            <a:r>
              <a:rPr lang="en-US" sz="2400" b="1" dirty="0">
                <a:ea typeface="Calibri"/>
                <a:cs typeface="Times New Roman"/>
              </a:rPr>
              <a:t> </a:t>
            </a:r>
            <a:r>
              <a:rPr lang="en-US" sz="2400" dirty="0">
                <a:ea typeface="Calibri"/>
                <a:cs typeface="Times New Roman"/>
              </a:rPr>
              <a:t>before the foundation of the world.  </a:t>
            </a:r>
            <a:r>
              <a:rPr lang="en-US" sz="2400" b="1" dirty="0">
                <a:ea typeface="Calibri"/>
                <a:cs typeface="Times New Roman"/>
              </a:rPr>
              <a:t>25 </a:t>
            </a:r>
            <a:r>
              <a:rPr lang="en-US" sz="2400" dirty="0">
                <a:ea typeface="Calibri"/>
                <a:cs typeface="Times New Roman"/>
              </a:rPr>
              <a:t>O righteous Father, even though</a:t>
            </a:r>
            <a:r>
              <a:rPr lang="en-US" sz="2400" b="1" dirty="0">
                <a:ea typeface="Calibri"/>
                <a:cs typeface="Times New Roman"/>
              </a:rPr>
              <a:t> </a:t>
            </a:r>
            <a:r>
              <a:rPr lang="en-US" sz="2400" dirty="0">
                <a:ea typeface="Calibri"/>
                <a:cs typeface="Times New Roman"/>
              </a:rPr>
              <a:t>the world does not know you, I know you, and these know that you have sent me.  </a:t>
            </a:r>
            <a:r>
              <a:rPr lang="en-US" sz="2400" b="1" dirty="0">
                <a:ea typeface="Calibri"/>
                <a:cs typeface="Times New Roman"/>
              </a:rPr>
              <a:t>26 </a:t>
            </a:r>
            <a:r>
              <a:rPr lang="en-US" sz="2400" dirty="0">
                <a:ea typeface="Calibri"/>
                <a:cs typeface="Times New Roman"/>
              </a:rPr>
              <a:t>I made known to them your name, and I will continue to make it known, that the love</a:t>
            </a:r>
            <a:r>
              <a:rPr lang="en-US" sz="2400" b="1" dirty="0">
                <a:ea typeface="Calibri"/>
                <a:cs typeface="Times New Roman"/>
              </a:rPr>
              <a:t> </a:t>
            </a:r>
            <a:r>
              <a:rPr lang="en-US" sz="2400" dirty="0">
                <a:ea typeface="Calibri"/>
                <a:cs typeface="Times New Roman"/>
              </a:rPr>
              <a:t>with which you have loved me may be in them, and</a:t>
            </a:r>
            <a:r>
              <a:rPr lang="en-US" sz="2400" b="1" dirty="0">
                <a:ea typeface="Calibri"/>
                <a:cs typeface="Times New Roman"/>
              </a:rPr>
              <a:t> </a:t>
            </a:r>
            <a:r>
              <a:rPr lang="en-US" sz="2400" dirty="0">
                <a:ea typeface="Calibri"/>
                <a:cs typeface="Times New Roman"/>
              </a:rPr>
              <a:t>I in them." </a:t>
            </a:r>
            <a:endParaRPr lang="en-US" sz="2400" dirty="0"/>
          </a:p>
        </p:txBody>
      </p:sp>
    </p:spTree>
    <p:extLst>
      <p:ext uri="{BB962C8B-B14F-4D97-AF65-F5344CB8AC3E}">
        <p14:creationId xmlns:p14="http://schemas.microsoft.com/office/powerpoint/2010/main" val="3178570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229600" cy="461665"/>
          </a:xfrm>
          <a:prstGeom prst="rect">
            <a:avLst/>
          </a:prstGeom>
        </p:spPr>
        <p:txBody>
          <a:bodyPr wrap="square">
            <a:spAutoFit/>
          </a:bodyPr>
          <a:lstStyle/>
          <a:p>
            <a:r>
              <a:rPr lang="en-US" sz="2400" b="1" dirty="0" smtClean="0">
                <a:solidFill>
                  <a:srgbClr val="E46C0A"/>
                </a:solidFill>
                <a:ea typeface="Calibri"/>
                <a:cs typeface="Times New Roman"/>
              </a:rPr>
              <a:t>…just </a:t>
            </a:r>
            <a:r>
              <a:rPr lang="en-US" sz="2400" b="1" dirty="0">
                <a:solidFill>
                  <a:srgbClr val="E46C0A"/>
                </a:solidFill>
                <a:ea typeface="Calibri"/>
                <a:cs typeface="Times New Roman"/>
              </a:rPr>
              <a:t>as </a:t>
            </a:r>
            <a:r>
              <a:rPr lang="en-US" sz="2400" b="1" dirty="0" smtClean="0">
                <a:solidFill>
                  <a:srgbClr val="E46C0A"/>
                </a:solidFill>
                <a:ea typeface="Calibri"/>
                <a:cs typeface="Times New Roman"/>
              </a:rPr>
              <a:t>you </a:t>
            </a:r>
            <a:r>
              <a:rPr lang="en-US" sz="2400" b="1" dirty="0">
                <a:solidFill>
                  <a:srgbClr val="E46C0A"/>
                </a:solidFill>
                <a:ea typeface="Calibri"/>
                <a:cs typeface="Times New Roman"/>
              </a:rPr>
              <a:t>are in me and I am in </a:t>
            </a:r>
            <a:r>
              <a:rPr lang="en-US" sz="2400" b="1" dirty="0" smtClean="0">
                <a:solidFill>
                  <a:srgbClr val="E46C0A"/>
                </a:solidFill>
                <a:ea typeface="Calibri"/>
                <a:cs typeface="Times New Roman"/>
              </a:rPr>
              <a:t>you</a:t>
            </a:r>
            <a:r>
              <a:rPr lang="en-US" sz="2400" b="1" dirty="0">
                <a:solidFill>
                  <a:srgbClr val="E46C0A"/>
                </a:solidFill>
                <a:ea typeface="Calibri"/>
                <a:cs typeface="Times New Roman"/>
              </a:rPr>
              <a:t>. May they also be in </a:t>
            </a:r>
            <a:r>
              <a:rPr lang="en-US" sz="2400" b="1" dirty="0" smtClean="0">
                <a:solidFill>
                  <a:srgbClr val="E46C0A"/>
                </a:solidFill>
                <a:ea typeface="Calibri"/>
                <a:cs typeface="Times New Roman"/>
              </a:rPr>
              <a:t>us… </a:t>
            </a:r>
            <a:endParaRPr lang="en-US" sz="2400" dirty="0"/>
          </a:p>
        </p:txBody>
      </p:sp>
      <p:sp>
        <p:nvSpPr>
          <p:cNvPr id="3" name="Rectangle 2"/>
          <p:cNvSpPr/>
          <p:nvPr/>
        </p:nvSpPr>
        <p:spPr>
          <a:xfrm>
            <a:off x="685800" y="2905011"/>
            <a:ext cx="7696200" cy="941796"/>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What does it mean to </a:t>
            </a:r>
            <a:r>
              <a:rPr lang="en-US" sz="2400" b="1" dirty="0" smtClean="0">
                <a:solidFill>
                  <a:srgbClr val="77933C"/>
                </a:solidFill>
                <a:ea typeface="Calibri"/>
                <a:cs typeface="Times New Roman"/>
              </a:rPr>
              <a:t>your maturity </a:t>
            </a:r>
            <a:r>
              <a:rPr lang="en-US" sz="2400" b="1" dirty="0">
                <a:solidFill>
                  <a:srgbClr val="77933C"/>
                </a:solidFill>
                <a:ea typeface="Calibri"/>
                <a:cs typeface="Times New Roman"/>
              </a:rPr>
              <a:t>to be </a:t>
            </a:r>
            <a:r>
              <a:rPr lang="en-US" sz="2400" b="1" dirty="0" smtClean="0">
                <a:solidFill>
                  <a:srgbClr val="77933C"/>
                </a:solidFill>
                <a:ea typeface="Calibri"/>
                <a:cs typeface="Times New Roman"/>
              </a:rPr>
              <a:t>“in” </a:t>
            </a:r>
            <a:r>
              <a:rPr lang="en-US" sz="2400" b="1" dirty="0">
                <a:solidFill>
                  <a:srgbClr val="77933C"/>
                </a:solidFill>
                <a:ea typeface="Calibri"/>
                <a:cs typeface="Times New Roman"/>
              </a:rPr>
              <a:t>Jesus and the Father in the same way that they are in each other?</a:t>
            </a:r>
            <a:endParaRPr lang="en-US" sz="2400" dirty="0">
              <a:ea typeface="Calibri"/>
              <a:cs typeface="Times New Roman"/>
            </a:endParaRPr>
          </a:p>
        </p:txBody>
      </p:sp>
    </p:spTree>
    <p:extLst>
      <p:ext uri="{BB962C8B-B14F-4D97-AF65-F5344CB8AC3E}">
        <p14:creationId xmlns:p14="http://schemas.microsoft.com/office/powerpoint/2010/main" val="178823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26176" y="681926"/>
            <a:ext cx="8171361" cy="5749834"/>
          </a:xfrm>
          <a:prstGeom prst="rect">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Freeform 9"/>
          <p:cNvSpPr/>
          <p:nvPr/>
        </p:nvSpPr>
        <p:spPr>
          <a:xfrm>
            <a:off x="757646" y="862149"/>
            <a:ext cx="7367451" cy="5316582"/>
          </a:xfrm>
          <a:custGeom>
            <a:avLst/>
            <a:gdLst>
              <a:gd name="connsiteX0" fmla="*/ 0 w 7367451"/>
              <a:gd name="connsiteY0" fmla="*/ 0 h 5316582"/>
              <a:gd name="connsiteX1" fmla="*/ 3200400 w 7367451"/>
              <a:gd name="connsiteY1" fmla="*/ 3370217 h 5316582"/>
              <a:gd name="connsiteX2" fmla="*/ 7367451 w 7367451"/>
              <a:gd name="connsiteY2" fmla="*/ 5316582 h 5316582"/>
            </a:gdLst>
            <a:ahLst/>
            <a:cxnLst>
              <a:cxn ang="0">
                <a:pos x="connsiteX0" y="connsiteY0"/>
              </a:cxn>
              <a:cxn ang="0">
                <a:pos x="connsiteX1" y="connsiteY1"/>
              </a:cxn>
              <a:cxn ang="0">
                <a:pos x="connsiteX2" y="connsiteY2"/>
              </a:cxn>
            </a:cxnLst>
            <a:rect l="l" t="t" r="r" b="b"/>
            <a:pathLst>
              <a:path w="7367451" h="5316582">
                <a:moveTo>
                  <a:pt x="0" y="0"/>
                </a:moveTo>
                <a:cubicBezTo>
                  <a:pt x="986246" y="1242060"/>
                  <a:pt x="1972492" y="2484120"/>
                  <a:pt x="3200400" y="3370217"/>
                </a:cubicBezTo>
                <a:cubicBezTo>
                  <a:pt x="4428308" y="4256314"/>
                  <a:pt x="5897879" y="4786448"/>
                  <a:pt x="7367451" y="53165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extBox 12"/>
          <p:cNvSpPr txBox="1"/>
          <p:nvPr/>
        </p:nvSpPr>
        <p:spPr>
          <a:xfrm>
            <a:off x="439239" y="2196610"/>
            <a:ext cx="1618161" cy="923330"/>
          </a:xfrm>
          <a:prstGeom prst="rect">
            <a:avLst/>
          </a:prstGeom>
          <a:noFill/>
        </p:spPr>
        <p:txBody>
          <a:bodyPr wrap="square" rtlCol="0">
            <a:spAutoFit/>
          </a:bodyPr>
          <a:lstStyle/>
          <a:p>
            <a:r>
              <a:rPr lang="en-US" dirty="0" smtClean="0">
                <a:solidFill>
                  <a:prstClr val="black"/>
                </a:solidFill>
              </a:rPr>
              <a:t>Kingdom   of Darkness</a:t>
            </a:r>
          </a:p>
          <a:p>
            <a:endParaRPr lang="en-US" dirty="0">
              <a:solidFill>
                <a:prstClr val="black"/>
              </a:solidFill>
            </a:endParaRPr>
          </a:p>
        </p:txBody>
      </p:sp>
      <p:sp>
        <p:nvSpPr>
          <p:cNvPr id="14" name="Freeform 13"/>
          <p:cNvSpPr/>
          <p:nvPr/>
        </p:nvSpPr>
        <p:spPr>
          <a:xfrm>
            <a:off x="598442" y="992778"/>
            <a:ext cx="7380514" cy="5290457"/>
          </a:xfrm>
          <a:custGeom>
            <a:avLst/>
            <a:gdLst>
              <a:gd name="connsiteX0" fmla="*/ 0 w 7380514"/>
              <a:gd name="connsiteY0" fmla="*/ 5290457 h 5290457"/>
              <a:gd name="connsiteX1" fmla="*/ 3696789 w 7380514"/>
              <a:gd name="connsiteY1" fmla="*/ 3644537 h 5290457"/>
              <a:gd name="connsiteX2" fmla="*/ 7380514 w 7380514"/>
              <a:gd name="connsiteY2" fmla="*/ 0 h 5290457"/>
              <a:gd name="connsiteX3" fmla="*/ 7380514 w 7380514"/>
              <a:gd name="connsiteY3" fmla="*/ 0 h 5290457"/>
            </a:gdLst>
            <a:ahLst/>
            <a:cxnLst>
              <a:cxn ang="0">
                <a:pos x="connsiteX0" y="connsiteY0"/>
              </a:cxn>
              <a:cxn ang="0">
                <a:pos x="connsiteX1" y="connsiteY1"/>
              </a:cxn>
              <a:cxn ang="0">
                <a:pos x="connsiteX2" y="connsiteY2"/>
              </a:cxn>
              <a:cxn ang="0">
                <a:pos x="connsiteX3" y="connsiteY3"/>
              </a:cxn>
            </a:cxnLst>
            <a:rect l="l" t="t" r="r" b="b"/>
            <a:pathLst>
              <a:path w="7380514" h="5290457">
                <a:moveTo>
                  <a:pt x="0" y="5290457"/>
                </a:moveTo>
                <a:cubicBezTo>
                  <a:pt x="1233351" y="4908368"/>
                  <a:pt x="2466703" y="4526280"/>
                  <a:pt x="3696789" y="3644537"/>
                </a:cubicBezTo>
                <a:cubicBezTo>
                  <a:pt x="4926875" y="2762794"/>
                  <a:pt x="7380514" y="0"/>
                  <a:pt x="7380514" y="0"/>
                </a:cubicBezTo>
                <a:lnTo>
                  <a:pt x="7380514"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7010400" y="2286000"/>
            <a:ext cx="1515018" cy="923330"/>
          </a:xfrm>
          <a:prstGeom prst="rect">
            <a:avLst/>
          </a:prstGeom>
          <a:noFill/>
        </p:spPr>
        <p:txBody>
          <a:bodyPr wrap="square" rtlCol="0">
            <a:spAutoFit/>
          </a:bodyPr>
          <a:lstStyle/>
          <a:p>
            <a:r>
              <a:rPr lang="en-US" dirty="0" smtClean="0">
                <a:solidFill>
                  <a:prstClr val="black"/>
                </a:solidFill>
              </a:rPr>
              <a:t>Kingdom of  Light</a:t>
            </a:r>
          </a:p>
          <a:p>
            <a:endParaRPr lang="en-US" dirty="0">
              <a:solidFill>
                <a:prstClr val="black"/>
              </a:solidFill>
            </a:endParaRPr>
          </a:p>
        </p:txBody>
      </p:sp>
      <p:sp>
        <p:nvSpPr>
          <p:cNvPr id="18" name="TextBox 17"/>
          <p:cNvSpPr txBox="1"/>
          <p:nvPr/>
        </p:nvSpPr>
        <p:spPr>
          <a:xfrm>
            <a:off x="3962400" y="6244046"/>
            <a:ext cx="3048000" cy="984885"/>
          </a:xfrm>
          <a:prstGeom prst="rect">
            <a:avLst/>
          </a:prstGeom>
          <a:noFill/>
        </p:spPr>
        <p:txBody>
          <a:bodyPr wrap="square" rtlCol="0">
            <a:spAutoFit/>
          </a:bodyPr>
          <a:lstStyle/>
          <a:p>
            <a:r>
              <a:rPr lang="en-US" sz="4000" dirty="0" smtClean="0">
                <a:solidFill>
                  <a:prstClr val="black"/>
                </a:solidFill>
              </a:rPr>
              <a:t>Time</a:t>
            </a:r>
          </a:p>
          <a:p>
            <a:endParaRPr lang="en-US" dirty="0">
              <a:solidFill>
                <a:prstClr val="black"/>
              </a:solidFill>
            </a:endParaRPr>
          </a:p>
        </p:txBody>
      </p:sp>
    </p:spTree>
    <p:extLst>
      <p:ext uri="{BB962C8B-B14F-4D97-AF65-F5344CB8AC3E}">
        <p14:creationId xmlns:p14="http://schemas.microsoft.com/office/powerpoint/2010/main" val="12951078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2695994" cy="492122"/>
          </a:xfrm>
          <a:prstGeom prst="rect">
            <a:avLst/>
          </a:prstGeom>
        </p:spPr>
        <p:txBody>
          <a:bodyPr wrap="none">
            <a:spAutoFit/>
          </a:bodyPr>
          <a:lstStyle/>
          <a:p>
            <a:pPr marL="457200" marR="0">
              <a:lnSpc>
                <a:spcPct val="115000"/>
              </a:lnSpc>
              <a:spcBef>
                <a:spcPts val="0"/>
              </a:spcBef>
              <a:spcAft>
                <a:spcPts val="1000"/>
              </a:spcAft>
            </a:pPr>
            <a:r>
              <a:rPr lang="en-US" sz="2400" b="1" dirty="0" smtClean="0">
                <a:ea typeface="Calibri"/>
                <a:cs typeface="Times New Roman"/>
              </a:rPr>
              <a:t>Romans </a:t>
            </a:r>
            <a:r>
              <a:rPr lang="en-US" sz="2400" b="1" dirty="0">
                <a:ea typeface="Calibri"/>
                <a:cs typeface="Times New Roman"/>
              </a:rPr>
              <a:t>8:28-30</a:t>
            </a:r>
            <a:endParaRPr lang="en-US" sz="2400" dirty="0">
              <a:ea typeface="Calibri"/>
              <a:cs typeface="Times New Roman"/>
            </a:endParaRPr>
          </a:p>
        </p:txBody>
      </p:sp>
      <p:sp>
        <p:nvSpPr>
          <p:cNvPr id="3" name="Rectangle 2"/>
          <p:cNvSpPr/>
          <p:nvPr/>
        </p:nvSpPr>
        <p:spPr>
          <a:xfrm>
            <a:off x="1066800" y="1997839"/>
            <a:ext cx="6934200" cy="3416320"/>
          </a:xfrm>
          <a:prstGeom prst="rect">
            <a:avLst/>
          </a:prstGeom>
        </p:spPr>
        <p:txBody>
          <a:bodyPr wrap="square">
            <a:spAutoFit/>
          </a:bodyPr>
          <a:lstStyle/>
          <a:p>
            <a:r>
              <a:rPr lang="en-US" sz="2400" b="1" dirty="0">
                <a:ea typeface="Calibri"/>
                <a:cs typeface="Times New Roman"/>
              </a:rPr>
              <a:t>28 </a:t>
            </a:r>
            <a:r>
              <a:rPr lang="en-US" sz="2400" dirty="0">
                <a:ea typeface="Calibri"/>
                <a:cs typeface="Times New Roman"/>
              </a:rPr>
              <a:t>And we know that for those who love God all things work together</a:t>
            </a:r>
            <a:r>
              <a:rPr lang="en-US" sz="2400" b="1" dirty="0">
                <a:ea typeface="Calibri"/>
                <a:cs typeface="Times New Roman"/>
              </a:rPr>
              <a:t> </a:t>
            </a:r>
            <a:r>
              <a:rPr lang="en-US" sz="2400" dirty="0">
                <a:ea typeface="Calibri"/>
                <a:cs typeface="Times New Roman"/>
              </a:rPr>
              <a:t>for good,</a:t>
            </a:r>
            <a:r>
              <a:rPr lang="en-US" sz="2400" b="1" dirty="0">
                <a:ea typeface="Calibri"/>
                <a:cs typeface="Times New Roman"/>
              </a:rPr>
              <a:t> </a:t>
            </a:r>
            <a:r>
              <a:rPr lang="en-US" sz="2400" dirty="0">
                <a:ea typeface="Calibri"/>
                <a:cs typeface="Times New Roman"/>
              </a:rPr>
              <a:t>for</a:t>
            </a:r>
            <a:r>
              <a:rPr lang="en-US" sz="2400" b="1" dirty="0">
                <a:ea typeface="Calibri"/>
                <a:cs typeface="Times New Roman"/>
              </a:rPr>
              <a:t> </a:t>
            </a:r>
            <a:r>
              <a:rPr lang="en-US" sz="2400" dirty="0">
                <a:ea typeface="Calibri"/>
                <a:cs typeface="Times New Roman"/>
              </a:rPr>
              <a:t>those who are called according to his purpose. </a:t>
            </a:r>
            <a:r>
              <a:rPr lang="en-US" sz="2400" b="1" dirty="0">
                <a:solidFill>
                  <a:srgbClr val="E46C0A"/>
                </a:solidFill>
                <a:ea typeface="Calibri"/>
                <a:cs typeface="Times New Roman"/>
              </a:rPr>
              <a:t>29 For those whom he foreknew he also predestined to be conformed to </a:t>
            </a:r>
            <a:r>
              <a:rPr lang="en-US" sz="2400" b="1" dirty="0" smtClean="0">
                <a:solidFill>
                  <a:srgbClr val="E46C0A"/>
                </a:solidFill>
                <a:ea typeface="Calibri"/>
                <a:cs typeface="Times New Roman"/>
              </a:rPr>
              <a:t>[fashioned like] </a:t>
            </a:r>
            <a:r>
              <a:rPr lang="en-US" sz="2400" b="1" dirty="0">
                <a:solidFill>
                  <a:srgbClr val="E46C0A"/>
                </a:solidFill>
                <a:ea typeface="Calibri"/>
                <a:cs typeface="Times New Roman"/>
              </a:rPr>
              <a:t>the image </a:t>
            </a:r>
            <a:r>
              <a:rPr lang="en-US" sz="2400" b="1" dirty="0" smtClean="0">
                <a:solidFill>
                  <a:srgbClr val="E46C0A"/>
                </a:solidFill>
                <a:ea typeface="Calibri"/>
                <a:cs typeface="Times New Roman"/>
              </a:rPr>
              <a:t>[likeness] of </a:t>
            </a:r>
            <a:r>
              <a:rPr lang="en-US" sz="2400" b="1" dirty="0">
                <a:solidFill>
                  <a:srgbClr val="E46C0A"/>
                </a:solidFill>
                <a:ea typeface="Calibri"/>
                <a:cs typeface="Times New Roman"/>
              </a:rPr>
              <a:t>his Son, in order that he might be the firstborn among many brothers.</a:t>
            </a:r>
            <a:r>
              <a:rPr lang="en-US" sz="2400" dirty="0">
                <a:solidFill>
                  <a:srgbClr val="E46C0A"/>
                </a:solidFill>
                <a:ea typeface="Calibri"/>
                <a:cs typeface="Times New Roman"/>
              </a:rPr>
              <a:t> </a:t>
            </a:r>
            <a:r>
              <a:rPr lang="en-US" sz="2400" b="1" dirty="0">
                <a:ea typeface="Calibri"/>
                <a:cs typeface="Times New Roman"/>
              </a:rPr>
              <a:t>30 </a:t>
            </a:r>
            <a:r>
              <a:rPr lang="en-US" sz="2400" dirty="0">
                <a:ea typeface="Calibri"/>
                <a:cs typeface="Times New Roman"/>
              </a:rPr>
              <a:t>And those whom he predestined he also called, and those whom he called he also</a:t>
            </a:r>
            <a:r>
              <a:rPr lang="en-US" sz="2400" b="1" dirty="0">
                <a:ea typeface="Calibri"/>
                <a:cs typeface="Times New Roman"/>
              </a:rPr>
              <a:t> </a:t>
            </a:r>
            <a:r>
              <a:rPr lang="en-US" sz="2400" dirty="0">
                <a:ea typeface="Calibri"/>
                <a:cs typeface="Times New Roman"/>
              </a:rPr>
              <a:t>justified, and those whom he justified he also</a:t>
            </a:r>
            <a:r>
              <a:rPr lang="en-US" sz="2400" b="1" dirty="0">
                <a:ea typeface="Calibri"/>
                <a:cs typeface="Times New Roman"/>
              </a:rPr>
              <a:t> </a:t>
            </a:r>
            <a:r>
              <a:rPr lang="en-US" sz="2400" dirty="0">
                <a:ea typeface="Calibri"/>
                <a:cs typeface="Times New Roman"/>
              </a:rPr>
              <a:t>glorified. </a:t>
            </a:r>
            <a:endParaRPr lang="en-US" sz="2400" dirty="0"/>
          </a:p>
        </p:txBody>
      </p:sp>
    </p:spTree>
    <p:extLst>
      <p:ext uri="{BB962C8B-B14F-4D97-AF65-F5344CB8AC3E}">
        <p14:creationId xmlns:p14="http://schemas.microsoft.com/office/powerpoint/2010/main" val="933917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3004349" cy="492122"/>
          </a:xfrm>
          <a:prstGeom prst="rect">
            <a:avLst/>
          </a:prstGeom>
        </p:spPr>
        <p:txBody>
          <a:bodyPr wrap="none">
            <a:spAutoFit/>
          </a:bodyPr>
          <a:lstStyle/>
          <a:p>
            <a:pPr marL="457200" marR="0">
              <a:lnSpc>
                <a:spcPct val="115000"/>
              </a:lnSpc>
              <a:spcBef>
                <a:spcPts val="0"/>
              </a:spcBef>
              <a:spcAft>
                <a:spcPts val="1000"/>
              </a:spcAft>
            </a:pPr>
            <a:r>
              <a:rPr lang="en-US" sz="2400" b="1" dirty="0" smtClean="0">
                <a:ea typeface="Calibri"/>
                <a:cs typeface="Times New Roman"/>
              </a:rPr>
              <a:t>Colossians </a:t>
            </a:r>
            <a:r>
              <a:rPr lang="en-US" sz="2400" b="1" dirty="0">
                <a:ea typeface="Calibri"/>
                <a:cs typeface="Times New Roman"/>
              </a:rPr>
              <a:t>1:15-17</a:t>
            </a:r>
            <a:endParaRPr lang="en-US" sz="2400" dirty="0">
              <a:ea typeface="Calibri"/>
              <a:cs typeface="Times New Roman"/>
            </a:endParaRPr>
          </a:p>
        </p:txBody>
      </p:sp>
      <p:sp>
        <p:nvSpPr>
          <p:cNvPr id="3" name="Rectangle 2"/>
          <p:cNvSpPr/>
          <p:nvPr/>
        </p:nvSpPr>
        <p:spPr>
          <a:xfrm>
            <a:off x="1143000" y="2274838"/>
            <a:ext cx="6705600" cy="2677656"/>
          </a:xfrm>
          <a:prstGeom prst="rect">
            <a:avLst/>
          </a:prstGeom>
        </p:spPr>
        <p:txBody>
          <a:bodyPr wrap="square">
            <a:spAutoFit/>
          </a:bodyPr>
          <a:lstStyle/>
          <a:p>
            <a:r>
              <a:rPr lang="en-US" sz="2400" b="1" dirty="0">
                <a:solidFill>
                  <a:srgbClr val="E46C0A"/>
                </a:solidFill>
                <a:ea typeface="Calibri"/>
                <a:cs typeface="Times New Roman"/>
              </a:rPr>
              <a:t>15 He </a:t>
            </a:r>
            <a:r>
              <a:rPr lang="en-US" sz="2400" b="1" dirty="0" smtClean="0">
                <a:solidFill>
                  <a:srgbClr val="E46C0A"/>
                </a:solidFill>
                <a:ea typeface="Calibri"/>
                <a:cs typeface="Times New Roman"/>
              </a:rPr>
              <a:t>(Jesus) </a:t>
            </a:r>
            <a:r>
              <a:rPr lang="en-US" sz="2400" b="1" dirty="0">
                <a:solidFill>
                  <a:srgbClr val="E46C0A"/>
                </a:solidFill>
                <a:ea typeface="Calibri"/>
                <a:cs typeface="Times New Roman"/>
              </a:rPr>
              <a:t>is the image of the invisible God, the firstborn </a:t>
            </a:r>
            <a:r>
              <a:rPr lang="en-US" sz="2400" b="1" dirty="0" smtClean="0">
                <a:solidFill>
                  <a:srgbClr val="E46C0A"/>
                </a:solidFill>
                <a:ea typeface="Calibri"/>
                <a:cs typeface="Times New Roman"/>
              </a:rPr>
              <a:t>[prototype] </a:t>
            </a:r>
            <a:r>
              <a:rPr lang="en-US" sz="2400" b="1" dirty="0">
                <a:solidFill>
                  <a:srgbClr val="E46C0A"/>
                </a:solidFill>
                <a:ea typeface="Calibri"/>
                <a:cs typeface="Times New Roman"/>
              </a:rPr>
              <a:t>of all creation.</a:t>
            </a:r>
            <a:r>
              <a:rPr lang="en-US" sz="2400" dirty="0">
                <a:solidFill>
                  <a:srgbClr val="E46C0A"/>
                </a:solidFill>
                <a:ea typeface="Calibri"/>
                <a:cs typeface="Times New Roman"/>
              </a:rPr>
              <a:t> </a:t>
            </a:r>
            <a:r>
              <a:rPr lang="en-US" sz="2400" b="1" dirty="0">
                <a:ea typeface="Calibri"/>
                <a:cs typeface="Times New Roman"/>
              </a:rPr>
              <a:t>16 </a:t>
            </a:r>
            <a:r>
              <a:rPr lang="en-US" sz="2400" dirty="0">
                <a:ea typeface="Calibri"/>
                <a:cs typeface="Times New Roman"/>
              </a:rPr>
              <a:t>For by</a:t>
            </a:r>
            <a:r>
              <a:rPr lang="en-US" sz="2400" b="1" dirty="0">
                <a:ea typeface="Calibri"/>
                <a:cs typeface="Times New Roman"/>
              </a:rPr>
              <a:t> </a:t>
            </a:r>
            <a:r>
              <a:rPr lang="en-US" sz="2400" dirty="0">
                <a:ea typeface="Calibri"/>
                <a:cs typeface="Times New Roman"/>
              </a:rPr>
              <a:t>him all things were created,</a:t>
            </a:r>
            <a:r>
              <a:rPr lang="en-US" sz="2400" b="1" dirty="0">
                <a:ea typeface="Calibri"/>
                <a:cs typeface="Times New Roman"/>
              </a:rPr>
              <a:t> </a:t>
            </a:r>
            <a:r>
              <a:rPr lang="en-US" sz="2400" dirty="0">
                <a:ea typeface="Calibri"/>
                <a:cs typeface="Times New Roman"/>
              </a:rPr>
              <a:t>in heaven and on earth, visible and invisible, whether</a:t>
            </a:r>
            <a:r>
              <a:rPr lang="en-US" sz="2400" b="1" dirty="0">
                <a:ea typeface="Calibri"/>
                <a:cs typeface="Times New Roman"/>
              </a:rPr>
              <a:t> </a:t>
            </a:r>
            <a:r>
              <a:rPr lang="en-US" sz="2400" dirty="0">
                <a:ea typeface="Calibri"/>
                <a:cs typeface="Times New Roman"/>
              </a:rPr>
              <a:t>thrones or</a:t>
            </a:r>
            <a:r>
              <a:rPr lang="en-US" sz="2400" b="1" dirty="0">
                <a:ea typeface="Calibri"/>
                <a:cs typeface="Times New Roman"/>
              </a:rPr>
              <a:t> </a:t>
            </a:r>
            <a:r>
              <a:rPr lang="en-US" sz="2400" dirty="0">
                <a:ea typeface="Calibri"/>
                <a:cs typeface="Times New Roman"/>
              </a:rPr>
              <a:t>dominions or rulers or authorities—all things were created</a:t>
            </a:r>
            <a:r>
              <a:rPr lang="en-US" sz="2400" b="1" dirty="0">
                <a:ea typeface="Calibri"/>
                <a:cs typeface="Times New Roman"/>
              </a:rPr>
              <a:t> </a:t>
            </a:r>
            <a:r>
              <a:rPr lang="en-US" sz="2400" dirty="0">
                <a:ea typeface="Calibri"/>
                <a:cs typeface="Times New Roman"/>
              </a:rPr>
              <a:t>through him and for him. </a:t>
            </a:r>
            <a:r>
              <a:rPr lang="en-US" sz="2400" b="1" dirty="0">
                <a:ea typeface="Calibri"/>
                <a:cs typeface="Times New Roman"/>
              </a:rPr>
              <a:t>17 </a:t>
            </a:r>
            <a:r>
              <a:rPr lang="en-US" sz="2400" dirty="0">
                <a:ea typeface="Calibri"/>
                <a:cs typeface="Times New Roman"/>
              </a:rPr>
              <a:t>And</a:t>
            </a:r>
            <a:r>
              <a:rPr lang="en-US" sz="2400" b="1" dirty="0">
                <a:ea typeface="Calibri"/>
                <a:cs typeface="Times New Roman"/>
              </a:rPr>
              <a:t> </a:t>
            </a:r>
            <a:r>
              <a:rPr lang="en-US" sz="2400" dirty="0">
                <a:ea typeface="Calibri"/>
                <a:cs typeface="Times New Roman"/>
              </a:rPr>
              <a:t>he is before all things, and in him all things</a:t>
            </a:r>
            <a:r>
              <a:rPr lang="en-US" sz="2400" b="1" dirty="0">
                <a:ea typeface="Calibri"/>
                <a:cs typeface="Times New Roman"/>
              </a:rPr>
              <a:t> </a:t>
            </a:r>
            <a:r>
              <a:rPr lang="en-US" sz="2400" dirty="0">
                <a:ea typeface="Calibri"/>
                <a:cs typeface="Times New Roman"/>
              </a:rPr>
              <a:t>hold together. </a:t>
            </a:r>
            <a:endParaRPr lang="en-US" sz="2400" dirty="0"/>
          </a:p>
        </p:txBody>
      </p:sp>
    </p:spTree>
    <p:extLst>
      <p:ext uri="{BB962C8B-B14F-4D97-AF65-F5344CB8AC3E}">
        <p14:creationId xmlns:p14="http://schemas.microsoft.com/office/powerpoint/2010/main" val="22240369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86800" cy="830997"/>
          </a:xfrm>
          <a:prstGeom prst="rect">
            <a:avLst/>
          </a:prstGeom>
        </p:spPr>
        <p:txBody>
          <a:bodyPr wrap="square">
            <a:spAutoFit/>
          </a:bodyPr>
          <a:lstStyle/>
          <a:p>
            <a:r>
              <a:rPr lang="en-US" sz="2400" b="1" dirty="0" smtClean="0">
                <a:solidFill>
                  <a:srgbClr val="E46C0A"/>
                </a:solidFill>
                <a:ea typeface="Calibri"/>
                <a:cs typeface="Times New Roman"/>
              </a:rPr>
              <a:t>…(those) he </a:t>
            </a:r>
            <a:r>
              <a:rPr lang="en-US" sz="2400" b="1" dirty="0">
                <a:solidFill>
                  <a:srgbClr val="E46C0A"/>
                </a:solidFill>
                <a:ea typeface="Calibri"/>
                <a:cs typeface="Times New Roman"/>
              </a:rPr>
              <a:t>also predestined to be conformed to </a:t>
            </a:r>
            <a:r>
              <a:rPr lang="en-US" sz="2400" b="1" dirty="0" smtClean="0">
                <a:solidFill>
                  <a:srgbClr val="E46C0A"/>
                </a:solidFill>
                <a:ea typeface="Calibri"/>
                <a:cs typeface="Times New Roman"/>
              </a:rPr>
              <a:t>[fashioned like] </a:t>
            </a:r>
            <a:r>
              <a:rPr lang="en-US" sz="2400" b="1" dirty="0">
                <a:solidFill>
                  <a:srgbClr val="E46C0A"/>
                </a:solidFill>
                <a:ea typeface="Calibri"/>
                <a:cs typeface="Times New Roman"/>
              </a:rPr>
              <a:t>the image </a:t>
            </a:r>
            <a:r>
              <a:rPr lang="en-US" sz="2400" b="1" dirty="0" smtClean="0">
                <a:solidFill>
                  <a:srgbClr val="E46C0A"/>
                </a:solidFill>
                <a:ea typeface="Calibri"/>
                <a:cs typeface="Times New Roman"/>
              </a:rPr>
              <a:t>[likeness] </a:t>
            </a:r>
            <a:r>
              <a:rPr lang="en-US" sz="2400" b="1" dirty="0">
                <a:solidFill>
                  <a:srgbClr val="E46C0A"/>
                </a:solidFill>
                <a:ea typeface="Calibri"/>
                <a:cs typeface="Times New Roman"/>
              </a:rPr>
              <a:t>of his </a:t>
            </a:r>
            <a:r>
              <a:rPr lang="en-US" sz="2400" b="1" dirty="0" smtClean="0">
                <a:solidFill>
                  <a:srgbClr val="E46C0A"/>
                </a:solidFill>
                <a:ea typeface="Calibri"/>
                <a:cs typeface="Times New Roman"/>
              </a:rPr>
              <a:t>Son…</a:t>
            </a:r>
            <a:endParaRPr lang="en-US" sz="2400" dirty="0"/>
          </a:p>
        </p:txBody>
      </p:sp>
      <p:sp>
        <p:nvSpPr>
          <p:cNvPr id="3" name="TextBox 2"/>
          <p:cNvSpPr txBox="1"/>
          <p:nvPr/>
        </p:nvSpPr>
        <p:spPr>
          <a:xfrm>
            <a:off x="3769408" y="1290935"/>
            <a:ext cx="655949" cy="461665"/>
          </a:xfrm>
          <a:prstGeom prst="rect">
            <a:avLst/>
          </a:prstGeom>
          <a:noFill/>
        </p:spPr>
        <p:txBody>
          <a:bodyPr wrap="none" rtlCol="0">
            <a:spAutoFit/>
          </a:bodyPr>
          <a:lstStyle/>
          <a:p>
            <a:r>
              <a:rPr lang="en-US" sz="2400" dirty="0" smtClean="0"/>
              <a:t>and</a:t>
            </a:r>
            <a:endParaRPr lang="en-US" sz="2400" dirty="0"/>
          </a:p>
        </p:txBody>
      </p:sp>
      <p:sp>
        <p:nvSpPr>
          <p:cNvPr id="4" name="Rectangle 3"/>
          <p:cNvSpPr/>
          <p:nvPr/>
        </p:nvSpPr>
        <p:spPr>
          <a:xfrm>
            <a:off x="803669" y="1981199"/>
            <a:ext cx="7364452" cy="461665"/>
          </a:xfrm>
          <a:prstGeom prst="rect">
            <a:avLst/>
          </a:prstGeom>
        </p:spPr>
        <p:txBody>
          <a:bodyPr wrap="none">
            <a:spAutoFit/>
          </a:bodyPr>
          <a:lstStyle/>
          <a:p>
            <a:r>
              <a:rPr lang="en-US" sz="2400" b="1" dirty="0" smtClean="0">
                <a:solidFill>
                  <a:srgbClr val="E46C0A"/>
                </a:solidFill>
                <a:ea typeface="Calibri"/>
                <a:cs typeface="Times New Roman"/>
              </a:rPr>
              <a:t>…He (Jesus) </a:t>
            </a:r>
            <a:r>
              <a:rPr lang="en-US" sz="2400" b="1" dirty="0">
                <a:solidFill>
                  <a:srgbClr val="E46C0A"/>
                </a:solidFill>
                <a:ea typeface="Calibri"/>
                <a:cs typeface="Times New Roman"/>
              </a:rPr>
              <a:t>is the image </a:t>
            </a:r>
            <a:r>
              <a:rPr lang="en-US" sz="2400" b="1" dirty="0" smtClean="0">
                <a:solidFill>
                  <a:srgbClr val="E46C0A"/>
                </a:solidFill>
                <a:ea typeface="Calibri"/>
                <a:cs typeface="Times New Roman"/>
              </a:rPr>
              <a:t>[likeness] of </a:t>
            </a:r>
            <a:r>
              <a:rPr lang="en-US" sz="2400" b="1" dirty="0">
                <a:solidFill>
                  <a:srgbClr val="E46C0A"/>
                </a:solidFill>
                <a:ea typeface="Calibri"/>
                <a:cs typeface="Times New Roman"/>
              </a:rPr>
              <a:t>the invisible </a:t>
            </a:r>
            <a:r>
              <a:rPr lang="en-US" sz="2400" b="1" dirty="0" smtClean="0">
                <a:solidFill>
                  <a:srgbClr val="E46C0A"/>
                </a:solidFill>
                <a:ea typeface="Calibri"/>
                <a:cs typeface="Times New Roman"/>
              </a:rPr>
              <a:t>God…</a:t>
            </a:r>
            <a:endParaRPr lang="en-US" sz="2400" dirty="0"/>
          </a:p>
        </p:txBody>
      </p:sp>
      <p:sp>
        <p:nvSpPr>
          <p:cNvPr id="5" name="Rectangle 4"/>
          <p:cNvSpPr/>
          <p:nvPr/>
        </p:nvSpPr>
        <p:spPr>
          <a:xfrm>
            <a:off x="1133095" y="4800600"/>
            <a:ext cx="6705600" cy="916854"/>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Putting these two statements together, what is Paul saying about the maturity of image in you?</a:t>
            </a:r>
            <a:endParaRPr lang="en-US" sz="2400" dirty="0">
              <a:ea typeface="Calibri"/>
              <a:cs typeface="Times New Roman"/>
            </a:endParaRPr>
          </a:p>
        </p:txBody>
      </p:sp>
    </p:spTree>
    <p:extLst>
      <p:ext uri="{BB962C8B-B14F-4D97-AF65-F5344CB8AC3E}">
        <p14:creationId xmlns:p14="http://schemas.microsoft.com/office/powerpoint/2010/main" val="15699710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11" y="457200"/>
            <a:ext cx="2948243" cy="492122"/>
          </a:xfrm>
          <a:prstGeom prst="rect">
            <a:avLst/>
          </a:prstGeom>
        </p:spPr>
        <p:txBody>
          <a:bodyPr wrap="none">
            <a:spAutoFit/>
          </a:bodyPr>
          <a:lstStyle/>
          <a:p>
            <a:pPr marL="457200" marR="0">
              <a:lnSpc>
                <a:spcPct val="115000"/>
              </a:lnSpc>
              <a:spcBef>
                <a:spcPts val="0"/>
              </a:spcBef>
              <a:spcAft>
                <a:spcPts val="1000"/>
              </a:spcAft>
            </a:pPr>
            <a:r>
              <a:rPr lang="en-US" sz="2400" b="1" dirty="0">
                <a:ea typeface="Calibri"/>
                <a:cs typeface="Times New Roman"/>
              </a:rPr>
              <a:t>Ephesians 3:14-19</a:t>
            </a:r>
            <a:endParaRPr lang="en-US" sz="2400" dirty="0">
              <a:ea typeface="Calibri"/>
              <a:cs typeface="Times New Roman"/>
            </a:endParaRPr>
          </a:p>
        </p:txBody>
      </p:sp>
      <p:sp>
        <p:nvSpPr>
          <p:cNvPr id="3" name="Rectangle 2"/>
          <p:cNvSpPr/>
          <p:nvPr/>
        </p:nvSpPr>
        <p:spPr>
          <a:xfrm>
            <a:off x="304800" y="1524000"/>
            <a:ext cx="8534400" cy="4154984"/>
          </a:xfrm>
          <a:prstGeom prst="rect">
            <a:avLst/>
          </a:prstGeom>
        </p:spPr>
        <p:txBody>
          <a:bodyPr wrap="square">
            <a:spAutoFit/>
          </a:bodyPr>
          <a:lstStyle/>
          <a:p>
            <a:r>
              <a:rPr lang="en-US" sz="2400" b="1" dirty="0">
                <a:ea typeface="Calibri"/>
                <a:cs typeface="Times New Roman"/>
              </a:rPr>
              <a:t>14 </a:t>
            </a:r>
            <a:r>
              <a:rPr lang="en-US" sz="2400" dirty="0">
                <a:ea typeface="Calibri"/>
                <a:cs typeface="Times New Roman"/>
              </a:rPr>
              <a:t>For this reason I bow my knees before the Father, </a:t>
            </a:r>
            <a:r>
              <a:rPr lang="en-US" sz="2400" b="1" dirty="0">
                <a:ea typeface="Calibri"/>
                <a:cs typeface="Times New Roman"/>
              </a:rPr>
              <a:t>15 </a:t>
            </a:r>
            <a:r>
              <a:rPr lang="en-US" sz="2400" dirty="0">
                <a:ea typeface="Calibri"/>
                <a:cs typeface="Times New Roman"/>
              </a:rPr>
              <a:t>from whom</a:t>
            </a:r>
            <a:r>
              <a:rPr lang="en-US" sz="2400" b="1" dirty="0">
                <a:ea typeface="Calibri"/>
                <a:cs typeface="Times New Roman"/>
              </a:rPr>
              <a:t> </a:t>
            </a:r>
            <a:r>
              <a:rPr lang="en-US" sz="2400" dirty="0">
                <a:ea typeface="Calibri"/>
                <a:cs typeface="Times New Roman"/>
              </a:rPr>
              <a:t>every family</a:t>
            </a:r>
            <a:r>
              <a:rPr lang="en-US" sz="2400" b="1" dirty="0">
                <a:ea typeface="Calibri"/>
                <a:cs typeface="Times New Roman"/>
              </a:rPr>
              <a:t> </a:t>
            </a:r>
            <a:r>
              <a:rPr lang="en-US" sz="2400" dirty="0">
                <a:ea typeface="Calibri"/>
                <a:cs typeface="Times New Roman"/>
              </a:rPr>
              <a:t>in heaven and on earth is named, 16 that according to the riches of his glory</a:t>
            </a:r>
            <a:r>
              <a:rPr lang="en-US" sz="2400" b="1" dirty="0">
                <a:ea typeface="Calibri"/>
                <a:cs typeface="Times New Roman"/>
              </a:rPr>
              <a:t> </a:t>
            </a:r>
            <a:r>
              <a:rPr lang="en-US" sz="2400" b="1" dirty="0">
                <a:solidFill>
                  <a:srgbClr val="E36C0A"/>
                </a:solidFill>
                <a:ea typeface="Calibri"/>
                <a:cs typeface="Times New Roman"/>
              </a:rPr>
              <a:t>he may grant you to be strengthened with power through his Spirit in your inner being, </a:t>
            </a:r>
            <a:r>
              <a:rPr lang="en-US" sz="2400" b="1" dirty="0">
                <a:ea typeface="Calibri"/>
                <a:cs typeface="Times New Roman"/>
              </a:rPr>
              <a:t>17 </a:t>
            </a:r>
            <a:r>
              <a:rPr lang="en-US" sz="2400" dirty="0">
                <a:ea typeface="Calibri"/>
                <a:cs typeface="Times New Roman"/>
              </a:rPr>
              <a:t>so that Christ may dwell in your hearts through faith—that you, being</a:t>
            </a:r>
            <a:r>
              <a:rPr lang="en-US" sz="2400" b="1" dirty="0">
                <a:ea typeface="Calibri"/>
                <a:cs typeface="Times New Roman"/>
              </a:rPr>
              <a:t> </a:t>
            </a:r>
            <a:r>
              <a:rPr lang="en-US" sz="2400" dirty="0">
                <a:ea typeface="Calibri"/>
                <a:cs typeface="Times New Roman"/>
              </a:rPr>
              <a:t>rooted and</a:t>
            </a:r>
            <a:r>
              <a:rPr lang="en-US" sz="2400" b="1" dirty="0">
                <a:ea typeface="Calibri"/>
                <a:cs typeface="Times New Roman"/>
              </a:rPr>
              <a:t> </a:t>
            </a:r>
            <a:r>
              <a:rPr lang="en-US" sz="2400" dirty="0">
                <a:ea typeface="Calibri"/>
                <a:cs typeface="Times New Roman"/>
              </a:rPr>
              <a:t>grounded [firmly established] in love, </a:t>
            </a:r>
            <a:r>
              <a:rPr lang="en-US" sz="2400" b="1" dirty="0">
                <a:ea typeface="Calibri"/>
                <a:cs typeface="Times New Roman"/>
              </a:rPr>
              <a:t>18 </a:t>
            </a:r>
            <a:r>
              <a:rPr lang="en-US" sz="2400" dirty="0">
                <a:ea typeface="Calibri"/>
                <a:cs typeface="Times New Roman"/>
              </a:rPr>
              <a:t>may have strength to</a:t>
            </a:r>
            <a:r>
              <a:rPr lang="en-US" sz="2400" b="1" dirty="0">
                <a:ea typeface="Calibri"/>
                <a:cs typeface="Times New Roman"/>
              </a:rPr>
              <a:t> </a:t>
            </a:r>
            <a:r>
              <a:rPr lang="en-US" sz="2400" dirty="0">
                <a:ea typeface="Calibri"/>
                <a:cs typeface="Times New Roman"/>
              </a:rPr>
              <a:t>comprehend with all the saints what is the breadth and length and</a:t>
            </a:r>
            <a:r>
              <a:rPr lang="en-US" sz="2400" b="1" dirty="0">
                <a:ea typeface="Calibri"/>
                <a:cs typeface="Times New Roman"/>
              </a:rPr>
              <a:t> </a:t>
            </a:r>
            <a:r>
              <a:rPr lang="en-US" sz="2400" dirty="0">
                <a:ea typeface="Calibri"/>
                <a:cs typeface="Times New Roman"/>
              </a:rPr>
              <a:t>height and depth, 19 and to know [absolutely] the love of Christ that surpasses [goes beyond] [academic/experiential] knowledge, </a:t>
            </a:r>
            <a:r>
              <a:rPr lang="en-US" sz="2400" b="1" dirty="0">
                <a:solidFill>
                  <a:srgbClr val="E36C0A"/>
                </a:solidFill>
                <a:ea typeface="Calibri"/>
                <a:cs typeface="Times New Roman"/>
              </a:rPr>
              <a:t>that you may be filled </a:t>
            </a:r>
            <a:r>
              <a:rPr lang="en-US" sz="2400" b="1" dirty="0" smtClean="0">
                <a:solidFill>
                  <a:srgbClr val="E36C0A"/>
                </a:solidFill>
                <a:ea typeface="Calibri"/>
                <a:cs typeface="Times New Roman"/>
              </a:rPr>
              <a:t>[stuffed full]) </a:t>
            </a:r>
            <a:r>
              <a:rPr lang="en-US" sz="2400" b="1" dirty="0">
                <a:solidFill>
                  <a:srgbClr val="E36C0A"/>
                </a:solidFill>
                <a:ea typeface="Calibri"/>
                <a:cs typeface="Times New Roman"/>
              </a:rPr>
              <a:t>with all the </a:t>
            </a:r>
            <a:r>
              <a:rPr lang="en-US" sz="2400" b="1" dirty="0" smtClean="0">
                <a:solidFill>
                  <a:srgbClr val="E36C0A"/>
                </a:solidFill>
                <a:ea typeface="Calibri"/>
                <a:cs typeface="Times New Roman"/>
              </a:rPr>
              <a:t>fullness [complete fullness] </a:t>
            </a:r>
            <a:r>
              <a:rPr lang="en-US" sz="2400" b="1" dirty="0">
                <a:solidFill>
                  <a:srgbClr val="E36C0A"/>
                </a:solidFill>
                <a:ea typeface="Calibri"/>
                <a:cs typeface="Times New Roman"/>
              </a:rPr>
              <a:t>of God.</a:t>
            </a:r>
            <a:r>
              <a:rPr lang="en-US" sz="2400" dirty="0">
                <a:ea typeface="Calibri"/>
                <a:cs typeface="Times New Roman"/>
              </a:rPr>
              <a:t> </a:t>
            </a:r>
            <a:endParaRPr lang="en-US" sz="2400" dirty="0"/>
          </a:p>
        </p:txBody>
      </p:sp>
    </p:spTree>
    <p:extLst>
      <p:ext uri="{BB962C8B-B14F-4D97-AF65-F5344CB8AC3E}">
        <p14:creationId xmlns:p14="http://schemas.microsoft.com/office/powerpoint/2010/main" val="1917983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2848857" cy="492122"/>
          </a:xfrm>
          <a:prstGeom prst="rect">
            <a:avLst/>
          </a:prstGeom>
        </p:spPr>
        <p:txBody>
          <a:bodyPr wrap="none">
            <a:spAutoFit/>
          </a:bodyPr>
          <a:lstStyle/>
          <a:p>
            <a:pPr marL="457200" marR="0">
              <a:lnSpc>
                <a:spcPct val="115000"/>
              </a:lnSpc>
              <a:spcBef>
                <a:spcPts val="0"/>
              </a:spcBef>
              <a:spcAft>
                <a:spcPts val="1000"/>
              </a:spcAft>
            </a:pPr>
            <a:r>
              <a:rPr lang="en-US" sz="2400" b="1" dirty="0" smtClean="0">
                <a:ea typeface="Calibri"/>
                <a:cs typeface="Times New Roman"/>
              </a:rPr>
              <a:t>Colossians </a:t>
            </a:r>
            <a:r>
              <a:rPr lang="en-US" sz="2400" b="1" dirty="0">
                <a:ea typeface="Calibri"/>
                <a:cs typeface="Times New Roman"/>
              </a:rPr>
              <a:t>2:9-10</a:t>
            </a:r>
            <a:endParaRPr lang="en-US" sz="2400" dirty="0">
              <a:ea typeface="Calibri"/>
              <a:cs typeface="Times New Roman"/>
            </a:endParaRPr>
          </a:p>
        </p:txBody>
      </p:sp>
      <p:sp>
        <p:nvSpPr>
          <p:cNvPr id="3" name="Rectangle 2"/>
          <p:cNvSpPr/>
          <p:nvPr/>
        </p:nvSpPr>
        <p:spPr>
          <a:xfrm>
            <a:off x="1295400" y="2828836"/>
            <a:ext cx="6477000" cy="1569660"/>
          </a:xfrm>
          <a:prstGeom prst="rect">
            <a:avLst/>
          </a:prstGeom>
        </p:spPr>
        <p:txBody>
          <a:bodyPr wrap="square">
            <a:spAutoFit/>
          </a:bodyPr>
          <a:lstStyle/>
          <a:p>
            <a:r>
              <a:rPr lang="en-US" sz="2400" b="1" dirty="0">
                <a:solidFill>
                  <a:srgbClr val="E36C0A"/>
                </a:solidFill>
                <a:ea typeface="Calibri"/>
                <a:cs typeface="Times New Roman"/>
              </a:rPr>
              <a:t>9 For in him the whole fullness </a:t>
            </a:r>
            <a:r>
              <a:rPr lang="en-US" sz="2400" b="1" dirty="0" smtClean="0">
                <a:solidFill>
                  <a:srgbClr val="E36C0A"/>
                </a:solidFill>
                <a:ea typeface="Calibri"/>
                <a:cs typeface="Times New Roman"/>
              </a:rPr>
              <a:t>[complete fullness] </a:t>
            </a:r>
            <a:r>
              <a:rPr lang="en-US" sz="2400" b="1" dirty="0">
                <a:solidFill>
                  <a:srgbClr val="E36C0A"/>
                </a:solidFill>
                <a:ea typeface="Calibri"/>
                <a:cs typeface="Times New Roman"/>
              </a:rPr>
              <a:t>of deity dwells bodily, 10 and you have been filled </a:t>
            </a:r>
            <a:r>
              <a:rPr lang="en-US" sz="2400" b="1" dirty="0" smtClean="0">
                <a:solidFill>
                  <a:srgbClr val="E36C0A"/>
                </a:solidFill>
                <a:ea typeface="Calibri"/>
                <a:cs typeface="Times New Roman"/>
              </a:rPr>
              <a:t>[stuffed/crammed full] </a:t>
            </a:r>
            <a:r>
              <a:rPr lang="en-US" sz="2400" b="1" dirty="0">
                <a:solidFill>
                  <a:srgbClr val="E36C0A"/>
                </a:solidFill>
                <a:ea typeface="Calibri"/>
                <a:cs typeface="Times New Roman"/>
              </a:rPr>
              <a:t>in him</a:t>
            </a:r>
            <a:r>
              <a:rPr lang="en-US" sz="2400" dirty="0">
                <a:ea typeface="Calibri"/>
                <a:cs typeface="Times New Roman"/>
              </a:rPr>
              <a:t>, who is the head of all rule and authority. </a:t>
            </a:r>
            <a:endParaRPr lang="en-US" sz="2400" dirty="0"/>
          </a:p>
        </p:txBody>
      </p:sp>
    </p:spTree>
    <p:extLst>
      <p:ext uri="{BB962C8B-B14F-4D97-AF65-F5344CB8AC3E}">
        <p14:creationId xmlns:p14="http://schemas.microsoft.com/office/powerpoint/2010/main" val="4149611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533400"/>
            <a:ext cx="6477000" cy="830997"/>
          </a:xfrm>
          <a:prstGeom prst="rect">
            <a:avLst/>
          </a:prstGeom>
        </p:spPr>
        <p:txBody>
          <a:bodyPr wrap="square">
            <a:spAutoFit/>
          </a:bodyPr>
          <a:lstStyle/>
          <a:p>
            <a:r>
              <a:rPr lang="en-US" sz="2400" b="1" dirty="0" smtClean="0">
                <a:solidFill>
                  <a:srgbClr val="E36C0A"/>
                </a:solidFill>
                <a:ea typeface="Calibri"/>
                <a:cs typeface="Times New Roman"/>
              </a:rPr>
              <a:t>…that </a:t>
            </a:r>
            <a:r>
              <a:rPr lang="en-US" sz="2400" b="1" dirty="0">
                <a:solidFill>
                  <a:srgbClr val="E36C0A"/>
                </a:solidFill>
                <a:ea typeface="Calibri"/>
                <a:cs typeface="Times New Roman"/>
              </a:rPr>
              <a:t>you may be filled (stuffed full) with all </a:t>
            </a:r>
            <a:r>
              <a:rPr lang="en-US" sz="2400" b="1">
                <a:solidFill>
                  <a:srgbClr val="E36C0A"/>
                </a:solidFill>
                <a:ea typeface="Calibri"/>
                <a:cs typeface="Times New Roman"/>
              </a:rPr>
              <a:t>the </a:t>
            </a:r>
            <a:r>
              <a:rPr lang="en-US" sz="2400" b="1" smtClean="0">
                <a:solidFill>
                  <a:srgbClr val="E36C0A"/>
                </a:solidFill>
                <a:ea typeface="Calibri"/>
                <a:cs typeface="Times New Roman"/>
              </a:rPr>
              <a:t>fullness </a:t>
            </a:r>
            <a:r>
              <a:rPr lang="en-US" sz="2400" b="1" dirty="0">
                <a:solidFill>
                  <a:srgbClr val="E36C0A"/>
                </a:solidFill>
                <a:ea typeface="Calibri"/>
                <a:cs typeface="Times New Roman"/>
              </a:rPr>
              <a:t>(complete fullness) of </a:t>
            </a:r>
            <a:r>
              <a:rPr lang="en-US" sz="2400" b="1" dirty="0" smtClean="0">
                <a:solidFill>
                  <a:srgbClr val="E36C0A"/>
                </a:solidFill>
                <a:ea typeface="Calibri"/>
                <a:cs typeface="Times New Roman"/>
              </a:rPr>
              <a:t>God…</a:t>
            </a:r>
            <a:endParaRPr lang="en-US" sz="2400" dirty="0"/>
          </a:p>
        </p:txBody>
      </p:sp>
      <p:sp>
        <p:nvSpPr>
          <p:cNvPr id="3" name="Rectangle 2"/>
          <p:cNvSpPr/>
          <p:nvPr/>
        </p:nvSpPr>
        <p:spPr>
          <a:xfrm>
            <a:off x="847997" y="2359967"/>
            <a:ext cx="7010400" cy="461665"/>
          </a:xfrm>
          <a:prstGeom prst="rect">
            <a:avLst/>
          </a:prstGeom>
        </p:spPr>
        <p:txBody>
          <a:bodyPr wrap="square">
            <a:spAutoFit/>
          </a:bodyPr>
          <a:lstStyle/>
          <a:p>
            <a:r>
              <a:rPr lang="en-US" sz="2400" b="1" dirty="0" smtClean="0">
                <a:solidFill>
                  <a:srgbClr val="E36C0A"/>
                </a:solidFill>
                <a:ea typeface="Calibri"/>
                <a:cs typeface="Times New Roman"/>
              </a:rPr>
              <a:t>…you </a:t>
            </a:r>
            <a:r>
              <a:rPr lang="en-US" sz="2400" b="1" dirty="0">
                <a:solidFill>
                  <a:srgbClr val="E36C0A"/>
                </a:solidFill>
                <a:ea typeface="Calibri"/>
                <a:cs typeface="Times New Roman"/>
              </a:rPr>
              <a:t>have been filled (stuffed/crammed full) in </a:t>
            </a:r>
            <a:r>
              <a:rPr lang="en-US" sz="2400" b="1" dirty="0" smtClean="0">
                <a:solidFill>
                  <a:srgbClr val="E36C0A"/>
                </a:solidFill>
                <a:ea typeface="Calibri"/>
                <a:cs typeface="Times New Roman"/>
              </a:rPr>
              <a:t>him…</a:t>
            </a:r>
            <a:endParaRPr lang="en-US" sz="2400" dirty="0"/>
          </a:p>
        </p:txBody>
      </p:sp>
      <p:sp>
        <p:nvSpPr>
          <p:cNvPr id="4" name="TextBox 3"/>
          <p:cNvSpPr txBox="1"/>
          <p:nvPr/>
        </p:nvSpPr>
        <p:spPr>
          <a:xfrm>
            <a:off x="4053525" y="1571841"/>
            <a:ext cx="655949" cy="461665"/>
          </a:xfrm>
          <a:prstGeom prst="rect">
            <a:avLst/>
          </a:prstGeom>
          <a:noFill/>
        </p:spPr>
        <p:txBody>
          <a:bodyPr wrap="none" rtlCol="0">
            <a:spAutoFit/>
          </a:bodyPr>
          <a:lstStyle/>
          <a:p>
            <a:r>
              <a:rPr lang="en-US" sz="2400" dirty="0" smtClean="0"/>
              <a:t>and</a:t>
            </a:r>
            <a:endParaRPr lang="en-US" sz="2400" dirty="0"/>
          </a:p>
        </p:txBody>
      </p:sp>
      <p:sp>
        <p:nvSpPr>
          <p:cNvPr id="5" name="Rectangle 4"/>
          <p:cNvSpPr/>
          <p:nvPr/>
        </p:nvSpPr>
        <p:spPr>
          <a:xfrm>
            <a:off x="990601" y="4648200"/>
            <a:ext cx="6867796" cy="941796"/>
          </a:xfrm>
          <a:prstGeom prst="rect">
            <a:avLst/>
          </a:prstGeom>
        </p:spPr>
        <p:txBody>
          <a:bodyPr wrap="square">
            <a:spAutoFit/>
          </a:bodyPr>
          <a:lstStyle/>
          <a:p>
            <a:pPr>
              <a:lnSpc>
                <a:spcPct val="115000"/>
              </a:lnSpc>
              <a:spcAft>
                <a:spcPts val="1000"/>
              </a:spcAft>
            </a:pPr>
            <a:r>
              <a:rPr lang="en-US" sz="2400" b="1" dirty="0">
                <a:solidFill>
                  <a:srgbClr val="77933C"/>
                </a:solidFill>
                <a:ea typeface="Calibri"/>
                <a:cs typeface="Times New Roman"/>
              </a:rPr>
              <a:t>What would the maturity of being stuffed full of God mean to you?</a:t>
            </a:r>
            <a:endParaRPr lang="en-US" sz="2400" dirty="0">
              <a:ea typeface="Calibri"/>
              <a:cs typeface="Times New Roman"/>
            </a:endParaRPr>
          </a:p>
        </p:txBody>
      </p:sp>
    </p:spTree>
    <p:extLst>
      <p:ext uri="{BB962C8B-B14F-4D97-AF65-F5344CB8AC3E}">
        <p14:creationId xmlns:p14="http://schemas.microsoft.com/office/powerpoint/2010/main" val="2167986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05000"/>
            <a:ext cx="6324600" cy="3168753"/>
          </a:xfrm>
          <a:prstGeom prst="rect">
            <a:avLst/>
          </a:prstGeom>
        </p:spPr>
        <p:txBody>
          <a:bodyPr wrap="square">
            <a:spAutoFit/>
          </a:bodyPr>
          <a:lstStyle/>
          <a:p>
            <a:pPr>
              <a:lnSpc>
                <a:spcPct val="115000"/>
              </a:lnSpc>
              <a:spcAft>
                <a:spcPts val="1000"/>
              </a:spcAft>
            </a:pPr>
            <a:r>
              <a:rPr lang="en-US" sz="2400" dirty="0">
                <a:ea typeface="Calibri"/>
                <a:cs typeface="Times New Roman"/>
              </a:rPr>
              <a:t>Encouragement: Ask God to help you </a:t>
            </a:r>
            <a:endParaRPr lang="en-US" sz="2400" dirty="0" smtClean="0">
              <a:ea typeface="Calibri"/>
              <a:cs typeface="Times New Roman"/>
            </a:endParaRPr>
          </a:p>
          <a:p>
            <a:pPr>
              <a:lnSpc>
                <a:spcPct val="115000"/>
              </a:lnSpc>
              <a:spcAft>
                <a:spcPts val="1000"/>
              </a:spcAft>
            </a:pPr>
            <a:r>
              <a:rPr lang="en-US" sz="2400" dirty="0" smtClean="0">
                <a:ea typeface="Calibri"/>
                <a:cs typeface="Times New Roman"/>
              </a:rPr>
              <a:t>1 </a:t>
            </a:r>
            <a:r>
              <a:rPr lang="en-US" sz="2400" dirty="0">
                <a:ea typeface="Calibri"/>
                <a:cs typeface="Times New Roman"/>
              </a:rPr>
              <a:t>John </a:t>
            </a:r>
            <a:r>
              <a:rPr lang="en-US" sz="2400" dirty="0" smtClean="0">
                <a:ea typeface="Calibri"/>
                <a:cs typeface="Times New Roman"/>
              </a:rPr>
              <a:t>5:14-15 - </a:t>
            </a:r>
            <a:r>
              <a:rPr lang="en-US" sz="2400" b="1" dirty="0" smtClean="0">
                <a:solidFill>
                  <a:schemeClr val="accent6">
                    <a:lumMod val="75000"/>
                  </a:schemeClr>
                </a:solidFill>
                <a:ea typeface="Calibri"/>
                <a:cs typeface="Times New Roman"/>
              </a:rPr>
              <a:t>And </a:t>
            </a:r>
            <a:r>
              <a:rPr lang="en-US" sz="2400" b="1" dirty="0">
                <a:solidFill>
                  <a:schemeClr val="accent6">
                    <a:lumMod val="75000"/>
                  </a:schemeClr>
                </a:solidFill>
                <a:ea typeface="Calibri"/>
                <a:cs typeface="Times New Roman"/>
              </a:rPr>
              <a:t>this is the confidence </a:t>
            </a:r>
            <a:r>
              <a:rPr lang="en-US" sz="2400" b="1" dirty="0" smtClean="0">
                <a:solidFill>
                  <a:schemeClr val="accent6">
                    <a:lumMod val="75000"/>
                  </a:schemeClr>
                </a:solidFill>
                <a:ea typeface="Calibri"/>
                <a:cs typeface="Times New Roman"/>
              </a:rPr>
              <a:t>[boldness] </a:t>
            </a:r>
            <a:r>
              <a:rPr lang="en-US" sz="2400" b="1" dirty="0">
                <a:solidFill>
                  <a:schemeClr val="accent6">
                    <a:lumMod val="75000"/>
                  </a:schemeClr>
                </a:solidFill>
                <a:ea typeface="Calibri"/>
                <a:cs typeface="Times New Roman"/>
              </a:rPr>
              <a:t>that we have toward him, that if we ask anything according to his will he hears us. 15 And if we know that he hears us in whatever we ask, we know that we have </a:t>
            </a:r>
            <a:r>
              <a:rPr lang="en-US" sz="2400" b="1" dirty="0" smtClean="0">
                <a:solidFill>
                  <a:schemeClr val="accent6">
                    <a:lumMod val="75000"/>
                  </a:schemeClr>
                </a:solidFill>
                <a:ea typeface="Calibri"/>
                <a:cs typeface="Times New Roman"/>
              </a:rPr>
              <a:t>[hold] </a:t>
            </a:r>
            <a:r>
              <a:rPr lang="en-US" sz="2400" b="1" dirty="0">
                <a:solidFill>
                  <a:schemeClr val="accent6">
                    <a:lumMod val="75000"/>
                  </a:schemeClr>
                </a:solidFill>
                <a:ea typeface="Calibri"/>
                <a:cs typeface="Times New Roman"/>
              </a:rPr>
              <a:t>the requests that we have asked of him. </a:t>
            </a:r>
          </a:p>
        </p:txBody>
      </p:sp>
    </p:spTree>
    <p:extLst>
      <p:ext uri="{BB962C8B-B14F-4D97-AF65-F5344CB8AC3E}">
        <p14:creationId xmlns:p14="http://schemas.microsoft.com/office/powerpoint/2010/main" val="1681404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97839"/>
            <a:ext cx="8001000" cy="2677656"/>
          </a:xfrm>
          <a:prstGeom prst="rect">
            <a:avLst/>
          </a:prstGeom>
        </p:spPr>
        <p:txBody>
          <a:bodyPr wrap="square">
            <a:spAutoFit/>
          </a:bodyPr>
          <a:lstStyle/>
          <a:p>
            <a:r>
              <a:rPr lang="en-US" sz="2400" b="1" dirty="0">
                <a:solidFill>
                  <a:prstClr val="black"/>
                </a:solidFill>
                <a:ea typeface="Calibri"/>
                <a:cs typeface="Times New Roman"/>
              </a:rPr>
              <a:t>25 </a:t>
            </a:r>
            <a:r>
              <a:rPr lang="en-US" sz="2400" dirty="0">
                <a:solidFill>
                  <a:prstClr val="black"/>
                </a:solidFill>
                <a:ea typeface="Calibri"/>
                <a:cs typeface="Times New Roman"/>
              </a:rPr>
              <a:t>Therefore, having put away falsehood, let each one of you</a:t>
            </a:r>
            <a:r>
              <a:rPr lang="en-US" sz="2400" b="1" dirty="0">
                <a:solidFill>
                  <a:prstClr val="black"/>
                </a:solidFill>
                <a:ea typeface="Calibri"/>
                <a:cs typeface="Times New Roman"/>
              </a:rPr>
              <a:t> </a:t>
            </a:r>
            <a:r>
              <a:rPr lang="en-US" sz="2400" dirty="0">
                <a:solidFill>
                  <a:prstClr val="black"/>
                </a:solidFill>
                <a:ea typeface="Calibri"/>
                <a:cs typeface="Times New Roman"/>
              </a:rPr>
              <a:t>speak the truth with his neighbor, for</a:t>
            </a:r>
            <a:r>
              <a:rPr lang="en-US" sz="2400" b="1" dirty="0">
                <a:solidFill>
                  <a:prstClr val="black"/>
                </a:solidFill>
                <a:ea typeface="Calibri"/>
                <a:cs typeface="Times New Roman"/>
              </a:rPr>
              <a:t> </a:t>
            </a:r>
            <a:r>
              <a:rPr lang="en-US" sz="2400" dirty="0">
                <a:solidFill>
                  <a:prstClr val="black"/>
                </a:solidFill>
                <a:ea typeface="Calibri"/>
                <a:cs typeface="Times New Roman"/>
              </a:rPr>
              <a:t>we are members one of another. </a:t>
            </a:r>
            <a:r>
              <a:rPr lang="en-US" sz="2400" b="1" dirty="0">
                <a:solidFill>
                  <a:prstClr val="black"/>
                </a:solidFill>
                <a:ea typeface="Calibri"/>
                <a:cs typeface="Times New Roman"/>
              </a:rPr>
              <a:t>26 </a:t>
            </a:r>
            <a:r>
              <a:rPr lang="en-US" sz="2400" dirty="0">
                <a:solidFill>
                  <a:prstClr val="black"/>
                </a:solidFill>
                <a:ea typeface="Calibri"/>
                <a:cs typeface="Times New Roman"/>
              </a:rPr>
              <a:t>Be angry and do not sin</a:t>
            </a:r>
            <a:r>
              <a:rPr lang="en-US" sz="2400" b="1" dirty="0">
                <a:solidFill>
                  <a:srgbClr val="E36C0A"/>
                </a:solidFill>
                <a:ea typeface="Calibri"/>
                <a:cs typeface="Times New Roman"/>
              </a:rPr>
              <a:t>; </a:t>
            </a:r>
            <a:r>
              <a:rPr lang="en-US" sz="2400" dirty="0">
                <a:solidFill>
                  <a:prstClr val="black"/>
                </a:solidFill>
                <a:ea typeface="Calibri"/>
                <a:cs typeface="Times New Roman"/>
              </a:rPr>
              <a:t>do not let the sun go down on your anger, </a:t>
            </a:r>
            <a:r>
              <a:rPr lang="en-US" sz="2400" b="1" dirty="0">
                <a:solidFill>
                  <a:prstClr val="black"/>
                </a:solidFill>
                <a:ea typeface="Calibri"/>
                <a:cs typeface="Times New Roman"/>
              </a:rPr>
              <a:t>27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b="1" dirty="0">
                <a:solidFill>
                  <a:srgbClr val="E36C0A"/>
                </a:solidFill>
                <a:ea typeface="Calibri"/>
                <a:cs typeface="Times New Roman"/>
              </a:rPr>
              <a:t>give no opportunity (a place to occupy) to the devil</a:t>
            </a:r>
            <a:r>
              <a:rPr lang="en-US" sz="2400" dirty="0">
                <a:solidFill>
                  <a:prstClr val="black"/>
                </a:solidFill>
                <a:ea typeface="Calibri"/>
                <a:cs typeface="Times New Roman"/>
              </a:rPr>
              <a:t>. </a:t>
            </a:r>
            <a:r>
              <a:rPr lang="en-US" sz="2400" b="1" dirty="0">
                <a:solidFill>
                  <a:prstClr val="black"/>
                </a:solidFill>
                <a:ea typeface="Calibri"/>
                <a:cs typeface="Times New Roman"/>
              </a:rPr>
              <a:t>28 </a:t>
            </a:r>
            <a:r>
              <a:rPr lang="en-US" sz="2400" dirty="0">
                <a:solidFill>
                  <a:prstClr val="black"/>
                </a:solidFill>
                <a:ea typeface="Calibri"/>
                <a:cs typeface="Times New Roman"/>
              </a:rPr>
              <a:t>Let the thief no longer steal, but rather</a:t>
            </a:r>
            <a:r>
              <a:rPr lang="en-US" sz="2400" b="1" dirty="0">
                <a:solidFill>
                  <a:prstClr val="black"/>
                </a:solidFill>
                <a:ea typeface="Calibri"/>
                <a:cs typeface="Times New Roman"/>
              </a:rPr>
              <a:t> </a:t>
            </a:r>
            <a:r>
              <a:rPr lang="en-US" sz="2400" dirty="0">
                <a:solidFill>
                  <a:prstClr val="black"/>
                </a:solidFill>
                <a:ea typeface="Calibri"/>
                <a:cs typeface="Times New Roman"/>
              </a:rPr>
              <a:t>let him labor,</a:t>
            </a:r>
            <a:r>
              <a:rPr lang="en-US" sz="2400" b="1" dirty="0">
                <a:solidFill>
                  <a:prstClr val="black"/>
                </a:solidFill>
                <a:ea typeface="Calibri"/>
                <a:cs typeface="Times New Roman"/>
              </a:rPr>
              <a:t> </a:t>
            </a:r>
            <a:r>
              <a:rPr lang="en-US" sz="2400" dirty="0">
                <a:solidFill>
                  <a:prstClr val="black"/>
                </a:solidFill>
                <a:ea typeface="Calibri"/>
                <a:cs typeface="Times New Roman"/>
              </a:rPr>
              <a:t>doing honest work with his own hands, so</a:t>
            </a:r>
            <a:r>
              <a:rPr lang="en-US" sz="2400" b="1" dirty="0">
                <a:solidFill>
                  <a:prstClr val="black"/>
                </a:solidFill>
                <a:ea typeface="Calibri"/>
                <a:cs typeface="Times New Roman"/>
              </a:rPr>
              <a:t> </a:t>
            </a:r>
            <a:r>
              <a:rPr lang="en-US" sz="2400" dirty="0">
                <a:solidFill>
                  <a:prstClr val="black"/>
                </a:solidFill>
                <a:ea typeface="Calibri"/>
                <a:cs typeface="Times New Roman"/>
              </a:rPr>
              <a:t>that he may have something to share with anyone in need. </a:t>
            </a:r>
            <a:endParaRPr lang="en-US" sz="2400" dirty="0">
              <a:solidFill>
                <a:prstClr val="black"/>
              </a:solidFill>
            </a:endParaRPr>
          </a:p>
        </p:txBody>
      </p:sp>
      <p:sp>
        <p:nvSpPr>
          <p:cNvPr id="3" name="Rectangle 2"/>
          <p:cNvSpPr/>
          <p:nvPr/>
        </p:nvSpPr>
        <p:spPr>
          <a:xfrm>
            <a:off x="152400" y="12192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4:25-28</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733880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2624436" cy="517065"/>
          </a:xfrm>
          <a:prstGeom prst="rect">
            <a:avLst/>
          </a:prstGeom>
        </p:spPr>
        <p:txBody>
          <a:bodyPr wrap="none">
            <a:spAutoFit/>
          </a:bodyPr>
          <a:lstStyle/>
          <a:p>
            <a:pPr lvl="0">
              <a:lnSpc>
                <a:spcPct val="115000"/>
              </a:lnSpc>
              <a:spcAft>
                <a:spcPts val="1000"/>
              </a:spcAft>
            </a:pPr>
            <a:r>
              <a:rPr lang="en-US" sz="2400" b="1" dirty="0">
                <a:solidFill>
                  <a:prstClr val="black"/>
                </a:solidFill>
                <a:ea typeface="Calibri"/>
                <a:cs typeface="Times New Roman"/>
              </a:rPr>
              <a:t>Ephesians 5:17-18 </a:t>
            </a:r>
            <a:r>
              <a:rPr lang="en-US" sz="2400" dirty="0">
                <a:solidFill>
                  <a:prstClr val="black"/>
                </a:solidFill>
                <a:ea typeface="Calibri"/>
                <a:cs typeface="Times New Roman"/>
              </a:rPr>
              <a:t> </a:t>
            </a:r>
          </a:p>
        </p:txBody>
      </p:sp>
      <p:sp>
        <p:nvSpPr>
          <p:cNvPr id="3" name="Rectangle 2"/>
          <p:cNvSpPr/>
          <p:nvPr/>
        </p:nvSpPr>
        <p:spPr>
          <a:xfrm>
            <a:off x="685800" y="2743200"/>
            <a:ext cx="7772400" cy="1569660"/>
          </a:xfrm>
          <a:prstGeom prst="rect">
            <a:avLst/>
          </a:prstGeom>
        </p:spPr>
        <p:txBody>
          <a:bodyPr wrap="square">
            <a:spAutoFit/>
          </a:bodyPr>
          <a:lstStyle/>
          <a:p>
            <a:pPr lvl="0"/>
            <a:r>
              <a:rPr lang="en-US" sz="2400" b="1" dirty="0">
                <a:solidFill>
                  <a:prstClr val="black"/>
                </a:solidFill>
                <a:ea typeface="Calibri"/>
                <a:cs typeface="Times New Roman"/>
              </a:rPr>
              <a:t>17 </a:t>
            </a:r>
            <a:r>
              <a:rPr lang="en-US" sz="2400" dirty="0">
                <a:solidFill>
                  <a:prstClr val="black"/>
                </a:solidFill>
                <a:ea typeface="Calibri"/>
                <a:cs typeface="Times New Roman"/>
              </a:rPr>
              <a:t>Therefore do not be foolish, but understand [put together] what</a:t>
            </a:r>
            <a:r>
              <a:rPr lang="en-US" sz="2400" b="1" dirty="0">
                <a:solidFill>
                  <a:prstClr val="black"/>
                </a:solidFill>
                <a:ea typeface="Calibri"/>
                <a:cs typeface="Times New Roman"/>
              </a:rPr>
              <a:t> </a:t>
            </a:r>
            <a:r>
              <a:rPr lang="en-US" sz="2400" dirty="0">
                <a:solidFill>
                  <a:prstClr val="black"/>
                </a:solidFill>
                <a:ea typeface="Calibri"/>
                <a:cs typeface="Times New Roman"/>
              </a:rPr>
              <a:t>the will of the Lord is. </a:t>
            </a:r>
            <a:r>
              <a:rPr lang="en-US" sz="2400" b="1" dirty="0">
                <a:solidFill>
                  <a:prstClr val="black"/>
                </a:solidFill>
                <a:ea typeface="Calibri"/>
                <a:cs typeface="Times New Roman"/>
              </a:rPr>
              <a:t>18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do not get drunk with wine, for that is</a:t>
            </a:r>
            <a:r>
              <a:rPr lang="en-US" sz="2400" b="1" dirty="0">
                <a:solidFill>
                  <a:prstClr val="black"/>
                </a:solidFill>
                <a:ea typeface="Calibri"/>
                <a:cs typeface="Times New Roman"/>
              </a:rPr>
              <a:t> </a:t>
            </a:r>
            <a:r>
              <a:rPr lang="en-US" sz="2400" dirty="0">
                <a:solidFill>
                  <a:prstClr val="black"/>
                </a:solidFill>
                <a:ea typeface="Calibri"/>
                <a:cs typeface="Times New Roman"/>
              </a:rPr>
              <a:t>debauchery, but</a:t>
            </a:r>
            <a:r>
              <a:rPr lang="en-US" sz="2400" b="1" dirty="0">
                <a:solidFill>
                  <a:prstClr val="black"/>
                </a:solidFill>
                <a:ea typeface="Calibri"/>
                <a:cs typeface="Times New Roman"/>
              </a:rPr>
              <a:t> </a:t>
            </a:r>
            <a:r>
              <a:rPr lang="en-US" sz="2400" b="1" dirty="0">
                <a:solidFill>
                  <a:srgbClr val="E36C0A"/>
                </a:solidFill>
                <a:ea typeface="Calibri"/>
                <a:cs typeface="Times New Roman"/>
              </a:rPr>
              <a:t>be (continually) filled [crammed full] with the Spirit…</a:t>
            </a:r>
            <a:endParaRPr lang="en-US" sz="2400" dirty="0">
              <a:solidFill>
                <a:prstClr val="black"/>
              </a:solidFill>
            </a:endParaRPr>
          </a:p>
        </p:txBody>
      </p:sp>
    </p:spTree>
    <p:extLst>
      <p:ext uri="{BB962C8B-B14F-4D97-AF65-F5344CB8AC3E}">
        <p14:creationId xmlns:p14="http://schemas.microsoft.com/office/powerpoint/2010/main" val="153854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0"/>
            <a:ext cx="2948243" cy="492122"/>
          </a:xfrm>
          <a:prstGeom prst="rect">
            <a:avLst/>
          </a:prstGeom>
        </p:spPr>
        <p:txBody>
          <a:bodyPr wrap="none">
            <a:spAutoFit/>
          </a:bodyPr>
          <a:lstStyle/>
          <a:p>
            <a:pPr marL="457200">
              <a:lnSpc>
                <a:spcPct val="115000"/>
              </a:lnSpc>
              <a:spcAft>
                <a:spcPts val="1000"/>
              </a:spcAft>
            </a:pPr>
            <a:r>
              <a:rPr lang="en-US" sz="2400" b="1" dirty="0">
                <a:solidFill>
                  <a:prstClr val="black"/>
                </a:solidFill>
                <a:ea typeface="Calibri"/>
                <a:cs typeface="Times New Roman"/>
              </a:rPr>
              <a:t>Ephesians 4:11-16</a:t>
            </a:r>
            <a:endParaRPr lang="en-US" sz="2400" dirty="0">
              <a:solidFill>
                <a:prstClr val="black"/>
              </a:solidFill>
              <a:ea typeface="Calibri"/>
              <a:cs typeface="Times New Roman"/>
            </a:endParaRPr>
          </a:p>
        </p:txBody>
      </p:sp>
      <p:sp>
        <p:nvSpPr>
          <p:cNvPr id="3" name="Rectangle 2"/>
          <p:cNvSpPr/>
          <p:nvPr/>
        </p:nvSpPr>
        <p:spPr>
          <a:xfrm>
            <a:off x="309154" y="2286000"/>
            <a:ext cx="8610600" cy="1938992"/>
          </a:xfrm>
          <a:prstGeom prst="rect">
            <a:avLst/>
          </a:prstGeom>
        </p:spPr>
        <p:txBody>
          <a:bodyPr wrap="square">
            <a:spAutoFit/>
          </a:bodyPr>
          <a:lstStyle/>
          <a:p>
            <a:r>
              <a:rPr lang="en-US" sz="2400" b="1" dirty="0">
                <a:solidFill>
                  <a:prstClr val="black"/>
                </a:solidFill>
                <a:ea typeface="Calibri"/>
                <a:cs typeface="Times New Roman"/>
              </a:rPr>
              <a:t>11 </a:t>
            </a:r>
            <a:r>
              <a:rPr lang="en-US" sz="2400" dirty="0">
                <a:solidFill>
                  <a:prstClr val="black"/>
                </a:solidFill>
                <a:ea typeface="Calibri"/>
                <a:cs typeface="Times New Roman"/>
              </a:rPr>
              <a:t>And</a:t>
            </a:r>
            <a:r>
              <a:rPr lang="en-US" sz="2400" b="1" dirty="0">
                <a:solidFill>
                  <a:prstClr val="black"/>
                </a:solidFill>
                <a:ea typeface="Calibri"/>
                <a:cs typeface="Times New Roman"/>
              </a:rPr>
              <a:t> </a:t>
            </a:r>
            <a:r>
              <a:rPr lang="en-US" sz="2400" dirty="0">
                <a:solidFill>
                  <a:prstClr val="black"/>
                </a:solidFill>
                <a:ea typeface="Calibri"/>
                <a:cs typeface="Times New Roman"/>
              </a:rPr>
              <a:t>he (Jesus) gave the</a:t>
            </a:r>
            <a:r>
              <a:rPr lang="en-US" sz="2400" b="1" dirty="0">
                <a:solidFill>
                  <a:prstClr val="black"/>
                </a:solidFill>
                <a:ea typeface="Calibri"/>
                <a:cs typeface="Times New Roman"/>
              </a:rPr>
              <a:t> </a:t>
            </a:r>
            <a:r>
              <a:rPr lang="en-US" sz="2400" dirty="0">
                <a:solidFill>
                  <a:prstClr val="black"/>
                </a:solidFill>
                <a:ea typeface="Calibri"/>
                <a:cs typeface="Times New Roman"/>
              </a:rPr>
              <a:t>apostles, the prophets, the</a:t>
            </a:r>
            <a:r>
              <a:rPr lang="en-US" sz="2400" b="1" dirty="0">
                <a:solidFill>
                  <a:prstClr val="black"/>
                </a:solidFill>
                <a:ea typeface="Calibri"/>
                <a:cs typeface="Times New Roman"/>
              </a:rPr>
              <a:t> </a:t>
            </a:r>
            <a:r>
              <a:rPr lang="en-US" sz="2400" dirty="0">
                <a:solidFill>
                  <a:prstClr val="black"/>
                </a:solidFill>
                <a:ea typeface="Calibri"/>
                <a:cs typeface="Times New Roman"/>
              </a:rPr>
              <a:t>evangelists, the</a:t>
            </a:r>
            <a:r>
              <a:rPr lang="en-US" sz="2400" b="1" dirty="0">
                <a:solidFill>
                  <a:prstClr val="black"/>
                </a:solidFill>
                <a:ea typeface="Calibri"/>
                <a:cs typeface="Times New Roman"/>
              </a:rPr>
              <a:t> </a:t>
            </a:r>
            <a:r>
              <a:rPr lang="en-US" sz="2400" dirty="0">
                <a:solidFill>
                  <a:prstClr val="black"/>
                </a:solidFill>
                <a:ea typeface="Calibri"/>
                <a:cs typeface="Times New Roman"/>
              </a:rPr>
              <a:t>pastors and teachers,</a:t>
            </a:r>
            <a:r>
              <a:rPr lang="en-US" sz="2400" b="1" dirty="0">
                <a:solidFill>
                  <a:prstClr val="black"/>
                </a:solidFill>
                <a:ea typeface="Calibri"/>
                <a:cs typeface="Times New Roman"/>
              </a:rPr>
              <a:t> </a:t>
            </a:r>
            <a:r>
              <a:rPr lang="en-US" sz="2400" dirty="0">
                <a:solidFill>
                  <a:prstClr val="black"/>
                </a:solidFill>
                <a:ea typeface="Calibri"/>
                <a:cs typeface="Times New Roman"/>
              </a:rPr>
              <a:t> </a:t>
            </a:r>
            <a:r>
              <a:rPr lang="en-US" sz="2400" b="1" dirty="0">
                <a:solidFill>
                  <a:prstClr val="black"/>
                </a:solidFill>
                <a:ea typeface="Calibri"/>
                <a:cs typeface="Times New Roman"/>
              </a:rPr>
              <a:t>12  </a:t>
            </a:r>
            <a:r>
              <a:rPr lang="en-US" sz="2400" dirty="0">
                <a:solidFill>
                  <a:prstClr val="black"/>
                </a:solidFill>
                <a:ea typeface="Calibri"/>
                <a:cs typeface="Times New Roman"/>
              </a:rPr>
              <a:t>to equip the saints for the work of ministry, for</a:t>
            </a:r>
            <a:r>
              <a:rPr lang="en-US" sz="2400" b="1" dirty="0">
                <a:solidFill>
                  <a:prstClr val="black"/>
                </a:solidFill>
                <a:ea typeface="Calibri"/>
                <a:cs typeface="Times New Roman"/>
              </a:rPr>
              <a:t> </a:t>
            </a:r>
            <a:r>
              <a:rPr lang="en-US" sz="2400" dirty="0">
                <a:solidFill>
                  <a:prstClr val="black"/>
                </a:solidFill>
                <a:ea typeface="Calibri"/>
                <a:cs typeface="Times New Roman"/>
              </a:rPr>
              <a:t>building up</a:t>
            </a:r>
            <a:r>
              <a:rPr lang="en-US" sz="2400" b="1" dirty="0">
                <a:solidFill>
                  <a:prstClr val="black"/>
                </a:solidFill>
                <a:ea typeface="Calibri"/>
                <a:cs typeface="Times New Roman"/>
              </a:rPr>
              <a:t> </a:t>
            </a:r>
            <a:r>
              <a:rPr lang="en-US" sz="2400" dirty="0">
                <a:solidFill>
                  <a:prstClr val="black"/>
                </a:solidFill>
                <a:ea typeface="Calibri"/>
                <a:cs typeface="Times New Roman"/>
              </a:rPr>
              <a:t>the body of Christ, </a:t>
            </a:r>
            <a:r>
              <a:rPr lang="en-US" sz="2400" b="1" dirty="0">
                <a:solidFill>
                  <a:prstClr val="black"/>
                </a:solidFill>
                <a:ea typeface="Calibri"/>
                <a:cs typeface="Times New Roman"/>
              </a:rPr>
              <a:t>13 </a:t>
            </a:r>
            <a:r>
              <a:rPr lang="en-US" sz="2400" dirty="0">
                <a:solidFill>
                  <a:prstClr val="black"/>
                </a:solidFill>
                <a:ea typeface="Calibri"/>
                <a:cs typeface="Times New Roman"/>
              </a:rPr>
              <a:t>until we all attain to</a:t>
            </a:r>
            <a:r>
              <a:rPr lang="en-US" sz="2400" b="1" dirty="0">
                <a:solidFill>
                  <a:prstClr val="black"/>
                </a:solidFill>
                <a:ea typeface="Calibri"/>
                <a:cs typeface="Times New Roman"/>
              </a:rPr>
              <a:t> </a:t>
            </a:r>
            <a:r>
              <a:rPr lang="en-US" sz="2400" dirty="0">
                <a:solidFill>
                  <a:prstClr val="black"/>
                </a:solidFill>
                <a:ea typeface="Calibri"/>
                <a:cs typeface="Times New Roman"/>
              </a:rPr>
              <a:t>the unity of the faith and of the knowledge of the Son of God,</a:t>
            </a:r>
            <a:r>
              <a:rPr lang="en-US" sz="2400" b="1" dirty="0">
                <a:solidFill>
                  <a:prstClr val="black"/>
                </a:solidFill>
                <a:ea typeface="Calibri"/>
                <a:cs typeface="Times New Roman"/>
              </a:rPr>
              <a:t> </a:t>
            </a:r>
            <a:r>
              <a:rPr lang="en-US" sz="2400" b="1" dirty="0">
                <a:solidFill>
                  <a:srgbClr val="E46C0A"/>
                </a:solidFill>
                <a:ea typeface="Calibri"/>
                <a:cs typeface="Times New Roman"/>
              </a:rPr>
              <a:t>to mature </a:t>
            </a:r>
            <a:r>
              <a:rPr lang="en-US" sz="2400" b="1">
                <a:solidFill>
                  <a:srgbClr val="E46C0A"/>
                </a:solidFill>
                <a:ea typeface="Calibri"/>
                <a:cs typeface="Times New Roman"/>
              </a:rPr>
              <a:t>manhood</a:t>
            </a:r>
            <a:r>
              <a:rPr lang="en-US" sz="2400" smtClean="0">
                <a:solidFill>
                  <a:prstClr val="black"/>
                </a:solidFill>
                <a:ea typeface="Calibri"/>
                <a:cs typeface="Times New Roman"/>
              </a:rPr>
              <a:t>,</a:t>
            </a:r>
            <a:r>
              <a:rPr lang="en-US" sz="2400" b="1" smtClean="0">
                <a:solidFill>
                  <a:prstClr val="black"/>
                </a:solidFill>
                <a:ea typeface="Calibri"/>
                <a:cs typeface="Times New Roman"/>
              </a:rPr>
              <a:t>…</a:t>
            </a:r>
            <a:endParaRPr lang="en-US" sz="2400" dirty="0">
              <a:solidFill>
                <a:prstClr val="black"/>
              </a:solidFill>
            </a:endParaRPr>
          </a:p>
        </p:txBody>
      </p:sp>
    </p:spTree>
    <p:extLst>
      <p:ext uri="{BB962C8B-B14F-4D97-AF65-F5344CB8AC3E}">
        <p14:creationId xmlns:p14="http://schemas.microsoft.com/office/powerpoint/2010/main" val="1267723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967335"/>
            <a:ext cx="7239000" cy="1200329"/>
          </a:xfrm>
          <a:prstGeom prst="rect">
            <a:avLst/>
          </a:prstGeom>
        </p:spPr>
        <p:txBody>
          <a:bodyPr wrap="square">
            <a:spAutoFit/>
          </a:bodyPr>
          <a:lstStyle/>
          <a:p>
            <a:r>
              <a:rPr lang="en-US" sz="2400" b="1" dirty="0">
                <a:solidFill>
                  <a:prstClr val="black"/>
                </a:solidFill>
                <a:ea typeface="Calibri"/>
                <a:cs typeface="Times New Roman"/>
              </a:rPr>
              <a:t>13 </a:t>
            </a:r>
            <a:r>
              <a:rPr lang="en-US" sz="2400" dirty="0">
                <a:solidFill>
                  <a:prstClr val="black"/>
                </a:solidFill>
                <a:ea typeface="Calibri"/>
                <a:cs typeface="Times New Roman"/>
              </a:rPr>
              <a:t>Therefore</a:t>
            </a:r>
            <a:r>
              <a:rPr lang="en-US" sz="2400" b="1" dirty="0">
                <a:solidFill>
                  <a:prstClr val="black"/>
                </a:solidFill>
                <a:ea typeface="Calibri"/>
                <a:cs typeface="Times New Roman"/>
              </a:rPr>
              <a:t> </a:t>
            </a:r>
            <a:r>
              <a:rPr lang="en-US" sz="2400" dirty="0">
                <a:solidFill>
                  <a:prstClr val="black"/>
                </a:solidFill>
                <a:ea typeface="Calibri"/>
                <a:cs typeface="Times New Roman"/>
              </a:rPr>
              <a:t>take up the whole armor of God, </a:t>
            </a:r>
            <a:r>
              <a:rPr lang="en-US" sz="2400" b="1" dirty="0">
                <a:solidFill>
                  <a:srgbClr val="E36C0A"/>
                </a:solidFill>
                <a:ea typeface="Calibri"/>
                <a:cs typeface="Times New Roman"/>
              </a:rPr>
              <a:t>that you may be able to withstand in the evil day, and having done all, to stand firm</a:t>
            </a:r>
            <a:r>
              <a:rPr lang="en-US" sz="2400" dirty="0">
                <a:solidFill>
                  <a:prstClr val="black"/>
                </a:solidFill>
                <a:ea typeface="Calibri"/>
                <a:cs typeface="Times New Roman"/>
              </a:rPr>
              <a:t>. </a:t>
            </a:r>
            <a:endParaRPr lang="en-US" sz="2400" dirty="0">
              <a:solidFill>
                <a:prstClr val="black"/>
              </a:solidFill>
            </a:endParaRPr>
          </a:p>
        </p:txBody>
      </p:sp>
      <p:sp>
        <p:nvSpPr>
          <p:cNvPr id="3" name="Rectangle 2"/>
          <p:cNvSpPr/>
          <p:nvPr/>
        </p:nvSpPr>
        <p:spPr>
          <a:xfrm>
            <a:off x="533400" y="1989909"/>
            <a:ext cx="1747594" cy="492122"/>
          </a:xfrm>
          <a:prstGeom prst="rect">
            <a:avLst/>
          </a:prstGeom>
        </p:spPr>
        <p:txBody>
          <a:bodyPr wrap="none">
            <a:spAutoFit/>
          </a:bodyPr>
          <a:lstStyle/>
          <a:p>
            <a:pPr marL="457200">
              <a:lnSpc>
                <a:spcPct val="115000"/>
              </a:lnSpc>
              <a:spcAft>
                <a:spcPts val="1000"/>
              </a:spcAft>
            </a:pPr>
            <a:r>
              <a:rPr lang="en-US" sz="2400" b="1" dirty="0" err="1">
                <a:solidFill>
                  <a:prstClr val="black"/>
                </a:solidFill>
                <a:ea typeface="Calibri"/>
                <a:cs typeface="Times New Roman"/>
              </a:rPr>
              <a:t>Eph</a:t>
            </a:r>
            <a:r>
              <a:rPr lang="en-US" sz="2400" b="1" dirty="0">
                <a:solidFill>
                  <a:prstClr val="black"/>
                </a:solidFill>
                <a:ea typeface="Calibri"/>
                <a:cs typeface="Times New Roman"/>
              </a:rPr>
              <a:t> 6:13</a:t>
            </a:r>
            <a:endParaRPr lang="en-US" sz="2400" dirty="0">
              <a:solidFill>
                <a:prstClr val="black"/>
              </a:solidFill>
              <a:ea typeface="Calibri"/>
              <a:cs typeface="Times New Roman"/>
            </a:endParaRPr>
          </a:p>
        </p:txBody>
      </p:sp>
    </p:spTree>
    <p:extLst>
      <p:ext uri="{BB962C8B-B14F-4D97-AF65-F5344CB8AC3E}">
        <p14:creationId xmlns:p14="http://schemas.microsoft.com/office/powerpoint/2010/main" val="3510410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 y="-4354"/>
            <a:ext cx="6096000" cy="5503818"/>
          </a:xfrm>
          <a:prstGeom prst="ellipse">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2512388" y="2359647"/>
            <a:ext cx="1380379" cy="954107"/>
          </a:xfrm>
          <a:prstGeom prst="rect">
            <a:avLst/>
          </a:prstGeom>
          <a:noFill/>
        </p:spPr>
        <p:txBody>
          <a:bodyPr wrap="none" rtlCol="0">
            <a:spAutoFit/>
          </a:bodyPr>
          <a:lstStyle/>
          <a:p>
            <a:pPr algn="ctr"/>
            <a:r>
              <a:rPr lang="en-US" sz="2800" dirty="0">
                <a:solidFill>
                  <a:prstClr val="black"/>
                </a:solidFill>
              </a:rPr>
              <a:t>No Hold</a:t>
            </a:r>
          </a:p>
          <a:p>
            <a:pPr algn="ctr"/>
            <a:r>
              <a:rPr lang="en-US" sz="2800" dirty="0">
                <a:solidFill>
                  <a:prstClr val="black"/>
                </a:solidFill>
              </a:rPr>
              <a:t>Strategy</a:t>
            </a:r>
          </a:p>
        </p:txBody>
      </p:sp>
      <p:cxnSp>
        <p:nvCxnSpPr>
          <p:cNvPr id="14" name="Straight Connector 13"/>
          <p:cNvCxnSpPr/>
          <p:nvPr/>
        </p:nvCxnSpPr>
        <p:spPr>
          <a:xfrm>
            <a:off x="8153400" y="1295400"/>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385026" y="179278"/>
            <a:ext cx="1591560" cy="1531620"/>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ACC6">
                  <a:lumMod val="60000"/>
                  <a:lumOff val="40000"/>
                </a:srgbClr>
              </a:solidFill>
            </a:endParaRPr>
          </a:p>
        </p:txBody>
      </p:sp>
      <p:sp>
        <p:nvSpPr>
          <p:cNvPr id="29" name="Oval 28"/>
          <p:cNvSpPr/>
          <p:nvPr/>
        </p:nvSpPr>
        <p:spPr>
          <a:xfrm>
            <a:off x="4084354" y="3316284"/>
            <a:ext cx="1501000" cy="1539414"/>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0" name="Oval 29"/>
          <p:cNvSpPr/>
          <p:nvPr/>
        </p:nvSpPr>
        <p:spPr>
          <a:xfrm>
            <a:off x="892594" y="3352800"/>
            <a:ext cx="1600200" cy="1502898"/>
          </a:xfrm>
          <a:prstGeom prst="ellipse">
            <a:avLst/>
          </a:prstGeom>
          <a:solidFill>
            <a:schemeClr val="accent5">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TextBox 54"/>
          <p:cNvSpPr txBox="1"/>
          <p:nvPr/>
        </p:nvSpPr>
        <p:spPr>
          <a:xfrm>
            <a:off x="2361210" y="529589"/>
            <a:ext cx="1613199" cy="830997"/>
          </a:xfrm>
          <a:prstGeom prst="rect">
            <a:avLst/>
          </a:prstGeom>
          <a:noFill/>
        </p:spPr>
        <p:txBody>
          <a:bodyPr wrap="none" rtlCol="0">
            <a:spAutoFit/>
          </a:bodyPr>
          <a:lstStyle/>
          <a:p>
            <a:pPr algn="ctr"/>
            <a:r>
              <a:rPr lang="en-US" sz="2400" dirty="0">
                <a:solidFill>
                  <a:prstClr val="black"/>
                </a:solidFill>
              </a:rPr>
              <a:t>Strategy</a:t>
            </a:r>
          </a:p>
          <a:p>
            <a:pPr algn="ctr"/>
            <a:r>
              <a:rPr lang="en-US" sz="2400" dirty="0">
                <a:solidFill>
                  <a:prstClr val="black"/>
                </a:solidFill>
              </a:rPr>
              <a:t>Description</a:t>
            </a:r>
          </a:p>
        </p:txBody>
      </p:sp>
      <p:sp>
        <p:nvSpPr>
          <p:cNvPr id="56" name="TextBox 55"/>
          <p:cNvSpPr txBox="1"/>
          <p:nvPr/>
        </p:nvSpPr>
        <p:spPr>
          <a:xfrm>
            <a:off x="4160246" y="3747651"/>
            <a:ext cx="1349216" cy="830997"/>
          </a:xfrm>
          <a:prstGeom prst="rect">
            <a:avLst/>
          </a:prstGeom>
          <a:noFill/>
        </p:spPr>
        <p:txBody>
          <a:bodyPr wrap="none" rtlCol="0">
            <a:spAutoFit/>
          </a:bodyPr>
          <a:lstStyle/>
          <a:p>
            <a:pPr algn="ctr"/>
            <a:r>
              <a:rPr lang="en-US" sz="2400" dirty="0">
                <a:solidFill>
                  <a:prstClr val="black"/>
                </a:solidFill>
              </a:rPr>
              <a:t>Strategic</a:t>
            </a:r>
          </a:p>
          <a:p>
            <a:pPr algn="ctr"/>
            <a:r>
              <a:rPr lang="en-US" sz="2400" dirty="0">
                <a:solidFill>
                  <a:prstClr val="black"/>
                </a:solidFill>
              </a:rPr>
              <a:t>Structure</a:t>
            </a:r>
          </a:p>
        </p:txBody>
      </p:sp>
      <p:sp>
        <p:nvSpPr>
          <p:cNvPr id="57" name="TextBox 56"/>
          <p:cNvSpPr txBox="1"/>
          <p:nvPr/>
        </p:nvSpPr>
        <p:spPr>
          <a:xfrm>
            <a:off x="1277067" y="3688750"/>
            <a:ext cx="831254" cy="830997"/>
          </a:xfrm>
          <a:prstGeom prst="rect">
            <a:avLst/>
          </a:prstGeom>
          <a:noFill/>
        </p:spPr>
        <p:txBody>
          <a:bodyPr wrap="none" rtlCol="0">
            <a:spAutoFit/>
          </a:bodyPr>
          <a:lstStyle/>
          <a:p>
            <a:pPr algn="ctr"/>
            <a:r>
              <a:rPr lang="en-US" sz="2400" dirty="0">
                <a:solidFill>
                  <a:prstClr val="black"/>
                </a:solidFill>
              </a:rPr>
              <a:t>End</a:t>
            </a:r>
          </a:p>
          <a:p>
            <a:pPr algn="ctr"/>
            <a:r>
              <a:rPr lang="en-US" sz="2400" dirty="0">
                <a:solidFill>
                  <a:prstClr val="black"/>
                </a:solidFill>
              </a:rPr>
              <a:t>Point</a:t>
            </a:r>
          </a:p>
        </p:txBody>
      </p:sp>
      <p:sp>
        <p:nvSpPr>
          <p:cNvPr id="4" name="Oval 3"/>
          <p:cNvSpPr/>
          <p:nvPr/>
        </p:nvSpPr>
        <p:spPr>
          <a:xfrm>
            <a:off x="6415024" y="2971799"/>
            <a:ext cx="1647952" cy="154794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Oval 4"/>
          <p:cNvSpPr/>
          <p:nvPr/>
        </p:nvSpPr>
        <p:spPr>
          <a:xfrm>
            <a:off x="6324600" y="4724400"/>
            <a:ext cx="1676400" cy="16002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Oval 5"/>
          <p:cNvSpPr/>
          <p:nvPr/>
        </p:nvSpPr>
        <p:spPr>
          <a:xfrm>
            <a:off x="4267200" y="5181600"/>
            <a:ext cx="1600200" cy="15240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6415024" y="3516818"/>
            <a:ext cx="1647952" cy="461665"/>
          </a:xfrm>
          <a:prstGeom prst="rect">
            <a:avLst/>
          </a:prstGeom>
          <a:noFill/>
        </p:spPr>
        <p:txBody>
          <a:bodyPr wrap="none" rtlCol="0">
            <a:spAutoFit/>
          </a:bodyPr>
          <a:lstStyle/>
          <a:p>
            <a:r>
              <a:rPr lang="en-US" sz="2400" dirty="0">
                <a:solidFill>
                  <a:prstClr val="black"/>
                </a:solidFill>
              </a:rPr>
              <a:t>Forgiveness</a:t>
            </a:r>
          </a:p>
        </p:txBody>
      </p:sp>
      <p:sp>
        <p:nvSpPr>
          <p:cNvPr id="8" name="TextBox 7"/>
          <p:cNvSpPr txBox="1"/>
          <p:nvPr/>
        </p:nvSpPr>
        <p:spPr>
          <a:xfrm>
            <a:off x="6535160" y="5083965"/>
            <a:ext cx="1255280" cy="830997"/>
          </a:xfrm>
          <a:prstGeom prst="rect">
            <a:avLst/>
          </a:prstGeom>
          <a:noFill/>
        </p:spPr>
        <p:txBody>
          <a:bodyPr wrap="none" rtlCol="0">
            <a:spAutoFit/>
          </a:bodyPr>
          <a:lstStyle/>
          <a:p>
            <a:pPr algn="ctr"/>
            <a:r>
              <a:rPr lang="en-US" sz="2400" dirty="0">
                <a:solidFill>
                  <a:prstClr val="black"/>
                </a:solidFill>
              </a:rPr>
              <a:t>Personal</a:t>
            </a:r>
          </a:p>
          <a:p>
            <a:pPr algn="ctr"/>
            <a:r>
              <a:rPr lang="en-US" sz="2400" dirty="0">
                <a:solidFill>
                  <a:prstClr val="black"/>
                </a:solidFill>
              </a:rPr>
              <a:t>History</a:t>
            </a:r>
          </a:p>
        </p:txBody>
      </p:sp>
      <p:sp>
        <p:nvSpPr>
          <p:cNvPr id="10" name="TextBox 9"/>
          <p:cNvSpPr txBox="1"/>
          <p:nvPr/>
        </p:nvSpPr>
        <p:spPr>
          <a:xfrm>
            <a:off x="4164602" y="5525589"/>
            <a:ext cx="1702798" cy="830997"/>
          </a:xfrm>
          <a:prstGeom prst="rect">
            <a:avLst/>
          </a:prstGeom>
          <a:noFill/>
        </p:spPr>
        <p:txBody>
          <a:bodyPr wrap="square" rtlCol="0">
            <a:spAutoFit/>
          </a:bodyPr>
          <a:lstStyle/>
          <a:p>
            <a:pPr algn="ctr"/>
            <a:r>
              <a:rPr lang="en-US" sz="2400" dirty="0">
                <a:solidFill>
                  <a:prstClr val="black"/>
                </a:solidFill>
              </a:rPr>
              <a:t>Mind</a:t>
            </a:r>
          </a:p>
          <a:p>
            <a:pPr algn="ctr"/>
            <a:r>
              <a:rPr lang="en-US" sz="2400" dirty="0">
                <a:solidFill>
                  <a:prstClr val="black"/>
                </a:solidFill>
              </a:rPr>
              <a:t>Renovation</a:t>
            </a:r>
          </a:p>
        </p:txBody>
      </p:sp>
      <p:cxnSp>
        <p:nvCxnSpPr>
          <p:cNvPr id="12" name="Straight Connector 11"/>
          <p:cNvCxnSpPr>
            <a:stCxn id="4" idx="2"/>
          </p:cNvCxnSpPr>
          <p:nvPr/>
        </p:nvCxnSpPr>
        <p:spPr>
          <a:xfrm flipH="1">
            <a:off x="5509462" y="3745773"/>
            <a:ext cx="905562" cy="2327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5509462" y="4519746"/>
            <a:ext cx="1025698" cy="564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0"/>
          </p:cNvCxnSpPr>
          <p:nvPr/>
        </p:nvCxnSpPr>
        <p:spPr>
          <a:xfrm flipV="1">
            <a:off x="5067300" y="4855698"/>
            <a:ext cx="0" cy="3259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613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609600"/>
            <a:ext cx="1828800" cy="517065"/>
          </a:xfrm>
          <a:prstGeom prst="rect">
            <a:avLst/>
          </a:prstGeom>
        </p:spPr>
        <p:txBody>
          <a:bodyPr wrap="square">
            <a:spAutoFit/>
          </a:bodyPr>
          <a:lstStyle/>
          <a:p>
            <a:pPr>
              <a:lnSpc>
                <a:spcPct val="115000"/>
              </a:lnSpc>
            </a:pPr>
            <a:r>
              <a:rPr lang="en-US" sz="2400" dirty="0" smtClean="0">
                <a:solidFill>
                  <a:prstClr val="black"/>
                </a:solidFill>
                <a:ea typeface="Calibri"/>
                <a:cs typeface="Times New Roman"/>
              </a:rPr>
              <a:t>Forgiveness:</a:t>
            </a:r>
            <a:endParaRPr lang="en-US" sz="2400" dirty="0">
              <a:solidFill>
                <a:prstClr val="black"/>
              </a:solidFill>
              <a:ea typeface="Calibri"/>
              <a:cs typeface="Times New Roman"/>
            </a:endParaRPr>
          </a:p>
        </p:txBody>
      </p:sp>
      <p:sp>
        <p:nvSpPr>
          <p:cNvPr id="3" name="Rectangle 2"/>
          <p:cNvSpPr/>
          <p:nvPr/>
        </p:nvSpPr>
        <p:spPr>
          <a:xfrm>
            <a:off x="533400" y="2057400"/>
            <a:ext cx="7467600" cy="2768963"/>
          </a:xfrm>
          <a:prstGeom prst="rect">
            <a:avLst/>
          </a:prstGeom>
        </p:spPr>
        <p:txBody>
          <a:bodyPr wrap="square">
            <a:spAutoFit/>
          </a:bodyPr>
          <a:lstStyle/>
          <a:p>
            <a:pPr>
              <a:lnSpc>
                <a:spcPct val="115000"/>
              </a:lnSpc>
              <a:spcAft>
                <a:spcPts val="1000"/>
              </a:spcAft>
            </a:pPr>
            <a:r>
              <a:rPr lang="en-US" sz="2400" b="1" dirty="0" err="1">
                <a:solidFill>
                  <a:prstClr val="black"/>
                </a:solidFill>
                <a:ea typeface="Calibri"/>
                <a:cs typeface="Times New Roman"/>
              </a:rPr>
              <a:t>aphiemi</a:t>
            </a:r>
            <a:r>
              <a:rPr lang="en-US" sz="2400" b="1" dirty="0">
                <a:solidFill>
                  <a:prstClr val="black"/>
                </a:solidFill>
                <a:ea typeface="Calibri"/>
                <a:cs typeface="Times New Roman"/>
              </a:rPr>
              <a:t> </a:t>
            </a:r>
            <a:r>
              <a:rPr lang="en-US" sz="2400" dirty="0">
                <a:solidFill>
                  <a:prstClr val="black"/>
                </a:solidFill>
                <a:ea typeface="Calibri"/>
                <a:cs typeface="Times New Roman"/>
              </a:rPr>
              <a:t>(</a:t>
            </a:r>
            <a:r>
              <a:rPr lang="en-US" sz="2400" u="sng" dirty="0">
                <a:solidFill>
                  <a:prstClr val="black"/>
                </a:solidFill>
                <a:ea typeface="Calibri"/>
                <a:cs typeface="Times New Roman"/>
              </a:rPr>
              <a:t>NT:863</a:t>
            </a:r>
            <a:r>
              <a:rPr lang="en-US" sz="2400" dirty="0">
                <a:solidFill>
                  <a:prstClr val="black"/>
                </a:solidFill>
                <a:ea typeface="Calibri"/>
                <a:cs typeface="Times New Roman"/>
              </a:rPr>
              <a:t>), primarily,</a:t>
            </a:r>
            <a:r>
              <a:rPr lang="en-US" sz="2400" b="1" dirty="0">
                <a:solidFill>
                  <a:prstClr val="black"/>
                </a:solidFill>
                <a:ea typeface="Calibri"/>
                <a:cs typeface="Times New Roman"/>
              </a:rPr>
              <a:t> </a:t>
            </a:r>
            <a:r>
              <a:rPr lang="en-US" sz="2400" b="1" dirty="0">
                <a:solidFill>
                  <a:schemeClr val="accent5"/>
                </a:solidFill>
                <a:ea typeface="Calibri"/>
                <a:cs typeface="Times New Roman"/>
              </a:rPr>
              <a:t>"to send forth, send away" </a:t>
            </a:r>
            <a:r>
              <a:rPr lang="en-US" sz="2400" dirty="0">
                <a:solidFill>
                  <a:prstClr val="black"/>
                </a:solidFill>
                <a:ea typeface="Calibri"/>
                <a:cs typeface="Times New Roman"/>
              </a:rPr>
              <a:t>[regarding] ‎(b) sins…</a:t>
            </a:r>
          </a:p>
          <a:p>
            <a:pPr marL="342900" indent="-342900">
              <a:lnSpc>
                <a:spcPct val="115000"/>
              </a:lnSpc>
              <a:buFont typeface="+mj-lt"/>
              <a:buAutoNum type="arabicPeriod"/>
            </a:pPr>
            <a:r>
              <a:rPr lang="en-US" sz="2400" dirty="0">
                <a:solidFill>
                  <a:prstClr val="black"/>
                </a:solidFill>
                <a:ea typeface="Calibri"/>
                <a:cs typeface="Times New Roman"/>
              </a:rPr>
              <a:t>‎</a:t>
            </a:r>
            <a:r>
              <a:rPr lang="en-US" sz="2400" b="1" dirty="0">
                <a:solidFill>
                  <a:schemeClr val="accent5"/>
                </a:solidFill>
                <a:ea typeface="Calibri"/>
                <a:cs typeface="Times New Roman"/>
              </a:rPr>
              <a:t>firstly signifies the remission [dismissal]of the punishment due to sinful conduct… </a:t>
            </a:r>
            <a:endParaRPr lang="en-US" sz="2400" dirty="0">
              <a:solidFill>
                <a:schemeClr val="accent5"/>
              </a:solidFill>
              <a:ea typeface="Calibri"/>
              <a:cs typeface="Times New Roman"/>
            </a:endParaRPr>
          </a:p>
          <a:p>
            <a:pPr marL="342900" indent="-342900">
              <a:lnSpc>
                <a:spcPct val="115000"/>
              </a:lnSpc>
              <a:spcAft>
                <a:spcPts val="1000"/>
              </a:spcAft>
              <a:buFont typeface="+mj-lt"/>
              <a:buAutoNum type="arabicPeriod"/>
            </a:pPr>
            <a:r>
              <a:rPr lang="en-US" sz="2400" b="1" dirty="0">
                <a:solidFill>
                  <a:schemeClr val="accent5"/>
                </a:solidFill>
                <a:ea typeface="Calibri"/>
                <a:cs typeface="Times New Roman"/>
              </a:rPr>
              <a:t>‎secondly, it involves the complete removal of the cause of offense</a:t>
            </a:r>
            <a:endParaRPr lang="en-US" sz="2400" dirty="0">
              <a:solidFill>
                <a:schemeClr val="accent5"/>
              </a:solidFill>
              <a:ea typeface="Calibri"/>
              <a:cs typeface="Times New Roman"/>
            </a:endParaRPr>
          </a:p>
        </p:txBody>
      </p:sp>
    </p:spTree>
    <p:extLst>
      <p:ext uri="{BB962C8B-B14F-4D97-AF65-F5344CB8AC3E}">
        <p14:creationId xmlns:p14="http://schemas.microsoft.com/office/powerpoint/2010/main" val="2812567087"/>
      </p:ext>
    </p:extLst>
  </p:cSld>
  <p:clrMapOvr>
    <a:masterClrMapping/>
  </p:clrMapOvr>
</p:sld>
</file>

<file path=ppt/theme/theme1.xml><?xml version="1.0" encoding="utf-8"?>
<a:theme xmlns:a="http://schemas.openxmlformats.org/drawingml/2006/main" name="No Hold Stayed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No Hold Single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No Hold Histor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No Hold Renewing M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 Hold Stayed Mind</Template>
  <TotalTime>783</TotalTime>
  <Words>2301</Words>
  <Application>Microsoft Office PowerPoint</Application>
  <PresentationFormat>On-screen Show (4:3)</PresentationFormat>
  <Paragraphs>130</Paragraphs>
  <Slides>36</Slides>
  <Notes>0</Notes>
  <HiddenSlides>0</HiddenSlides>
  <MMClips>0</MMClips>
  <ScaleCrop>false</ScaleCrop>
  <HeadingPairs>
    <vt:vector size="4" baseType="variant">
      <vt:variant>
        <vt:lpstr>Theme</vt:lpstr>
      </vt:variant>
      <vt:variant>
        <vt:i4>7</vt:i4>
      </vt:variant>
      <vt:variant>
        <vt:lpstr>Slide Titles</vt:lpstr>
      </vt:variant>
      <vt:variant>
        <vt:i4>36</vt:i4>
      </vt:variant>
    </vt:vector>
  </HeadingPairs>
  <TitlesOfParts>
    <vt:vector size="43" baseType="lpstr">
      <vt:lpstr>No Hold Stayed Mind</vt:lpstr>
      <vt:lpstr>Office Theme</vt:lpstr>
      <vt:lpstr>2_Office Theme</vt:lpstr>
      <vt:lpstr>1_Office Theme</vt:lpstr>
      <vt:lpstr>No Hold Single Mind</vt:lpstr>
      <vt:lpstr>No Hold History 1</vt:lpstr>
      <vt:lpstr>No Hold Renewing Mind</vt:lpstr>
      <vt:lpstr>No Hold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Hold</dc:title>
  <dc:creator>Family</dc:creator>
  <cp:lastModifiedBy>Family</cp:lastModifiedBy>
  <cp:revision>84</cp:revision>
  <dcterms:created xsi:type="dcterms:W3CDTF">2019-02-16T18:56:42Z</dcterms:created>
  <dcterms:modified xsi:type="dcterms:W3CDTF">2019-08-23T20:21:45Z</dcterms:modified>
</cp:coreProperties>
</file>