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85" r:id="rId4"/>
    <p:sldId id="274" r:id="rId5"/>
    <p:sldId id="260" r:id="rId6"/>
    <p:sldId id="280" r:id="rId7"/>
    <p:sldId id="262" r:id="rId8"/>
    <p:sldId id="281" r:id="rId9"/>
    <p:sldId id="282" r:id="rId10"/>
    <p:sldId id="275" r:id="rId11"/>
    <p:sldId id="263" r:id="rId12"/>
    <p:sldId id="283" r:id="rId13"/>
    <p:sldId id="284" r:id="rId14"/>
    <p:sldId id="266" r:id="rId15"/>
    <p:sldId id="267" r:id="rId16"/>
    <p:sldId id="272" r:id="rId17"/>
    <p:sldId id="268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0101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CA8C3-0141-4B60-B0A4-9334DF177176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DC800-6F81-42AF-9768-906962B55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1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1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0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0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9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8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9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7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9E151-B7DD-4EBE-9322-8FDD67C1F14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C7FEA-84CF-4C35-970B-DD46C2D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Hold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26176" y="681926"/>
            <a:ext cx="8171361" cy="5749834"/>
          </a:xfrm>
          <a:prstGeom prst="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57646" y="862149"/>
            <a:ext cx="7367451" cy="5316582"/>
          </a:xfrm>
          <a:custGeom>
            <a:avLst/>
            <a:gdLst>
              <a:gd name="connsiteX0" fmla="*/ 0 w 7367451"/>
              <a:gd name="connsiteY0" fmla="*/ 0 h 5316582"/>
              <a:gd name="connsiteX1" fmla="*/ 3200400 w 7367451"/>
              <a:gd name="connsiteY1" fmla="*/ 3370217 h 5316582"/>
              <a:gd name="connsiteX2" fmla="*/ 7367451 w 7367451"/>
              <a:gd name="connsiteY2" fmla="*/ 5316582 h 531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7451" h="5316582">
                <a:moveTo>
                  <a:pt x="0" y="0"/>
                </a:moveTo>
                <a:cubicBezTo>
                  <a:pt x="986246" y="1242060"/>
                  <a:pt x="1972492" y="2484120"/>
                  <a:pt x="3200400" y="3370217"/>
                </a:cubicBezTo>
                <a:cubicBezTo>
                  <a:pt x="4428308" y="4256314"/>
                  <a:pt x="5897879" y="4786448"/>
                  <a:pt x="7367451" y="53165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3125289"/>
            <a:ext cx="3429000" cy="2514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239" y="2196610"/>
            <a:ext cx="1618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Kingdom   of Darkness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98442" y="992778"/>
            <a:ext cx="7380514" cy="5290457"/>
          </a:xfrm>
          <a:custGeom>
            <a:avLst/>
            <a:gdLst>
              <a:gd name="connsiteX0" fmla="*/ 0 w 7380514"/>
              <a:gd name="connsiteY0" fmla="*/ 5290457 h 5290457"/>
              <a:gd name="connsiteX1" fmla="*/ 3696789 w 7380514"/>
              <a:gd name="connsiteY1" fmla="*/ 3644537 h 5290457"/>
              <a:gd name="connsiteX2" fmla="*/ 7380514 w 7380514"/>
              <a:gd name="connsiteY2" fmla="*/ 0 h 5290457"/>
              <a:gd name="connsiteX3" fmla="*/ 7380514 w 7380514"/>
              <a:gd name="connsiteY3" fmla="*/ 0 h 529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0514" h="5290457">
                <a:moveTo>
                  <a:pt x="0" y="5290457"/>
                </a:moveTo>
                <a:cubicBezTo>
                  <a:pt x="1233351" y="4908368"/>
                  <a:pt x="2466703" y="4526280"/>
                  <a:pt x="3696789" y="3644537"/>
                </a:cubicBezTo>
                <a:cubicBezTo>
                  <a:pt x="4926875" y="2762794"/>
                  <a:pt x="7380514" y="0"/>
                  <a:pt x="7380514" y="0"/>
                </a:cubicBezTo>
                <a:lnTo>
                  <a:pt x="738051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2286000"/>
            <a:ext cx="1515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Kingdom of  Light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6244046"/>
            <a:ext cx="304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Time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8943" y="3249080"/>
            <a:ext cx="172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Tipping Point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448" y="1219200"/>
            <a:ext cx="8839200" cy="4926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200" b="1" dirty="0">
                <a:ea typeface="Calibri"/>
                <a:cs typeface="Times New Roman"/>
              </a:rPr>
              <a:t>25 </a:t>
            </a:r>
            <a:r>
              <a:rPr lang="en-US" sz="2200" dirty="0">
                <a:ea typeface="Calibri"/>
                <a:cs typeface="Times New Roman"/>
              </a:rPr>
              <a:t>Therefore each of you must put off falsehood and speak truthfully to his neighbor, for we are all members of one body. </a:t>
            </a:r>
            <a:r>
              <a:rPr lang="en-US" sz="2200" b="1" dirty="0">
                <a:ea typeface="Calibri"/>
                <a:cs typeface="Times New Roman"/>
              </a:rPr>
              <a:t>26 </a:t>
            </a:r>
            <a:r>
              <a:rPr lang="en-US" sz="2200" dirty="0">
                <a:ea typeface="Calibri"/>
                <a:cs typeface="Times New Roman"/>
              </a:rPr>
              <a:t>"In your anger do not sin":</a:t>
            </a:r>
            <a:r>
              <a:rPr lang="en-US" sz="2200" b="1" dirty="0">
                <a:ea typeface="Calibri"/>
                <a:cs typeface="Times New Roman"/>
              </a:rPr>
              <a:t> </a:t>
            </a:r>
            <a:r>
              <a:rPr lang="en-US" sz="2200" dirty="0">
                <a:ea typeface="Calibri"/>
                <a:cs typeface="Times New Roman"/>
              </a:rPr>
              <a:t>Do not let the sun go down while you are still angry, </a:t>
            </a:r>
            <a:r>
              <a:rPr lang="en-US" sz="2200" b="1" dirty="0">
                <a:ea typeface="Calibri"/>
                <a:cs typeface="Times New Roman"/>
              </a:rPr>
              <a:t>27 </a:t>
            </a:r>
            <a:r>
              <a:rPr lang="en-US" sz="2200" dirty="0">
                <a:ea typeface="Calibri"/>
                <a:cs typeface="Times New Roman"/>
              </a:rPr>
              <a:t>and </a:t>
            </a:r>
            <a:r>
              <a:rPr lang="en-US" sz="2200" b="1" dirty="0">
                <a:solidFill>
                  <a:srgbClr val="E36C0A"/>
                </a:solidFill>
                <a:ea typeface="Calibri"/>
                <a:cs typeface="Times New Roman"/>
              </a:rPr>
              <a:t>do not give the devil a foothold </a:t>
            </a:r>
            <a:r>
              <a:rPr lang="en-US" sz="2200" b="1" dirty="0" smtClean="0">
                <a:solidFill>
                  <a:srgbClr val="E36C0A"/>
                </a:solidFill>
                <a:ea typeface="Calibri"/>
                <a:cs typeface="Times New Roman"/>
              </a:rPr>
              <a:t>[a </a:t>
            </a:r>
            <a:r>
              <a:rPr lang="en-US" sz="2200" b="1" dirty="0">
                <a:solidFill>
                  <a:srgbClr val="E36C0A"/>
                </a:solidFill>
                <a:ea typeface="Calibri"/>
                <a:cs typeface="Times New Roman"/>
              </a:rPr>
              <a:t>place </a:t>
            </a:r>
            <a:r>
              <a:rPr lang="en-US" sz="2200" b="1">
                <a:solidFill>
                  <a:srgbClr val="E36C0A"/>
                </a:solidFill>
                <a:ea typeface="Calibri"/>
                <a:cs typeface="Times New Roman"/>
              </a:rPr>
              <a:t>to </a:t>
            </a:r>
            <a:r>
              <a:rPr lang="en-US" sz="2200" b="1" smtClean="0">
                <a:solidFill>
                  <a:srgbClr val="E36C0A"/>
                </a:solidFill>
                <a:ea typeface="Calibri"/>
                <a:cs typeface="Times New Roman"/>
              </a:rPr>
              <a:t>occupy/live].</a:t>
            </a:r>
            <a:r>
              <a:rPr lang="en-US" sz="2200" b="1" smtClean="0">
                <a:ea typeface="Calibri"/>
                <a:cs typeface="Times New Roman"/>
              </a:rPr>
              <a:t> </a:t>
            </a:r>
            <a:r>
              <a:rPr lang="en-US" sz="2200" b="1" smtClean="0">
                <a:solidFill>
                  <a:srgbClr val="E36C0A"/>
                </a:solidFill>
                <a:ea typeface="Calibri"/>
                <a:cs typeface="Times New Roman"/>
              </a:rPr>
              <a:t> </a:t>
            </a:r>
            <a:r>
              <a:rPr lang="en-US" sz="2200" b="1" dirty="0">
                <a:ea typeface="Calibri"/>
                <a:cs typeface="Times New Roman"/>
              </a:rPr>
              <a:t>28 </a:t>
            </a:r>
            <a:r>
              <a:rPr lang="en-US" sz="2200" dirty="0">
                <a:ea typeface="Calibri"/>
                <a:cs typeface="Times New Roman"/>
              </a:rPr>
              <a:t>He who has been stealing must steal no longer, but must work, doing something useful with his own hands, that he may have something to share with those in need. </a:t>
            </a:r>
          </a:p>
          <a:p>
            <a:r>
              <a:rPr lang="en-US" sz="2200" b="1" dirty="0">
                <a:ea typeface="Calibri"/>
                <a:cs typeface="Times New Roman"/>
              </a:rPr>
              <a:t>29 </a:t>
            </a:r>
            <a:r>
              <a:rPr lang="en-US" sz="2200" dirty="0">
                <a:ea typeface="Calibri"/>
                <a:cs typeface="Times New Roman"/>
              </a:rPr>
              <a:t>Do not let any unwholesome talk come out of your mouths, but only what is helpful for building others up according to their needs, that it may benefit those who listen. </a:t>
            </a:r>
            <a:r>
              <a:rPr lang="en-US" sz="2200" b="1" dirty="0">
                <a:ea typeface="Calibri"/>
                <a:cs typeface="Times New Roman"/>
              </a:rPr>
              <a:t>30 </a:t>
            </a:r>
            <a:r>
              <a:rPr lang="en-US" sz="2200" dirty="0">
                <a:ea typeface="Calibri"/>
                <a:cs typeface="Times New Roman"/>
              </a:rPr>
              <a:t>And do not grieve the Holy Spirit of God, with whom you were sealed for the day of redemption. </a:t>
            </a:r>
            <a:r>
              <a:rPr lang="en-US" sz="2200" b="1" dirty="0">
                <a:ea typeface="Calibri"/>
                <a:cs typeface="Times New Roman"/>
              </a:rPr>
              <a:t>31 </a:t>
            </a:r>
            <a:r>
              <a:rPr lang="en-US" sz="2200" dirty="0">
                <a:ea typeface="Calibri"/>
                <a:cs typeface="Times New Roman"/>
              </a:rPr>
              <a:t>Get rid of all bitterness, rage and anger, brawling and slander, along with every form of malice. </a:t>
            </a:r>
            <a:r>
              <a:rPr lang="en-US" sz="2200" b="1" dirty="0">
                <a:ea typeface="Calibri"/>
                <a:cs typeface="Times New Roman"/>
              </a:rPr>
              <a:t>32 </a:t>
            </a:r>
            <a:r>
              <a:rPr lang="en-US" sz="2200" dirty="0">
                <a:ea typeface="Calibri"/>
                <a:cs typeface="Times New Roman"/>
              </a:rPr>
              <a:t>Be kind and compassionate to one another, forgiving each other, just as in Christ God forgave you.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2754280" cy="458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a typeface="Calibri"/>
                <a:cs typeface="Times New Roman"/>
              </a:rPr>
              <a:t>Ephesians </a:t>
            </a:r>
            <a:r>
              <a:rPr lang="en-US" sz="2200" b="1" dirty="0" smtClean="0">
                <a:ea typeface="Calibri"/>
                <a:cs typeface="Times New Roman"/>
              </a:rPr>
              <a:t>4:25-32</a:t>
            </a:r>
            <a:endParaRPr lang="en-US" sz="2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6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112" y="609600"/>
            <a:ext cx="79248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…do not give the devil a foothold (a place to occupy/live)…</a:t>
            </a:r>
            <a:endParaRPr lang="en-US" sz="2400" dirty="0">
              <a:ea typeface="Calibri"/>
              <a:cs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344819"/>
              </p:ext>
            </p:extLst>
          </p:nvPr>
        </p:nvGraphicFramePr>
        <p:xfrm>
          <a:off x="1143000" y="1600200"/>
          <a:ext cx="6858000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3429000"/>
                <a:gridCol w="3429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Kingdom of Darkness Activity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Kingdom of Light Activity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Lying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Speak the truth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Don’t let the sun go down on anger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Stealing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 honest work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Unwholesome 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Helpful for building each other 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Grieve the Holy Spirit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 not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Bitterness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 kind and compassionate, and forgiving to one another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Rage &amp; Anger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Brawling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Slander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1938" y="2513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772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…do not give the devil a foothold (a place to occupy/live)…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905011"/>
            <a:ext cx="80772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6228"/>
                </a:solidFill>
                <a:ea typeface="Calibri"/>
                <a:cs typeface="Times New Roman"/>
              </a:rPr>
              <a:t>Do you think there might be ways to remove the access points which enable the devil’s “agents” to apply/do their tactics?</a:t>
            </a:r>
            <a:r>
              <a:rPr lang="en-US" sz="2400" dirty="0">
                <a:solidFill>
                  <a:srgbClr val="4F6228"/>
                </a:solidFill>
                <a:ea typeface="Calibri"/>
                <a:cs typeface="Times New Roman"/>
              </a:rPr>
              <a:t>       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90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74838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alibri"/>
                <a:cs typeface="Times New Roman"/>
              </a:rPr>
              <a:t>6 Yet among the mature we do impart wisdom, although it is not a wisdom of this age or of the rulers of this age, who are doomed to pass away. 7 But we impart a secret and hidden wisdom of God, which God decreed before the ages for our glory. 8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None of the rulers of this age understood this, for if they had, they would not have crucified the Lord of glory.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" y="1065146"/>
            <a:ext cx="3256341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1 Corinthians 2:6-8  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60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85934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a typeface="Calibri"/>
                <a:cs typeface="Times New Roman"/>
              </a:rPr>
              <a:t>17 </a:t>
            </a:r>
            <a:r>
              <a:rPr lang="en-US" sz="2400" dirty="0">
                <a:ea typeface="Calibri"/>
                <a:cs typeface="Times New Roman"/>
              </a:rPr>
              <a:t>Therefore do not be foolish, but understand [put together] what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will of the Lord is. </a:t>
            </a:r>
            <a:r>
              <a:rPr lang="en-US" sz="2400" b="1" dirty="0">
                <a:ea typeface="Calibri"/>
                <a:cs typeface="Times New Roman"/>
              </a:rPr>
              <a:t>18 </a:t>
            </a:r>
            <a:r>
              <a:rPr lang="en-US" sz="2400" dirty="0">
                <a:ea typeface="Calibri"/>
                <a:cs typeface="Times New Roman"/>
              </a:rPr>
              <a:t>And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do not get drunk with wine, for that is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debauchery, but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be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[continually]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filled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[to </a:t>
            </a:r>
            <a:r>
              <a:rPr lang="en-US" sz="2400" b="1" smtClean="0">
                <a:solidFill>
                  <a:srgbClr val="E36C0A"/>
                </a:solidFill>
                <a:ea typeface="Calibri"/>
                <a:cs typeface="Times New Roman"/>
              </a:rPr>
              <a:t>the brim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]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with the Spirit</a:t>
            </a:r>
            <a:r>
              <a:rPr lang="en-US" sz="2400" dirty="0">
                <a:ea typeface="Calibri"/>
                <a:cs typeface="Times New Roman"/>
              </a:rPr>
              <a:t>, </a:t>
            </a:r>
            <a:r>
              <a:rPr lang="en-US" sz="2400" b="1" dirty="0">
                <a:ea typeface="Calibri"/>
                <a:cs typeface="Times New Roman"/>
              </a:rPr>
              <a:t>19 </a:t>
            </a:r>
            <a:r>
              <a:rPr lang="en-US" sz="2400" dirty="0">
                <a:ea typeface="Calibri"/>
                <a:cs typeface="Times New Roman"/>
              </a:rPr>
              <a:t>addressing one another in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psalms and hymns and spiritual songs, singing and making melody to the Lord with all your heart, </a:t>
            </a:r>
            <a:r>
              <a:rPr lang="en-US" sz="2400" b="1" dirty="0">
                <a:ea typeface="Calibri"/>
                <a:cs typeface="Times New Roman"/>
              </a:rPr>
              <a:t>20 </a:t>
            </a:r>
            <a:r>
              <a:rPr lang="en-US" sz="2400" dirty="0">
                <a:ea typeface="Calibri"/>
                <a:cs typeface="Times New Roman"/>
              </a:rPr>
              <a:t>giving thanks always and for everything to God the Father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in the name of our Lord Jesus Christ, </a:t>
            </a:r>
            <a:r>
              <a:rPr lang="en-US" sz="2400" b="1" dirty="0">
                <a:ea typeface="Calibri"/>
                <a:cs typeface="Times New Roman"/>
              </a:rPr>
              <a:t>21 </a:t>
            </a:r>
            <a:r>
              <a:rPr lang="en-US" sz="2400" dirty="0">
                <a:ea typeface="Calibri"/>
                <a:cs typeface="Times New Roman"/>
              </a:rPr>
              <a:t>submitting to one another out of reverence for Christ.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33984" y="990599"/>
            <a:ext cx="2555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a typeface="Calibri"/>
                <a:cs typeface="Times New Roman"/>
              </a:rPr>
              <a:t>Ephesians 5:17-21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139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895600"/>
            <a:ext cx="53340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77933C"/>
                </a:solidFill>
                <a:ea typeface="Calibri"/>
                <a:cs typeface="Times New Roman"/>
              </a:rPr>
              <a:t>What are some ways that you could increase the volume of water in the jug?</a:t>
            </a:r>
            <a:r>
              <a:rPr lang="en-US" sz="2400" dirty="0">
                <a:solidFill>
                  <a:srgbClr val="77933C"/>
                </a:solidFill>
                <a:ea typeface="Calibri"/>
                <a:cs typeface="Times New Roman"/>
              </a:rPr>
              <a:t> 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609600"/>
            <a:ext cx="69342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…be [continually] filled [to the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brim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] with the Spirit…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54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68378"/>
            <a:ext cx="57150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76923C"/>
                </a:solidFill>
                <a:ea typeface="Calibri"/>
                <a:cs typeface="Times New Roman"/>
              </a:rPr>
              <a:t>How would a person come to the point of desiring to pursue this No Hold strategy?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39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" y="-4354"/>
            <a:ext cx="6096000" cy="5503818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2388" y="2359647"/>
            <a:ext cx="138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No Hold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Strategy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1534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385026" y="179278"/>
            <a:ext cx="1591560" cy="153162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84354" y="3316284"/>
            <a:ext cx="1501000" cy="1539414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92594" y="3352800"/>
            <a:ext cx="1600200" cy="1502898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61210" y="529589"/>
            <a:ext cx="161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Strategy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Description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60246" y="3747651"/>
            <a:ext cx="1349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Strategic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Structure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77067" y="3688750"/>
            <a:ext cx="831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End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Point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415024" y="2971799"/>
            <a:ext cx="1647952" cy="154794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324600" y="4724400"/>
            <a:ext cx="1676400" cy="1600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5181600"/>
            <a:ext cx="1600200" cy="1524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5024" y="3516818"/>
            <a:ext cx="164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Forgiveness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5160" y="5083965"/>
            <a:ext cx="1255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Personal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History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4602" y="5525589"/>
            <a:ext cx="1702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Mind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Renovation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>
            <a:stCxn id="4" idx="2"/>
          </p:cNvCxnSpPr>
          <p:nvPr/>
        </p:nvCxnSpPr>
        <p:spPr>
          <a:xfrm flipH="1">
            <a:off x="5509462" y="3745773"/>
            <a:ext cx="905562" cy="232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09462" y="4519746"/>
            <a:ext cx="1025698" cy="564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</p:cNvCxnSpPr>
          <p:nvPr/>
        </p:nvCxnSpPr>
        <p:spPr>
          <a:xfrm flipV="1">
            <a:off x="5067300" y="4855698"/>
            <a:ext cx="0" cy="325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8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000165"/>
            <a:ext cx="6096000" cy="162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6228"/>
                </a:solidFill>
                <a:ea typeface="Calibri"/>
                <a:cs typeface="Times New Roman"/>
              </a:rPr>
              <a:t>What is your first name?  </a:t>
            </a:r>
            <a:endParaRPr lang="en-US" sz="2400" b="1" dirty="0" smtClean="0">
              <a:solidFill>
                <a:srgbClr val="4F6228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6228"/>
                </a:solidFill>
                <a:ea typeface="Calibri"/>
                <a:cs typeface="Times New Roman"/>
              </a:rPr>
              <a:t> If you were an animal, what would you be?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32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685800"/>
            <a:ext cx="6629400" cy="58674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8544" y="3037582"/>
            <a:ext cx="138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No Hold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Strategy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1534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672952" y="1066800"/>
            <a:ext cx="1591560" cy="153162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07394" y="4128133"/>
            <a:ext cx="1501000" cy="1539414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14551" y="3900099"/>
            <a:ext cx="1600200" cy="1502898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94716" y="1417111"/>
            <a:ext cx="161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Strategy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Description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83286" y="4572000"/>
            <a:ext cx="1349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Strategic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Structure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99024" y="4236049"/>
            <a:ext cx="831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End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Point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26176" y="681926"/>
            <a:ext cx="8171361" cy="5749834"/>
          </a:xfrm>
          <a:prstGeom prst="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57646" y="862149"/>
            <a:ext cx="7367451" cy="5316582"/>
          </a:xfrm>
          <a:custGeom>
            <a:avLst/>
            <a:gdLst>
              <a:gd name="connsiteX0" fmla="*/ 0 w 7367451"/>
              <a:gd name="connsiteY0" fmla="*/ 0 h 5316582"/>
              <a:gd name="connsiteX1" fmla="*/ 3200400 w 7367451"/>
              <a:gd name="connsiteY1" fmla="*/ 3370217 h 5316582"/>
              <a:gd name="connsiteX2" fmla="*/ 7367451 w 7367451"/>
              <a:gd name="connsiteY2" fmla="*/ 5316582 h 531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7451" h="5316582">
                <a:moveTo>
                  <a:pt x="0" y="0"/>
                </a:moveTo>
                <a:cubicBezTo>
                  <a:pt x="986246" y="1242060"/>
                  <a:pt x="1972492" y="2484120"/>
                  <a:pt x="3200400" y="3370217"/>
                </a:cubicBezTo>
                <a:cubicBezTo>
                  <a:pt x="4428308" y="4256314"/>
                  <a:pt x="5897879" y="4786448"/>
                  <a:pt x="7367451" y="53165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239" y="2196610"/>
            <a:ext cx="1618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Kingdom   of Darkness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98442" y="992778"/>
            <a:ext cx="7380514" cy="5290457"/>
          </a:xfrm>
          <a:custGeom>
            <a:avLst/>
            <a:gdLst>
              <a:gd name="connsiteX0" fmla="*/ 0 w 7380514"/>
              <a:gd name="connsiteY0" fmla="*/ 5290457 h 5290457"/>
              <a:gd name="connsiteX1" fmla="*/ 3696789 w 7380514"/>
              <a:gd name="connsiteY1" fmla="*/ 3644537 h 5290457"/>
              <a:gd name="connsiteX2" fmla="*/ 7380514 w 7380514"/>
              <a:gd name="connsiteY2" fmla="*/ 0 h 5290457"/>
              <a:gd name="connsiteX3" fmla="*/ 7380514 w 7380514"/>
              <a:gd name="connsiteY3" fmla="*/ 0 h 529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0514" h="5290457">
                <a:moveTo>
                  <a:pt x="0" y="5290457"/>
                </a:moveTo>
                <a:cubicBezTo>
                  <a:pt x="1233351" y="4908368"/>
                  <a:pt x="2466703" y="4526280"/>
                  <a:pt x="3696789" y="3644537"/>
                </a:cubicBezTo>
                <a:cubicBezTo>
                  <a:pt x="4926875" y="2762794"/>
                  <a:pt x="7380514" y="0"/>
                  <a:pt x="7380514" y="0"/>
                </a:cubicBezTo>
                <a:lnTo>
                  <a:pt x="738051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2286000"/>
            <a:ext cx="1515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Kingdom of  Light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6244046"/>
            <a:ext cx="304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Time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690336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alibri"/>
                <a:cs typeface="Times New Roman"/>
              </a:rPr>
              <a:t>30 I will no longer talk much with you, for the ruler of this world is coming.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He has no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claim/hold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on me, </a:t>
            </a:r>
            <a:r>
              <a:rPr lang="en-US" sz="2400" dirty="0">
                <a:ea typeface="Calibri"/>
                <a:cs typeface="Times New Roman"/>
              </a:rPr>
              <a:t>31 but I do as the Father has commanded me, so that the world may know that I love the Father.</a:t>
            </a:r>
            <a:r>
              <a:rPr lang="en-US" sz="2400" dirty="0">
                <a:solidFill>
                  <a:srgbClr val="E36C0A"/>
                </a:solidFill>
                <a:ea typeface="Calibri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242566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John 14:30-31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58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990600"/>
            <a:ext cx="4209807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…He has no claim/hold on me…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9603" y="2667000"/>
            <a:ext cx="58674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u="sng" dirty="0">
                <a:ea typeface="Calibri"/>
                <a:cs typeface="Times New Roman"/>
              </a:rPr>
              <a:t>NT:3762 </a:t>
            </a:r>
            <a:r>
              <a:rPr lang="en-US" sz="2400" dirty="0">
                <a:ea typeface="Calibri"/>
                <a:cs typeface="Times New Roman"/>
              </a:rPr>
              <a:t>‎ ‎; </a:t>
            </a:r>
            <a:r>
              <a:rPr lang="en-US" sz="2400" b="1" dirty="0">
                <a:ea typeface="Calibri"/>
                <a:cs typeface="Times New Roman"/>
              </a:rPr>
              <a:t>‎</a:t>
            </a:r>
            <a:r>
              <a:rPr lang="en-US" sz="2400" b="1" dirty="0" err="1">
                <a:ea typeface="Calibri"/>
                <a:cs typeface="Times New Roman"/>
              </a:rPr>
              <a:t>oudeis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from </a:t>
            </a:r>
            <a:r>
              <a:rPr lang="en-US" sz="2400" u="sng" dirty="0">
                <a:ea typeface="Calibri"/>
                <a:cs typeface="Times New Roman"/>
              </a:rPr>
              <a:t>NT:3761 </a:t>
            </a:r>
            <a:r>
              <a:rPr lang="en-US" sz="2400" dirty="0">
                <a:ea typeface="Calibri"/>
                <a:cs typeface="Times New Roman"/>
              </a:rPr>
              <a:t>and </a:t>
            </a:r>
            <a:r>
              <a:rPr lang="en-US" sz="2400" u="sng" dirty="0">
                <a:ea typeface="Calibri"/>
                <a:cs typeface="Times New Roman"/>
              </a:rPr>
              <a:t>NT:1520</a:t>
            </a:r>
            <a:r>
              <a:rPr lang="en-US" sz="2400" dirty="0">
                <a:ea typeface="Calibri"/>
                <a:cs typeface="Times New Roman"/>
              </a:rPr>
              <a:t>; </a:t>
            </a:r>
            <a:r>
              <a:rPr lang="en-US" sz="2400" b="1" dirty="0">
                <a:solidFill>
                  <a:schemeClr val="accent5"/>
                </a:solidFill>
                <a:ea typeface="Calibri"/>
                <a:cs typeface="Times New Roman"/>
              </a:rPr>
              <a:t>not even one (man, woman or thing), i.e. none, nobody, nothing:</a:t>
            </a:r>
          </a:p>
        </p:txBody>
      </p:sp>
    </p:spTree>
    <p:extLst>
      <p:ext uri="{BB962C8B-B14F-4D97-AF65-F5344CB8AC3E}">
        <p14:creationId xmlns:p14="http://schemas.microsoft.com/office/powerpoint/2010/main" val="42391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399" y="3581400"/>
            <a:ext cx="640080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6228"/>
                </a:solidFill>
                <a:ea typeface="Calibri"/>
                <a:cs typeface="Times New Roman"/>
              </a:rPr>
              <a:t>What do you think Jesus means when He says “He has no claim/hold on me”?</a:t>
            </a:r>
            <a:r>
              <a:rPr lang="en-US" sz="2400" dirty="0">
                <a:ea typeface="Calibri"/>
                <a:cs typeface="Times New Roman"/>
              </a:rPr>
              <a:t>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838200"/>
            <a:ext cx="4209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…He has no claim/hold on me…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550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1963999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John 14:30-31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6799" y="2690336"/>
            <a:ext cx="65618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alibri"/>
                <a:cs typeface="Times New Roman"/>
              </a:rPr>
              <a:t>30 I will no longer talk much with you, for the ruler of this world is coming.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 He has no claim/hold on me, </a:t>
            </a:r>
            <a:r>
              <a:rPr lang="en-US" sz="2400" dirty="0">
                <a:ea typeface="Calibri"/>
                <a:cs typeface="Times New Roman"/>
              </a:rPr>
              <a:t>31 but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I do as the Father has commanded me</a:t>
            </a:r>
            <a:r>
              <a:rPr lang="en-US" sz="2400" dirty="0">
                <a:ea typeface="Calibri"/>
                <a:cs typeface="Times New Roman"/>
              </a:rPr>
              <a:t>, so that the world may know that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I love the Father</a:t>
            </a:r>
            <a:r>
              <a:rPr lang="en-US" sz="2400" dirty="0">
                <a:ea typeface="Calibri"/>
                <a:cs typeface="Times New Roman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48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048000"/>
            <a:ext cx="61722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76923C"/>
                </a:solidFill>
                <a:ea typeface="Calibri"/>
                <a:cs typeface="Times New Roman"/>
              </a:rPr>
              <a:t>What advantages could we gain if we decrease the “hold” the </a:t>
            </a:r>
            <a:r>
              <a:rPr lang="en-US" sz="2400" b="1" dirty="0" smtClean="0">
                <a:solidFill>
                  <a:srgbClr val="76923C"/>
                </a:solidFill>
                <a:ea typeface="Calibri"/>
                <a:cs typeface="Times New Roman"/>
              </a:rPr>
              <a:t>ruler </a:t>
            </a:r>
            <a:r>
              <a:rPr lang="en-US" sz="2400" b="1" dirty="0">
                <a:solidFill>
                  <a:srgbClr val="76923C"/>
                </a:solidFill>
                <a:ea typeface="Calibri"/>
                <a:cs typeface="Times New Roman"/>
              </a:rPr>
              <a:t>of this world has on us?</a:t>
            </a:r>
            <a:r>
              <a:rPr lang="en-US" sz="2400" dirty="0">
                <a:solidFill>
                  <a:srgbClr val="76923C"/>
                </a:solidFill>
                <a:ea typeface="Calibri"/>
                <a:cs typeface="Times New Roman"/>
              </a:rPr>
              <a:t>      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81000"/>
            <a:ext cx="4209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…He has no claim/hold on me…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800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No Hold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Family</cp:lastModifiedBy>
  <cp:revision>70</cp:revision>
  <dcterms:created xsi:type="dcterms:W3CDTF">2018-11-18T19:43:17Z</dcterms:created>
  <dcterms:modified xsi:type="dcterms:W3CDTF">2019-08-23T23:15:39Z</dcterms:modified>
</cp:coreProperties>
</file>