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86" r:id="rId3"/>
    <p:sldId id="277" r:id="rId4"/>
    <p:sldId id="278" r:id="rId5"/>
    <p:sldId id="279" r:id="rId6"/>
    <p:sldId id="285" r:id="rId7"/>
    <p:sldId id="281" r:id="rId8"/>
    <p:sldId id="282" r:id="rId9"/>
    <p:sldId id="260" r:id="rId10"/>
    <p:sldId id="272" r:id="rId11"/>
    <p:sldId id="258" r:id="rId12"/>
    <p:sldId id="261" r:id="rId13"/>
    <p:sldId id="275" r:id="rId14"/>
    <p:sldId id="270" r:id="rId15"/>
    <p:sldId id="273" r:id="rId16"/>
    <p:sldId id="257" r:id="rId17"/>
    <p:sldId id="287" r:id="rId18"/>
    <p:sldId id="265" r:id="rId19"/>
    <p:sldId id="266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FA70-3E62-4BE1-97D5-6CB00E45CB0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A05A-B347-4C70-AEAB-82F5731DD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5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FA70-3E62-4BE1-97D5-6CB00E45CB0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A05A-B347-4C70-AEAB-82F5731DD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6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FA70-3E62-4BE1-97D5-6CB00E45CB0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A05A-B347-4C70-AEAB-82F5731DD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4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FA70-3E62-4BE1-97D5-6CB00E45CB0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A05A-B347-4C70-AEAB-82F5731DD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3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FA70-3E62-4BE1-97D5-6CB00E45CB0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A05A-B347-4C70-AEAB-82F5731DD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3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FA70-3E62-4BE1-97D5-6CB00E45CB0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A05A-B347-4C70-AEAB-82F5731DD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8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FA70-3E62-4BE1-97D5-6CB00E45CB0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A05A-B347-4C70-AEAB-82F5731DD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2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FA70-3E62-4BE1-97D5-6CB00E45CB0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A05A-B347-4C70-AEAB-82F5731DD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6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FA70-3E62-4BE1-97D5-6CB00E45CB0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A05A-B347-4C70-AEAB-82F5731DD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5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FA70-3E62-4BE1-97D5-6CB00E45CB0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A05A-B347-4C70-AEAB-82F5731DD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1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FA70-3E62-4BE1-97D5-6CB00E45CB0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A05A-B347-4C70-AEAB-82F5731DD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1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2FA70-3E62-4BE1-97D5-6CB00E45CB05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1A05A-B347-4C70-AEAB-82F5731DD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2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No Hold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9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3064285"/>
            <a:ext cx="59436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BACC6"/>
                </a:solidFill>
                <a:ea typeface="Calibri"/>
                <a:cs typeface="Times New Roman"/>
              </a:rPr>
              <a:t>The strategic </a:t>
            </a:r>
            <a:r>
              <a:rPr lang="en-US" sz="2400" b="1" u="sng" dirty="0">
                <a:solidFill>
                  <a:srgbClr val="4BACC6"/>
                </a:solidFill>
                <a:ea typeface="Calibri"/>
                <a:cs typeface="Times New Roman"/>
              </a:rPr>
              <a:t>end point</a:t>
            </a:r>
            <a:r>
              <a:rPr lang="en-US" sz="2400" b="1" dirty="0">
                <a:solidFill>
                  <a:srgbClr val="4BACC6"/>
                </a:solidFill>
                <a:ea typeface="Calibri"/>
                <a:cs typeface="Times New Roman"/>
              </a:rPr>
              <a:t> describes what will be accomplished.</a:t>
            </a:r>
            <a:endParaRPr lang="en-US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1777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64285"/>
            <a:ext cx="800100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rgbClr val="4BACC6"/>
                </a:solidFill>
                <a:ea typeface="Calibri"/>
                <a:cs typeface="Times New Roman"/>
              </a:rPr>
              <a:t>Strategic </a:t>
            </a:r>
            <a:r>
              <a:rPr lang="en-US" sz="2400" b="1" u="sng" dirty="0" smtClean="0">
                <a:solidFill>
                  <a:srgbClr val="4BACC6"/>
                </a:solidFill>
                <a:ea typeface="Calibri"/>
                <a:cs typeface="Times New Roman"/>
              </a:rPr>
              <a:t>pathways</a:t>
            </a:r>
            <a:r>
              <a:rPr lang="en-US" sz="2400" b="1" dirty="0" smtClean="0">
                <a:solidFill>
                  <a:srgbClr val="4BACC6"/>
                </a:solidFill>
                <a:ea typeface="Calibri"/>
                <a:cs typeface="Times New Roman"/>
              </a:rPr>
              <a:t>, provide </a:t>
            </a:r>
            <a:r>
              <a:rPr lang="en-US" sz="2400" b="1" dirty="0">
                <a:solidFill>
                  <a:srgbClr val="4BACC6"/>
                </a:solidFill>
                <a:ea typeface="Calibri"/>
                <a:cs typeface="Times New Roman"/>
              </a:rPr>
              <a:t>direction and support for tactics.</a:t>
            </a:r>
            <a:endParaRPr lang="en-US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66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905011"/>
            <a:ext cx="76962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u="sng" dirty="0">
                <a:solidFill>
                  <a:srgbClr val="4BACC6"/>
                </a:solidFill>
                <a:ea typeface="Calibri"/>
                <a:cs typeface="Times New Roman"/>
              </a:rPr>
              <a:t>Tactics</a:t>
            </a:r>
            <a:r>
              <a:rPr lang="en-US" sz="2400" b="1" dirty="0">
                <a:solidFill>
                  <a:srgbClr val="4BACC6"/>
                </a:solidFill>
                <a:ea typeface="Calibri"/>
                <a:cs typeface="Times New Roman"/>
              </a:rPr>
              <a:t>, </a:t>
            </a:r>
            <a:r>
              <a:rPr lang="en-US" sz="2400" b="1" dirty="0" smtClean="0">
                <a:solidFill>
                  <a:srgbClr val="4BACC6"/>
                </a:solidFill>
                <a:ea typeface="Calibri"/>
                <a:cs typeface="Times New Roman"/>
              </a:rPr>
              <a:t>are </a:t>
            </a:r>
            <a:r>
              <a:rPr lang="en-US" sz="2400" b="1" dirty="0">
                <a:solidFill>
                  <a:srgbClr val="4BACC6"/>
                </a:solidFill>
                <a:ea typeface="Calibri"/>
                <a:cs typeface="Times New Roman"/>
              </a:rPr>
              <a:t>the specific actions that need to be taken in order for </a:t>
            </a:r>
            <a:r>
              <a:rPr lang="en-US" sz="2400" b="1" dirty="0" smtClean="0">
                <a:solidFill>
                  <a:srgbClr val="4BACC6"/>
                </a:solidFill>
                <a:ea typeface="Calibri"/>
                <a:cs typeface="Times New Roman"/>
              </a:rPr>
              <a:t>a </a:t>
            </a:r>
            <a:r>
              <a:rPr lang="en-US" sz="2400" b="1" dirty="0">
                <a:solidFill>
                  <a:srgbClr val="4BACC6"/>
                </a:solidFill>
                <a:ea typeface="Calibri"/>
                <a:cs typeface="Times New Roman"/>
              </a:rPr>
              <a:t>strategy to be successful. </a:t>
            </a:r>
            <a:endParaRPr lang="en-US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421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mily\Documents\6260ccdf-bb11-4269-9f0d-98eabedd2149-AFP_AFP_19U6H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333500"/>
            <a:ext cx="6477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153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905011"/>
            <a:ext cx="75438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BACC6"/>
                </a:solidFill>
                <a:ea typeface="Calibri"/>
                <a:cs typeface="Times New Roman"/>
              </a:rPr>
              <a:t>The </a:t>
            </a:r>
            <a:r>
              <a:rPr lang="en-US" sz="2400" b="1" dirty="0" smtClean="0">
                <a:solidFill>
                  <a:srgbClr val="4BACC6"/>
                </a:solidFill>
                <a:ea typeface="Calibri"/>
                <a:cs typeface="Times New Roman"/>
              </a:rPr>
              <a:t>end point of the No </a:t>
            </a:r>
            <a:r>
              <a:rPr lang="en-US" sz="2400" b="1" dirty="0">
                <a:solidFill>
                  <a:srgbClr val="4BACC6"/>
                </a:solidFill>
                <a:ea typeface="Calibri"/>
                <a:cs typeface="Times New Roman"/>
              </a:rPr>
              <a:t>Hold strategy </a:t>
            </a:r>
            <a:r>
              <a:rPr lang="en-US" sz="2400" b="1" dirty="0" smtClean="0">
                <a:solidFill>
                  <a:srgbClr val="4BACC6"/>
                </a:solidFill>
                <a:ea typeface="Calibri"/>
                <a:cs typeface="Times New Roman"/>
              </a:rPr>
              <a:t>is to attain full spiritual </a:t>
            </a:r>
            <a:r>
              <a:rPr lang="en-US" sz="2400" b="1" dirty="0">
                <a:solidFill>
                  <a:srgbClr val="4BACC6"/>
                </a:solidFill>
                <a:ea typeface="Calibri"/>
                <a:cs typeface="Times New Roman"/>
              </a:rPr>
              <a:t>adulthood.  </a:t>
            </a:r>
            <a:endParaRPr lang="en-US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9275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2948243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Times New Roman"/>
              </a:rPr>
              <a:t>Ephesians 4:11-16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4478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ea typeface="Calibri"/>
                <a:cs typeface="Times New Roman"/>
              </a:rPr>
              <a:t>11 </a:t>
            </a:r>
            <a:r>
              <a:rPr lang="en-US" sz="2400" dirty="0">
                <a:ea typeface="Calibri"/>
                <a:cs typeface="Times New Roman"/>
              </a:rPr>
              <a:t>And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he (Jesus) gave the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apostles, the prophets, the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evangelists, the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pastors and teachers,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 </a:t>
            </a:r>
            <a:r>
              <a:rPr lang="en-US" sz="2400" b="1" dirty="0">
                <a:ea typeface="Calibri"/>
                <a:cs typeface="Times New Roman"/>
              </a:rPr>
              <a:t>12  </a:t>
            </a:r>
            <a:r>
              <a:rPr lang="en-US" sz="2400" dirty="0">
                <a:ea typeface="Calibri"/>
                <a:cs typeface="Times New Roman"/>
              </a:rPr>
              <a:t>to equip the saints for the work of ministry, for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building up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the body of Christ, </a:t>
            </a:r>
            <a:r>
              <a:rPr lang="en-US" sz="2400" b="1" dirty="0">
                <a:ea typeface="Calibri"/>
                <a:cs typeface="Times New Roman"/>
              </a:rPr>
              <a:t>13 </a:t>
            </a:r>
            <a:r>
              <a:rPr lang="en-US" sz="2400" dirty="0">
                <a:ea typeface="Calibri"/>
                <a:cs typeface="Times New Roman"/>
              </a:rPr>
              <a:t>until we all attain to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the unity of the faith and of the knowledge of the Son of God,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b="1" dirty="0">
                <a:solidFill>
                  <a:srgbClr val="E46C0A"/>
                </a:solidFill>
                <a:ea typeface="Calibri"/>
                <a:cs typeface="Times New Roman"/>
              </a:rPr>
              <a:t>to mature manhood</a:t>
            </a:r>
            <a:r>
              <a:rPr lang="en-US" sz="2400" dirty="0">
                <a:ea typeface="Calibri"/>
                <a:cs typeface="Times New Roman"/>
              </a:rPr>
              <a:t>,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to the measure of the stature of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the fullness of Christ, </a:t>
            </a:r>
            <a:r>
              <a:rPr lang="en-US" sz="2400" b="1" dirty="0">
                <a:ea typeface="Calibri"/>
                <a:cs typeface="Times New Roman"/>
              </a:rPr>
              <a:t>14 </a:t>
            </a:r>
            <a:r>
              <a:rPr lang="en-US" sz="2400" dirty="0">
                <a:ea typeface="Calibri"/>
                <a:cs typeface="Times New Roman"/>
              </a:rPr>
              <a:t>so that we may no longer be children,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tossed to and fro by the waves and carried about by every wind of doctrine, by human cunning, by craftiness in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deceitful schemes. </a:t>
            </a:r>
            <a:r>
              <a:rPr lang="en-US" sz="2400" b="1" dirty="0">
                <a:ea typeface="Calibri"/>
                <a:cs typeface="Times New Roman"/>
              </a:rPr>
              <a:t>15 </a:t>
            </a:r>
            <a:r>
              <a:rPr lang="en-US" sz="2400" dirty="0">
                <a:ea typeface="Calibri"/>
                <a:cs typeface="Times New Roman"/>
              </a:rPr>
              <a:t>Rather,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speaking the truth in love, </a:t>
            </a:r>
            <a:r>
              <a:rPr lang="en-US" sz="2400" b="1" dirty="0">
                <a:solidFill>
                  <a:srgbClr val="E46C0A"/>
                </a:solidFill>
                <a:ea typeface="Calibri"/>
                <a:cs typeface="Times New Roman"/>
              </a:rPr>
              <a:t>we are to grow up in every way into him who is the head</a:t>
            </a:r>
            <a:r>
              <a:rPr lang="en-US" sz="2400" dirty="0">
                <a:ea typeface="Calibri"/>
                <a:cs typeface="Times New Roman"/>
              </a:rPr>
              <a:t>, into Christ, </a:t>
            </a:r>
            <a:r>
              <a:rPr lang="en-US" sz="2400" b="1" dirty="0">
                <a:ea typeface="Calibri"/>
                <a:cs typeface="Times New Roman"/>
              </a:rPr>
              <a:t>16  </a:t>
            </a:r>
            <a:r>
              <a:rPr lang="en-US" sz="2400" dirty="0">
                <a:ea typeface="Calibri"/>
                <a:cs typeface="Times New Roman"/>
              </a:rPr>
              <a:t>from whom the whole body, joined and held together by every joint with which it is equipped,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when each part is working properly, makes the body grow so that it builds itself up in love.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6383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90600"/>
            <a:ext cx="2948243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Times New Roman"/>
              </a:rPr>
              <a:t>Ephesians </a:t>
            </a:r>
            <a:r>
              <a:rPr lang="en-US" sz="2400" b="1" dirty="0" smtClean="0">
                <a:ea typeface="Calibri"/>
                <a:cs typeface="Times New Roman"/>
              </a:rPr>
              <a:t>6:10-13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6206" y="1905000"/>
            <a:ext cx="7924800" cy="3889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Times New Roman"/>
              </a:rPr>
              <a:t>10 </a:t>
            </a:r>
            <a:r>
              <a:rPr lang="en-US" sz="2400" dirty="0">
                <a:ea typeface="Calibri"/>
                <a:cs typeface="Times New Roman"/>
              </a:rPr>
              <a:t>Finally,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be strong in the Lord and in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the strength of his might. </a:t>
            </a:r>
            <a:r>
              <a:rPr lang="en-US" sz="2400" b="1" dirty="0">
                <a:ea typeface="Calibri"/>
                <a:cs typeface="Times New Roman"/>
              </a:rPr>
              <a:t>11 </a:t>
            </a:r>
            <a:r>
              <a:rPr lang="en-US" sz="2400" dirty="0">
                <a:ea typeface="Calibri"/>
                <a:cs typeface="Times New Roman"/>
              </a:rPr>
              <a:t>Put on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the whole armor of God that you may be able to </a:t>
            </a:r>
            <a:r>
              <a:rPr lang="en-US" sz="2400" b="1" dirty="0">
                <a:solidFill>
                  <a:srgbClr val="E46C0A"/>
                </a:solidFill>
                <a:ea typeface="Calibri"/>
                <a:cs typeface="Times New Roman"/>
              </a:rPr>
              <a:t>stand against </a:t>
            </a:r>
            <a:r>
              <a:rPr lang="en-US" sz="2400" dirty="0">
                <a:ea typeface="Calibri"/>
                <a:cs typeface="Times New Roman"/>
              </a:rPr>
              <a:t>the schemes of the devil. </a:t>
            </a:r>
            <a:r>
              <a:rPr lang="en-US" sz="2400" b="1" dirty="0">
                <a:ea typeface="Calibri"/>
                <a:cs typeface="Times New Roman"/>
              </a:rPr>
              <a:t>12 </a:t>
            </a:r>
            <a:r>
              <a:rPr lang="en-US" sz="2400" dirty="0">
                <a:ea typeface="Calibri"/>
                <a:cs typeface="Times New Roman"/>
              </a:rPr>
              <a:t>For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we do not wrestle against flesh and blood, but against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the rulers, against the authorities, against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the cosmic powers over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this present darkness, against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the spiritual forces of evil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in the heavenly places. </a:t>
            </a:r>
            <a:r>
              <a:rPr lang="en-US" sz="2400" b="1" dirty="0">
                <a:ea typeface="Calibri"/>
                <a:cs typeface="Times New Roman"/>
              </a:rPr>
              <a:t>13 </a:t>
            </a:r>
            <a:r>
              <a:rPr lang="en-US" sz="2400" dirty="0">
                <a:ea typeface="Calibri"/>
                <a:cs typeface="Times New Roman"/>
              </a:rPr>
              <a:t>Therefore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take up the whole armor of God that you may be able to </a:t>
            </a:r>
            <a:r>
              <a:rPr lang="en-US" sz="2400" b="1" dirty="0">
                <a:solidFill>
                  <a:srgbClr val="E46C0A"/>
                </a:solidFill>
                <a:ea typeface="Calibri"/>
                <a:cs typeface="Times New Roman"/>
              </a:rPr>
              <a:t>withstand</a:t>
            </a:r>
            <a:r>
              <a:rPr lang="en-US" sz="2400" dirty="0">
                <a:ea typeface="Calibri"/>
                <a:cs typeface="Times New Roman"/>
              </a:rPr>
              <a:t> in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the evil day, and having done all, to </a:t>
            </a:r>
            <a:r>
              <a:rPr lang="en-US" sz="2400" b="1" dirty="0">
                <a:solidFill>
                  <a:srgbClr val="E46C0A"/>
                </a:solidFill>
                <a:ea typeface="Calibri"/>
                <a:cs typeface="Times New Roman"/>
              </a:rPr>
              <a:t>stand firm</a:t>
            </a:r>
            <a:r>
              <a:rPr lang="en-US" sz="2400" dirty="0">
                <a:ea typeface="Calibri"/>
                <a:cs typeface="Times New Roman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66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2931" y="3200400"/>
            <a:ext cx="5334000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rgbClr val="76923C"/>
                </a:solidFill>
                <a:ea typeface="Calibri"/>
                <a:cs typeface="Times New Roman"/>
              </a:rPr>
              <a:t>What </a:t>
            </a:r>
            <a:r>
              <a:rPr lang="en-US" sz="2400" b="1" dirty="0">
                <a:solidFill>
                  <a:srgbClr val="76923C"/>
                </a:solidFill>
                <a:ea typeface="Calibri"/>
                <a:cs typeface="Times New Roman"/>
              </a:rPr>
              <a:t>are you presently doing to stand the way Paul talks about it? </a:t>
            </a:r>
            <a:r>
              <a:rPr lang="en-US" sz="2400" b="1" dirty="0">
                <a:solidFill>
                  <a:srgbClr val="4BACC6"/>
                </a:solidFill>
                <a:ea typeface="Calibri"/>
                <a:cs typeface="Times New Roman"/>
              </a:rPr>
              <a:t> 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914400"/>
            <a:ext cx="487680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…and having done all, to stand firm…</a:t>
            </a:r>
            <a:endParaRPr lang="en-US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6252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34827"/>
            <a:ext cx="8153400" cy="2728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6228"/>
                </a:solidFill>
                <a:ea typeface="Calibri"/>
                <a:cs typeface="Times New Roman"/>
              </a:rPr>
              <a:t>How would you connect Paul’s </a:t>
            </a:r>
            <a:r>
              <a:rPr lang="en-US" sz="2400" b="1" dirty="0" smtClean="0">
                <a:solidFill>
                  <a:srgbClr val="4F6228"/>
                </a:solidFill>
                <a:ea typeface="Calibri"/>
                <a:cs typeface="Times New Roman"/>
              </a:rPr>
              <a:t>statement: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“…after you have done everything, to stand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firm.”  </a:t>
            </a:r>
            <a:r>
              <a:rPr lang="en-US" sz="2400" dirty="0" smtClean="0">
                <a:ea typeface="Calibri"/>
                <a:cs typeface="Times New Roman"/>
              </a:rPr>
              <a:t>(</a:t>
            </a:r>
            <a:r>
              <a:rPr lang="en-US" sz="2400" dirty="0" err="1">
                <a:ea typeface="Calibri"/>
                <a:cs typeface="Times New Roman"/>
              </a:rPr>
              <a:t>Eph</a:t>
            </a:r>
            <a:r>
              <a:rPr lang="en-US" sz="2400" dirty="0">
                <a:ea typeface="Calibri"/>
                <a:cs typeface="Times New Roman"/>
              </a:rPr>
              <a:t> 6:13</a:t>
            </a:r>
            <a:r>
              <a:rPr lang="en-US" sz="2400" dirty="0" smtClean="0">
                <a:ea typeface="Calibri"/>
                <a:cs typeface="Times New Roman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400" b="1" dirty="0">
              <a:solidFill>
                <a:srgbClr val="4F6228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rgbClr val="4F6228"/>
                </a:solidFill>
                <a:ea typeface="Calibri"/>
                <a:cs typeface="Times New Roman"/>
              </a:rPr>
              <a:t>With </a:t>
            </a:r>
            <a:r>
              <a:rPr lang="en-US" sz="2400" b="1" dirty="0">
                <a:solidFill>
                  <a:srgbClr val="4F6228"/>
                </a:solidFill>
                <a:ea typeface="Calibri"/>
                <a:cs typeface="Times New Roman"/>
              </a:rPr>
              <a:t>Jesus’ statement:</a:t>
            </a:r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“…. He has no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claim/hold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[nothing] on me”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en-US" sz="2400" dirty="0" smtClean="0">
                <a:ea typeface="Calibri"/>
                <a:cs typeface="Times New Roman"/>
              </a:rPr>
              <a:t>(</a:t>
            </a:r>
            <a:r>
              <a:rPr lang="en-US" sz="2400" dirty="0">
                <a:ea typeface="Calibri"/>
                <a:cs typeface="Times New Roman"/>
              </a:rPr>
              <a:t>John 14:30)?</a:t>
            </a:r>
          </a:p>
        </p:txBody>
      </p:sp>
    </p:spTree>
    <p:extLst>
      <p:ext uri="{BB962C8B-B14F-4D97-AF65-F5344CB8AC3E}">
        <p14:creationId xmlns:p14="http://schemas.microsoft.com/office/powerpoint/2010/main" val="143120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8947" y="3124200"/>
            <a:ext cx="55626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F6228"/>
                </a:solidFill>
                <a:ea typeface="Calibri"/>
                <a:cs typeface="Times New Roman"/>
              </a:rPr>
              <a:t>What benefit would there be to you if the devil had “No Hold” on you?     </a:t>
            </a:r>
            <a:r>
              <a:rPr lang="en-US" sz="2400" dirty="0">
                <a:solidFill>
                  <a:srgbClr val="4F6228"/>
                </a:solidFill>
                <a:ea typeface="Calibri"/>
                <a:cs typeface="Times New Roman"/>
              </a:rPr>
              <a:t> 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609600"/>
            <a:ext cx="43636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E46C0A"/>
                </a:solidFill>
                <a:ea typeface="Calibri"/>
                <a:cs typeface="Times New Roman"/>
              </a:rPr>
              <a:t>…He </a:t>
            </a:r>
            <a:r>
              <a:rPr lang="en-US" sz="2400" b="1" dirty="0">
                <a:solidFill>
                  <a:srgbClr val="E46C0A"/>
                </a:solidFill>
                <a:ea typeface="Calibri"/>
                <a:cs typeface="Times New Roman"/>
              </a:rPr>
              <a:t>has no claim (hold) on </a:t>
            </a:r>
            <a:r>
              <a:rPr lang="en-US" sz="2400" b="1" dirty="0" smtClean="0">
                <a:solidFill>
                  <a:srgbClr val="E46C0A"/>
                </a:solidFill>
                <a:ea typeface="Calibri"/>
                <a:cs typeface="Times New Roman"/>
              </a:rPr>
              <a:t>me…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9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685800"/>
            <a:ext cx="6629400" cy="5867400"/>
          </a:xfrm>
          <a:prstGeom prst="ellipse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8544" y="3037582"/>
            <a:ext cx="13803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No Hold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Strategy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153400" y="12954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672952" y="1066800"/>
            <a:ext cx="1591560" cy="153162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407394" y="4128133"/>
            <a:ext cx="1501000" cy="1539414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614551" y="3900099"/>
            <a:ext cx="1600200" cy="1502898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94716" y="1524000"/>
            <a:ext cx="1613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Strategy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Description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83286" y="4572000"/>
            <a:ext cx="13492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Strategic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Structure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99024" y="4236049"/>
            <a:ext cx="831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End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Point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0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" y="-4354"/>
            <a:ext cx="6096000" cy="5503818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2388" y="2359647"/>
            <a:ext cx="13803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No Hold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Strategy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153400" y="12954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385026" y="179278"/>
            <a:ext cx="1591560" cy="1531620"/>
          </a:xfrm>
          <a:prstGeom prst="ellipse">
            <a:avLst/>
          </a:prstGeom>
          <a:solidFill>
            <a:schemeClr val="accent5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084354" y="3316284"/>
            <a:ext cx="1501000" cy="1539414"/>
          </a:xfrm>
          <a:prstGeom prst="ellipse">
            <a:avLst/>
          </a:prstGeom>
          <a:solidFill>
            <a:schemeClr val="accent5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892594" y="3352800"/>
            <a:ext cx="1600200" cy="1502898"/>
          </a:xfrm>
          <a:prstGeom prst="ellipse">
            <a:avLst/>
          </a:prstGeom>
          <a:solidFill>
            <a:schemeClr val="accent5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361210" y="529589"/>
            <a:ext cx="1613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Strategy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Description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60246" y="3747651"/>
            <a:ext cx="13492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Strategic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Structure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77067" y="3688750"/>
            <a:ext cx="831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End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Point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415024" y="2971799"/>
            <a:ext cx="1647952" cy="154794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324600" y="4724400"/>
            <a:ext cx="1676400" cy="1600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267200" y="5181600"/>
            <a:ext cx="1600200" cy="1524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5024" y="3516818"/>
            <a:ext cx="1647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Forgiveness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35160" y="5083965"/>
            <a:ext cx="12552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Personal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History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64602" y="5525589"/>
            <a:ext cx="1702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Mind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Renovation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>
            <a:stCxn id="4" idx="2"/>
          </p:cNvCxnSpPr>
          <p:nvPr/>
        </p:nvCxnSpPr>
        <p:spPr>
          <a:xfrm flipH="1">
            <a:off x="5509462" y="3745773"/>
            <a:ext cx="905562" cy="232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5509462" y="4519746"/>
            <a:ext cx="1025698" cy="564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0"/>
          </p:cNvCxnSpPr>
          <p:nvPr/>
        </p:nvCxnSpPr>
        <p:spPr>
          <a:xfrm flipV="1">
            <a:off x="5067300" y="4855698"/>
            <a:ext cx="0" cy="325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67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690336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30 I will no longer talk much with you, for the ruler of this world is coming.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He has no </a:t>
            </a:r>
            <a:r>
              <a:rPr lang="en-US" sz="2400" b="1" dirty="0" smtClean="0">
                <a:solidFill>
                  <a:srgbClr val="E36C0A"/>
                </a:solidFill>
                <a:ea typeface="Calibri"/>
                <a:cs typeface="Times New Roman"/>
              </a:rPr>
              <a:t>claim/hold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on me,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31 but I do as the Father has commanded me, so that the world may know that I love the Father.</a:t>
            </a:r>
            <a:r>
              <a:rPr lang="en-US" sz="2400" dirty="0">
                <a:solidFill>
                  <a:srgbClr val="E36C0A"/>
                </a:solidFill>
                <a:ea typeface="Calibri"/>
                <a:cs typeface="Times New Roman"/>
              </a:rPr>
              <a:t>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600200"/>
            <a:ext cx="2425664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John 14:30-31</a:t>
            </a:r>
            <a:endParaRPr lang="en-US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314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26176" y="681926"/>
            <a:ext cx="8171361" cy="5749834"/>
          </a:xfrm>
          <a:prstGeom prst="rect">
            <a:avLst/>
          </a:prstGeom>
          <a:solidFill>
            <a:schemeClr val="accent1">
              <a:lumMod val="60000"/>
              <a:lumOff val="4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757646" y="862149"/>
            <a:ext cx="7367451" cy="5316582"/>
          </a:xfrm>
          <a:custGeom>
            <a:avLst/>
            <a:gdLst>
              <a:gd name="connsiteX0" fmla="*/ 0 w 7367451"/>
              <a:gd name="connsiteY0" fmla="*/ 0 h 5316582"/>
              <a:gd name="connsiteX1" fmla="*/ 3200400 w 7367451"/>
              <a:gd name="connsiteY1" fmla="*/ 3370217 h 5316582"/>
              <a:gd name="connsiteX2" fmla="*/ 7367451 w 7367451"/>
              <a:gd name="connsiteY2" fmla="*/ 5316582 h 531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7451" h="5316582">
                <a:moveTo>
                  <a:pt x="0" y="0"/>
                </a:moveTo>
                <a:cubicBezTo>
                  <a:pt x="986246" y="1242060"/>
                  <a:pt x="1972492" y="2484120"/>
                  <a:pt x="3200400" y="3370217"/>
                </a:cubicBezTo>
                <a:cubicBezTo>
                  <a:pt x="4428308" y="4256314"/>
                  <a:pt x="5897879" y="4786448"/>
                  <a:pt x="7367451" y="53165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9239" y="2196610"/>
            <a:ext cx="1618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Kingdom   of Darkness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98442" y="992778"/>
            <a:ext cx="7380514" cy="5290457"/>
          </a:xfrm>
          <a:custGeom>
            <a:avLst/>
            <a:gdLst>
              <a:gd name="connsiteX0" fmla="*/ 0 w 7380514"/>
              <a:gd name="connsiteY0" fmla="*/ 5290457 h 5290457"/>
              <a:gd name="connsiteX1" fmla="*/ 3696789 w 7380514"/>
              <a:gd name="connsiteY1" fmla="*/ 3644537 h 5290457"/>
              <a:gd name="connsiteX2" fmla="*/ 7380514 w 7380514"/>
              <a:gd name="connsiteY2" fmla="*/ 0 h 5290457"/>
              <a:gd name="connsiteX3" fmla="*/ 7380514 w 7380514"/>
              <a:gd name="connsiteY3" fmla="*/ 0 h 529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80514" h="5290457">
                <a:moveTo>
                  <a:pt x="0" y="5290457"/>
                </a:moveTo>
                <a:cubicBezTo>
                  <a:pt x="1233351" y="4908368"/>
                  <a:pt x="2466703" y="4526280"/>
                  <a:pt x="3696789" y="3644537"/>
                </a:cubicBezTo>
                <a:cubicBezTo>
                  <a:pt x="4926875" y="2762794"/>
                  <a:pt x="7380514" y="0"/>
                  <a:pt x="7380514" y="0"/>
                </a:cubicBezTo>
                <a:lnTo>
                  <a:pt x="7380514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0400" y="2286000"/>
            <a:ext cx="1515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Kingdom of  Light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6244046"/>
            <a:ext cx="3048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Time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87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448" y="2868882"/>
            <a:ext cx="8839200" cy="164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200" b="1" dirty="0">
                <a:solidFill>
                  <a:prstClr val="black"/>
                </a:solidFill>
                <a:ea typeface="Calibri"/>
                <a:cs typeface="Times New Roman"/>
              </a:rPr>
              <a:t>25 </a:t>
            </a:r>
            <a:r>
              <a:rPr lang="en-US" sz="2200" dirty="0">
                <a:solidFill>
                  <a:prstClr val="black"/>
                </a:solidFill>
                <a:ea typeface="Calibri"/>
                <a:cs typeface="Times New Roman"/>
              </a:rPr>
              <a:t>Therefore each of you must put off falsehood and speak truthfully to his neighbor, for we are all members of one body. </a:t>
            </a:r>
            <a:r>
              <a:rPr lang="en-US" sz="2200" b="1" dirty="0">
                <a:solidFill>
                  <a:prstClr val="black"/>
                </a:solidFill>
                <a:ea typeface="Calibri"/>
                <a:cs typeface="Times New Roman"/>
              </a:rPr>
              <a:t>26 </a:t>
            </a:r>
            <a:r>
              <a:rPr lang="en-US" sz="2200" dirty="0">
                <a:solidFill>
                  <a:prstClr val="black"/>
                </a:solidFill>
                <a:ea typeface="Calibri"/>
                <a:cs typeface="Times New Roman"/>
              </a:rPr>
              <a:t>"In your anger do not sin":</a:t>
            </a:r>
            <a:r>
              <a:rPr lang="en-US" sz="22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200" dirty="0">
                <a:solidFill>
                  <a:prstClr val="black"/>
                </a:solidFill>
                <a:ea typeface="Calibri"/>
                <a:cs typeface="Times New Roman"/>
              </a:rPr>
              <a:t>Do not let the sun go down while you are still angry, </a:t>
            </a:r>
            <a:r>
              <a:rPr lang="en-US" sz="2200" b="1" dirty="0">
                <a:solidFill>
                  <a:prstClr val="black"/>
                </a:solidFill>
                <a:ea typeface="Calibri"/>
                <a:cs typeface="Times New Roman"/>
              </a:rPr>
              <a:t>27 </a:t>
            </a:r>
            <a:r>
              <a:rPr lang="en-US" sz="2200" dirty="0">
                <a:solidFill>
                  <a:prstClr val="black"/>
                </a:solidFill>
                <a:ea typeface="Calibri"/>
                <a:cs typeface="Times New Roman"/>
              </a:rPr>
              <a:t>and </a:t>
            </a:r>
            <a:r>
              <a:rPr lang="en-US" sz="2200" b="1" dirty="0">
                <a:solidFill>
                  <a:srgbClr val="E36C0A"/>
                </a:solidFill>
                <a:ea typeface="Calibri"/>
                <a:cs typeface="Times New Roman"/>
              </a:rPr>
              <a:t>do not give the devil a foothold (a place to occupy/live</a:t>
            </a:r>
            <a:r>
              <a:rPr lang="en-US" sz="2200" b="1" dirty="0" smtClean="0">
                <a:solidFill>
                  <a:srgbClr val="E36C0A"/>
                </a:solidFill>
                <a:ea typeface="Calibri"/>
                <a:cs typeface="Times New Roman"/>
              </a:rPr>
              <a:t>)…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81000"/>
            <a:ext cx="2754280" cy="4588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200" b="1" dirty="0">
                <a:solidFill>
                  <a:prstClr val="black"/>
                </a:solidFill>
                <a:ea typeface="Calibri"/>
                <a:cs typeface="Times New Roman"/>
              </a:rPr>
              <a:t>Ephesians </a:t>
            </a:r>
            <a:r>
              <a:rPr lang="en-US" sz="2200" b="1" dirty="0" smtClean="0">
                <a:solidFill>
                  <a:prstClr val="black"/>
                </a:solidFill>
                <a:ea typeface="Calibri"/>
                <a:cs typeface="Times New Roman"/>
              </a:rPr>
              <a:t>4:25-27</a:t>
            </a:r>
            <a:endParaRPr lang="en-US" sz="2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70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2624436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Ephesians </a:t>
            </a:r>
            <a:r>
              <a:rPr lang="en-US" sz="2400" b="1" dirty="0" smtClean="0">
                <a:solidFill>
                  <a:prstClr val="black"/>
                </a:solidFill>
                <a:ea typeface="Calibri"/>
                <a:cs typeface="Times New Roman"/>
              </a:rPr>
              <a:t>5:17-18 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endParaRPr lang="en-US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690336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17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Therefore do not be foolish, but understand [put together] what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the will of the Lord is. 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18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And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do not get drunk with wine, for that is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debauchery, but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be (continually) filled </a:t>
            </a:r>
            <a:r>
              <a:rPr lang="en-US" sz="2400" b="1" dirty="0" smtClean="0">
                <a:solidFill>
                  <a:srgbClr val="E36C0A"/>
                </a:solidFill>
                <a:ea typeface="Calibri"/>
                <a:cs typeface="Times New Roman"/>
              </a:rPr>
              <a:t>[filled to the rim]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with the </a:t>
            </a:r>
            <a:r>
              <a:rPr lang="en-US" sz="2400" b="1" dirty="0" smtClean="0">
                <a:solidFill>
                  <a:srgbClr val="E36C0A"/>
                </a:solidFill>
                <a:ea typeface="Calibri"/>
                <a:cs typeface="Times New Roman"/>
              </a:rPr>
              <a:t>Spirit…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346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685800"/>
            <a:ext cx="6629400" cy="58674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8544" y="3037582"/>
            <a:ext cx="13803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No Hold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Strategy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153400" y="12954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672952" y="1066800"/>
            <a:ext cx="1591560" cy="153162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407394" y="4128133"/>
            <a:ext cx="1501000" cy="1539414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614551" y="3900099"/>
            <a:ext cx="1600200" cy="1502898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94716" y="1524000"/>
            <a:ext cx="1613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Strategy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Description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83286" y="4572000"/>
            <a:ext cx="13492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Strategic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Structure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99024" y="4236049"/>
            <a:ext cx="831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End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Point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78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690336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30 I will no longer talk much with you, for the ruler of this world is coming.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He has no </a:t>
            </a:r>
            <a:r>
              <a:rPr lang="en-US" sz="2400" b="1" dirty="0" smtClean="0">
                <a:solidFill>
                  <a:srgbClr val="E36C0A"/>
                </a:solidFill>
                <a:ea typeface="Calibri"/>
                <a:cs typeface="Times New Roman"/>
              </a:rPr>
              <a:t>claim/hold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on me,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31 but I do as the Father has commanded me, so that the world may know that I love the Father.</a:t>
            </a:r>
            <a:r>
              <a:rPr lang="en-US" sz="2400" dirty="0">
                <a:solidFill>
                  <a:srgbClr val="E36C0A"/>
                </a:solidFill>
                <a:ea typeface="Calibri"/>
                <a:cs typeface="Times New Roman"/>
              </a:rPr>
              <a:t>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600200"/>
            <a:ext cx="2425664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John 14:30-31</a:t>
            </a:r>
            <a:endParaRPr lang="en-US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50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905011"/>
            <a:ext cx="67056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4BACC6"/>
                </a:solidFill>
                <a:ea typeface="Calibri"/>
                <a:cs typeface="Times New Roman"/>
              </a:rPr>
              <a:t>A </a:t>
            </a:r>
            <a:r>
              <a:rPr lang="en-US" sz="2400" b="1" u="sng" dirty="0">
                <a:solidFill>
                  <a:srgbClr val="4BACC6"/>
                </a:solidFill>
                <a:ea typeface="Calibri"/>
                <a:cs typeface="Times New Roman"/>
              </a:rPr>
              <a:t>strategy</a:t>
            </a:r>
            <a:r>
              <a:rPr lang="en-US" sz="2400" b="1" dirty="0">
                <a:solidFill>
                  <a:srgbClr val="4BACC6"/>
                </a:solidFill>
                <a:ea typeface="Calibri"/>
                <a:cs typeface="Times New Roman"/>
              </a:rPr>
              <a:t> is a general plan of action that is built to </a:t>
            </a:r>
            <a:r>
              <a:rPr lang="en-US" sz="2400" b="1">
                <a:solidFill>
                  <a:srgbClr val="4BACC6"/>
                </a:solidFill>
                <a:ea typeface="Calibri"/>
                <a:cs typeface="Times New Roman"/>
              </a:rPr>
              <a:t>accomplish </a:t>
            </a:r>
            <a:r>
              <a:rPr lang="en-US" sz="2400" b="1" smtClean="0">
                <a:solidFill>
                  <a:srgbClr val="4BACC6"/>
                </a:solidFill>
                <a:ea typeface="Calibri"/>
                <a:cs typeface="Times New Roman"/>
              </a:rPr>
              <a:t>its </a:t>
            </a:r>
            <a:r>
              <a:rPr lang="en-US" sz="2400" b="1" dirty="0">
                <a:solidFill>
                  <a:srgbClr val="4BACC6"/>
                </a:solidFill>
                <a:ea typeface="Calibri"/>
                <a:cs typeface="Times New Roman"/>
              </a:rPr>
              <a:t>end point in a specific contest.  </a:t>
            </a:r>
            <a:endParaRPr lang="en-US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216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724</Words>
  <Application>Microsoft Office PowerPoint</Application>
  <PresentationFormat>On-screen Show (4:3)</PresentationFormat>
  <Paragraphs>60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No Hold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Family</cp:lastModifiedBy>
  <cp:revision>86</cp:revision>
  <dcterms:created xsi:type="dcterms:W3CDTF">2018-11-12T22:42:21Z</dcterms:created>
  <dcterms:modified xsi:type="dcterms:W3CDTF">2019-08-23T23:27:01Z</dcterms:modified>
</cp:coreProperties>
</file>