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0" r:id="rId3"/>
    <p:sldId id="278" r:id="rId4"/>
    <p:sldId id="280" r:id="rId5"/>
    <p:sldId id="283" r:id="rId6"/>
    <p:sldId id="281" r:id="rId7"/>
    <p:sldId id="269" r:id="rId8"/>
    <p:sldId id="282" r:id="rId9"/>
    <p:sldId id="284" r:id="rId10"/>
    <p:sldId id="285" r:id="rId11"/>
    <p:sldId id="257" r:id="rId12"/>
    <p:sldId id="262" r:id="rId13"/>
    <p:sldId id="263" r:id="rId14"/>
    <p:sldId id="264" r:id="rId15"/>
    <p:sldId id="265" r:id="rId16"/>
    <p:sldId id="274" r:id="rId17"/>
    <p:sldId id="275" r:id="rId18"/>
    <p:sldId id="276" r:id="rId19"/>
    <p:sldId id="286"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119070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214480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203518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221338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412169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11390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299026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36374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345403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221110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20E62-3B49-4DC1-A216-A8E81C88F580}" type="slidenum">
              <a:rPr lang="en-US" smtClean="0"/>
              <a:t>‹#›</a:t>
            </a:fld>
            <a:endParaRPr lang="en-US"/>
          </a:p>
        </p:txBody>
      </p:sp>
    </p:spTree>
    <p:extLst>
      <p:ext uri="{BB962C8B-B14F-4D97-AF65-F5344CB8AC3E}">
        <p14:creationId xmlns:p14="http://schemas.microsoft.com/office/powerpoint/2010/main" val="316454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t>8/20/2019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t>‹#›</a:t>
            </a:fld>
            <a:endParaRPr lang="en-US"/>
          </a:p>
        </p:txBody>
      </p:sp>
    </p:spTree>
    <p:extLst>
      <p:ext uri="{BB962C8B-B14F-4D97-AF65-F5344CB8AC3E}">
        <p14:creationId xmlns:p14="http://schemas.microsoft.com/office/powerpoint/2010/main" val="1869968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 Hold</a:t>
            </a:r>
            <a:endParaRPr lang="en-US" dirty="0"/>
          </a:p>
        </p:txBody>
      </p:sp>
      <p:sp>
        <p:nvSpPr>
          <p:cNvPr id="3" name="Subtitle 2"/>
          <p:cNvSpPr>
            <a:spLocks noGrp="1"/>
          </p:cNvSpPr>
          <p:nvPr>
            <p:ph type="subTitle" idx="1"/>
          </p:nvPr>
        </p:nvSpPr>
        <p:spPr/>
        <p:txBody>
          <a:bodyPr/>
          <a:lstStyle/>
          <a:p>
            <a:r>
              <a:rPr lang="en-US" dirty="0" smtClean="0"/>
              <a:t>Forgiveness</a:t>
            </a:r>
          </a:p>
          <a:p>
            <a:r>
              <a:rPr lang="en-US" dirty="0" smtClean="0"/>
              <a:t>Context</a:t>
            </a:r>
            <a:endParaRPr lang="en-US" dirty="0"/>
          </a:p>
        </p:txBody>
      </p:sp>
    </p:spTree>
    <p:extLst>
      <p:ext uri="{BB962C8B-B14F-4D97-AF65-F5344CB8AC3E}">
        <p14:creationId xmlns:p14="http://schemas.microsoft.com/office/powerpoint/2010/main" val="2959718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64285"/>
            <a:ext cx="7696200" cy="517065"/>
          </a:xfrm>
          <a:prstGeom prst="rect">
            <a:avLst/>
          </a:prstGeom>
        </p:spPr>
        <p:txBody>
          <a:bodyPr wrap="square">
            <a:spAutoFit/>
          </a:bodyPr>
          <a:lstStyle/>
          <a:p>
            <a:pPr>
              <a:lnSpc>
                <a:spcPct val="115000"/>
              </a:lnSpc>
              <a:spcAft>
                <a:spcPts val="1000"/>
              </a:spcAft>
            </a:pPr>
            <a:r>
              <a:rPr lang="en-US" sz="2400" b="1" dirty="0">
                <a:solidFill>
                  <a:srgbClr val="4F6228"/>
                </a:solidFill>
                <a:ea typeface="Calibri"/>
                <a:cs typeface="Times New Roman"/>
              </a:rPr>
              <a:t>When you think of forgiveness, what comes to your mind?</a:t>
            </a:r>
            <a:endParaRPr lang="en-US" sz="2400" dirty="0">
              <a:ea typeface="Calibri"/>
              <a:cs typeface="Times New Roman"/>
            </a:endParaRPr>
          </a:p>
        </p:txBody>
      </p:sp>
    </p:spTree>
    <p:extLst>
      <p:ext uri="{BB962C8B-B14F-4D97-AF65-F5344CB8AC3E}">
        <p14:creationId xmlns:p14="http://schemas.microsoft.com/office/powerpoint/2010/main" val="420418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74838"/>
            <a:ext cx="8077200" cy="2308324"/>
          </a:xfrm>
          <a:prstGeom prst="rect">
            <a:avLst/>
          </a:prstGeom>
        </p:spPr>
        <p:txBody>
          <a:bodyPr wrap="square">
            <a:spAutoFit/>
          </a:bodyPr>
          <a:lstStyle/>
          <a:p>
            <a:r>
              <a:rPr lang="en-US" sz="2400" b="1" dirty="0" smtClean="0">
                <a:ea typeface="Calibri"/>
                <a:cs typeface="Times New Roman"/>
              </a:rPr>
              <a:t>15 </a:t>
            </a:r>
            <a:r>
              <a:rPr lang="en-US" sz="2400" dirty="0" smtClean="0">
                <a:ea typeface="Calibri"/>
                <a:cs typeface="Times New Roman"/>
              </a:rPr>
              <a:t>He (Jesus) is the image [likeness/copy] of</a:t>
            </a:r>
            <a:r>
              <a:rPr lang="en-US" sz="2400" b="1" dirty="0" smtClean="0">
                <a:ea typeface="Calibri"/>
                <a:cs typeface="Times New Roman"/>
              </a:rPr>
              <a:t> </a:t>
            </a:r>
            <a:r>
              <a:rPr lang="en-US" sz="2400" dirty="0" smtClean="0">
                <a:ea typeface="Calibri"/>
                <a:cs typeface="Times New Roman"/>
              </a:rPr>
              <a:t>the invisible God,</a:t>
            </a:r>
            <a:r>
              <a:rPr lang="en-US" sz="2400" b="1" dirty="0" smtClean="0">
                <a:ea typeface="Calibri"/>
                <a:cs typeface="Times New Roman"/>
              </a:rPr>
              <a:t> </a:t>
            </a:r>
            <a:r>
              <a:rPr lang="en-US" sz="2400" dirty="0" smtClean="0">
                <a:ea typeface="Calibri"/>
                <a:cs typeface="Times New Roman"/>
              </a:rPr>
              <a:t>the firstborn [prototype] of all creation. </a:t>
            </a:r>
            <a:r>
              <a:rPr lang="en-US" sz="2400" b="1" dirty="0" smtClean="0">
                <a:solidFill>
                  <a:srgbClr val="E36C0A"/>
                </a:solidFill>
                <a:ea typeface="Calibri"/>
                <a:cs typeface="Times New Roman"/>
              </a:rPr>
              <a:t>16 For by him all things were created, in heaven and on earth, visible and invisible, whether thrones or dominions or rulers or authorities—all things were created through him and for him.</a:t>
            </a:r>
            <a:r>
              <a:rPr lang="en-US" sz="2400" dirty="0" smtClean="0">
                <a:solidFill>
                  <a:srgbClr val="E36C0A"/>
                </a:solidFill>
                <a:ea typeface="Calibri"/>
                <a:cs typeface="Times New Roman"/>
              </a:rPr>
              <a:t> </a:t>
            </a:r>
            <a:r>
              <a:rPr lang="en-US" sz="2400" b="1" dirty="0" smtClean="0">
                <a:ea typeface="Calibri"/>
                <a:cs typeface="Times New Roman"/>
              </a:rPr>
              <a:t>17 </a:t>
            </a:r>
            <a:r>
              <a:rPr lang="en-US" sz="2400" dirty="0" smtClean="0">
                <a:ea typeface="Calibri"/>
                <a:cs typeface="Times New Roman"/>
              </a:rPr>
              <a:t>And</a:t>
            </a:r>
            <a:r>
              <a:rPr lang="en-US" sz="2400" b="1" dirty="0" smtClean="0">
                <a:ea typeface="Calibri"/>
                <a:cs typeface="Times New Roman"/>
              </a:rPr>
              <a:t> </a:t>
            </a:r>
            <a:r>
              <a:rPr lang="en-US" sz="2400" dirty="0" smtClean="0">
                <a:ea typeface="Calibri"/>
                <a:cs typeface="Times New Roman"/>
              </a:rPr>
              <a:t>he is before all things, and in him all things</a:t>
            </a:r>
            <a:r>
              <a:rPr lang="en-US" sz="2400" b="1" dirty="0" smtClean="0">
                <a:ea typeface="Calibri"/>
                <a:cs typeface="Times New Roman"/>
              </a:rPr>
              <a:t> </a:t>
            </a:r>
            <a:r>
              <a:rPr lang="en-US" sz="2400" dirty="0" smtClean="0">
                <a:ea typeface="Calibri"/>
                <a:cs typeface="Times New Roman"/>
              </a:rPr>
              <a:t>hold together. </a:t>
            </a:r>
            <a:endParaRPr lang="en-US" sz="2400" dirty="0"/>
          </a:p>
        </p:txBody>
      </p:sp>
      <p:sp>
        <p:nvSpPr>
          <p:cNvPr id="3" name="Rectangle 2"/>
          <p:cNvSpPr/>
          <p:nvPr/>
        </p:nvSpPr>
        <p:spPr>
          <a:xfrm>
            <a:off x="685800" y="838200"/>
            <a:ext cx="2542684" cy="492122"/>
          </a:xfrm>
          <a:prstGeom prst="rect">
            <a:avLst/>
          </a:prstGeom>
        </p:spPr>
        <p:txBody>
          <a:bodyPr wrap="none">
            <a:spAutoFit/>
          </a:bodyPr>
          <a:lstStyle/>
          <a:p>
            <a:pPr>
              <a:lnSpc>
                <a:spcPct val="115000"/>
              </a:lnSpc>
              <a:spcAft>
                <a:spcPts val="1000"/>
              </a:spcAft>
            </a:pPr>
            <a:r>
              <a:rPr lang="en-US" sz="2400" b="1" dirty="0">
                <a:ea typeface="Calibri"/>
                <a:cs typeface="Times New Roman"/>
              </a:rPr>
              <a:t>Colossians 1:15-17</a:t>
            </a:r>
            <a:endParaRPr lang="en-US" sz="2400" dirty="0">
              <a:ea typeface="Calibri"/>
              <a:cs typeface="Times New Roman"/>
            </a:endParaRPr>
          </a:p>
        </p:txBody>
      </p:sp>
    </p:spTree>
    <p:extLst>
      <p:ext uri="{BB962C8B-B14F-4D97-AF65-F5344CB8AC3E}">
        <p14:creationId xmlns:p14="http://schemas.microsoft.com/office/powerpoint/2010/main" val="97152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2724913" cy="492122"/>
          </a:xfrm>
          <a:prstGeom prst="rect">
            <a:avLst/>
          </a:prstGeom>
        </p:spPr>
        <p:txBody>
          <a:bodyPr wrap="none">
            <a:spAutoFit/>
          </a:bodyPr>
          <a:lstStyle/>
          <a:p>
            <a:pPr>
              <a:lnSpc>
                <a:spcPct val="115000"/>
              </a:lnSpc>
              <a:spcAft>
                <a:spcPts val="1000"/>
              </a:spcAft>
            </a:pPr>
            <a:r>
              <a:rPr lang="en-US" sz="2400" b="1" dirty="0">
                <a:ea typeface="Calibri"/>
                <a:cs typeface="Times New Roman"/>
              </a:rPr>
              <a:t>Revelation </a:t>
            </a:r>
            <a:r>
              <a:rPr lang="en-US" sz="2400" b="1" dirty="0" smtClean="0">
                <a:ea typeface="Calibri"/>
                <a:cs typeface="Times New Roman"/>
              </a:rPr>
              <a:t>20:11-12</a:t>
            </a:r>
            <a:endParaRPr lang="en-US" sz="2400" dirty="0">
              <a:ea typeface="Calibri"/>
              <a:cs typeface="Times New Roman"/>
            </a:endParaRPr>
          </a:p>
        </p:txBody>
      </p:sp>
      <p:sp>
        <p:nvSpPr>
          <p:cNvPr id="3" name="Rectangle 2"/>
          <p:cNvSpPr/>
          <p:nvPr/>
        </p:nvSpPr>
        <p:spPr>
          <a:xfrm>
            <a:off x="685800" y="2136339"/>
            <a:ext cx="8001000" cy="2677656"/>
          </a:xfrm>
          <a:prstGeom prst="rect">
            <a:avLst/>
          </a:prstGeom>
        </p:spPr>
        <p:txBody>
          <a:bodyPr wrap="square">
            <a:spAutoFit/>
          </a:bodyPr>
          <a:lstStyle/>
          <a:p>
            <a:r>
              <a:rPr lang="en-US" sz="2400" b="1" dirty="0">
                <a:ea typeface="Calibri"/>
                <a:cs typeface="Times New Roman"/>
              </a:rPr>
              <a:t>11 </a:t>
            </a:r>
            <a:r>
              <a:rPr lang="en-US" sz="2400" b="1" dirty="0">
                <a:solidFill>
                  <a:srgbClr val="E46C0A"/>
                </a:solidFill>
                <a:ea typeface="Calibri"/>
                <a:cs typeface="Times New Roman"/>
              </a:rPr>
              <a:t>Then I saw a great white throne</a:t>
            </a:r>
            <a:r>
              <a:rPr lang="en-US" sz="2400" dirty="0">
                <a:solidFill>
                  <a:srgbClr val="E46C0A"/>
                </a:solidFill>
                <a:ea typeface="Calibri"/>
                <a:cs typeface="Times New Roman"/>
              </a:rPr>
              <a:t> </a:t>
            </a:r>
            <a:r>
              <a:rPr lang="en-US" sz="2400" dirty="0" smtClean="0">
                <a:ea typeface="Calibri"/>
                <a:cs typeface="Times New Roman"/>
              </a:rPr>
              <a:t>and </a:t>
            </a:r>
            <a:r>
              <a:rPr lang="en-US" sz="2400" dirty="0">
                <a:ea typeface="Calibri"/>
                <a:cs typeface="Times New Roman"/>
              </a:rPr>
              <a:t>him who was seated on it. From his presence</a:t>
            </a:r>
            <a:r>
              <a:rPr lang="en-US" sz="2400" b="1" dirty="0">
                <a:ea typeface="Calibri"/>
                <a:cs typeface="Times New Roman"/>
              </a:rPr>
              <a:t> </a:t>
            </a:r>
            <a:r>
              <a:rPr lang="en-US" sz="2400" dirty="0">
                <a:ea typeface="Calibri"/>
                <a:cs typeface="Times New Roman"/>
              </a:rPr>
              <a:t>earth and sky fled away, and</a:t>
            </a:r>
            <a:r>
              <a:rPr lang="en-US" sz="2400" b="1" dirty="0">
                <a:ea typeface="Calibri"/>
                <a:cs typeface="Times New Roman"/>
              </a:rPr>
              <a:t> </a:t>
            </a:r>
            <a:r>
              <a:rPr lang="en-US" sz="2400" dirty="0">
                <a:ea typeface="Calibri"/>
                <a:cs typeface="Times New Roman"/>
              </a:rPr>
              <a:t>no place was found for them. </a:t>
            </a:r>
            <a:r>
              <a:rPr lang="en-US" sz="2400" b="1" dirty="0">
                <a:ea typeface="Calibri"/>
                <a:cs typeface="Times New Roman"/>
              </a:rPr>
              <a:t>12 </a:t>
            </a:r>
            <a:r>
              <a:rPr lang="en-US" sz="2400" dirty="0">
                <a:ea typeface="Calibri"/>
                <a:cs typeface="Times New Roman"/>
              </a:rPr>
              <a:t>And I saw the dead, great and small, standing before the throne, and</a:t>
            </a:r>
            <a:r>
              <a:rPr lang="en-US" sz="2400" b="1" dirty="0">
                <a:ea typeface="Calibri"/>
                <a:cs typeface="Times New Roman"/>
              </a:rPr>
              <a:t> </a:t>
            </a:r>
            <a:r>
              <a:rPr lang="en-US" sz="2400" dirty="0">
                <a:ea typeface="Calibri"/>
                <a:cs typeface="Times New Roman"/>
              </a:rPr>
              <a:t>books were opened. Then another book was opened, which is</a:t>
            </a:r>
            <a:r>
              <a:rPr lang="en-US" sz="2400" b="1" dirty="0">
                <a:ea typeface="Calibri"/>
                <a:cs typeface="Times New Roman"/>
              </a:rPr>
              <a:t> </a:t>
            </a:r>
            <a:r>
              <a:rPr lang="en-US" sz="2400" dirty="0">
                <a:ea typeface="Calibri"/>
                <a:cs typeface="Times New Roman"/>
              </a:rPr>
              <a:t>the book of life. </a:t>
            </a:r>
            <a:r>
              <a:rPr lang="en-US" sz="2400" b="1" dirty="0">
                <a:solidFill>
                  <a:srgbClr val="E46C0A"/>
                </a:solidFill>
                <a:ea typeface="Calibri"/>
                <a:cs typeface="Times New Roman"/>
              </a:rPr>
              <a:t>And the dead were </a:t>
            </a:r>
            <a:r>
              <a:rPr lang="en-US" sz="2400" b="1" dirty="0">
                <a:solidFill>
                  <a:srgbClr val="E36C0A"/>
                </a:solidFill>
                <a:ea typeface="Calibri"/>
                <a:cs typeface="Times New Roman"/>
              </a:rPr>
              <a:t>judged [tried] </a:t>
            </a:r>
            <a:r>
              <a:rPr lang="en-US" sz="2400" b="1" dirty="0" smtClean="0">
                <a:solidFill>
                  <a:srgbClr val="E46C0A"/>
                </a:solidFill>
                <a:ea typeface="Calibri"/>
                <a:cs typeface="Times New Roman"/>
              </a:rPr>
              <a:t> </a:t>
            </a:r>
            <a:r>
              <a:rPr lang="en-US" sz="2400" b="1" dirty="0">
                <a:solidFill>
                  <a:srgbClr val="E46C0A"/>
                </a:solidFill>
                <a:ea typeface="Calibri"/>
                <a:cs typeface="Times New Roman"/>
              </a:rPr>
              <a:t>by what was written in the books, according to what they had done.</a:t>
            </a:r>
            <a:r>
              <a:rPr lang="en-US" sz="2400" dirty="0">
                <a:solidFill>
                  <a:srgbClr val="E46C0A"/>
                </a:solidFill>
                <a:ea typeface="Calibri"/>
                <a:cs typeface="Times New Roman"/>
              </a:rPr>
              <a:t> </a:t>
            </a:r>
            <a:endParaRPr lang="en-US" sz="2400" dirty="0"/>
          </a:p>
        </p:txBody>
      </p:sp>
    </p:spTree>
    <p:extLst>
      <p:ext uri="{BB962C8B-B14F-4D97-AF65-F5344CB8AC3E}">
        <p14:creationId xmlns:p14="http://schemas.microsoft.com/office/powerpoint/2010/main" val="334177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4029" y="117478"/>
            <a:ext cx="2819683" cy="492122"/>
          </a:xfrm>
          <a:prstGeom prst="rect">
            <a:avLst/>
          </a:prstGeom>
        </p:spPr>
        <p:txBody>
          <a:bodyPr wrap="none">
            <a:spAutoFit/>
          </a:bodyPr>
          <a:lstStyle/>
          <a:p>
            <a:pPr>
              <a:lnSpc>
                <a:spcPct val="115000"/>
              </a:lnSpc>
              <a:spcAft>
                <a:spcPts val="1000"/>
              </a:spcAft>
            </a:pPr>
            <a:r>
              <a:rPr lang="en-US" sz="2400" b="1" dirty="0">
                <a:ea typeface="Calibri"/>
                <a:cs typeface="Times New Roman"/>
              </a:rPr>
              <a:t>Deuteronomy 5:6-22</a:t>
            </a:r>
            <a:endParaRPr lang="en-US" sz="2400" dirty="0">
              <a:ea typeface="Calibri"/>
              <a:cs typeface="Times New Roman"/>
            </a:endParaRPr>
          </a:p>
        </p:txBody>
      </p:sp>
      <p:sp>
        <p:nvSpPr>
          <p:cNvPr id="4" name="Rectangle 3"/>
          <p:cNvSpPr/>
          <p:nvPr/>
        </p:nvSpPr>
        <p:spPr>
          <a:xfrm>
            <a:off x="533400" y="1720840"/>
            <a:ext cx="8077200" cy="3416320"/>
          </a:xfrm>
          <a:prstGeom prst="rect">
            <a:avLst/>
          </a:prstGeom>
        </p:spPr>
        <p:txBody>
          <a:bodyPr wrap="square">
            <a:spAutoFit/>
          </a:bodyPr>
          <a:lstStyle/>
          <a:p>
            <a:r>
              <a:rPr lang="en-US" sz="2400" b="1" dirty="0">
                <a:ea typeface="Calibri"/>
                <a:cs typeface="Times New Roman"/>
              </a:rPr>
              <a:t>1 </a:t>
            </a:r>
            <a:r>
              <a:rPr lang="en-US" sz="2400" dirty="0">
                <a:ea typeface="Calibri"/>
                <a:cs typeface="Times New Roman"/>
              </a:rPr>
              <a:t>And Moses summoned all Israel and said to them, "Hear, O Israel, </a:t>
            </a:r>
            <a:r>
              <a:rPr lang="en-US" sz="2400" b="1" dirty="0">
                <a:solidFill>
                  <a:srgbClr val="E46C0A"/>
                </a:solidFill>
                <a:ea typeface="Calibri"/>
                <a:cs typeface="Times New Roman"/>
              </a:rPr>
              <a:t>the statutes and the rules that I speak in your hearing today, and you shall learn them and be careful to do them.</a:t>
            </a:r>
            <a:r>
              <a:rPr lang="en-US" sz="2400" dirty="0">
                <a:ea typeface="Calibri"/>
                <a:cs typeface="Times New Roman"/>
              </a:rPr>
              <a:t> </a:t>
            </a:r>
            <a:r>
              <a:rPr lang="en-US" sz="2400" b="1" dirty="0">
                <a:ea typeface="Calibri"/>
                <a:cs typeface="Times New Roman"/>
              </a:rPr>
              <a:t>2 </a:t>
            </a:r>
            <a:r>
              <a:rPr lang="en-US" sz="2400" dirty="0">
                <a:ea typeface="Calibri"/>
                <a:cs typeface="Times New Roman"/>
              </a:rPr>
              <a:t>The Lord our God made a covenant with us in </a:t>
            </a:r>
            <a:r>
              <a:rPr lang="en-US" sz="2400" dirty="0" err="1">
                <a:ea typeface="Calibri"/>
                <a:cs typeface="Times New Roman"/>
              </a:rPr>
              <a:t>Horeb</a:t>
            </a:r>
            <a:r>
              <a:rPr lang="en-US" sz="2400" dirty="0">
                <a:ea typeface="Calibri"/>
                <a:cs typeface="Times New Roman"/>
              </a:rPr>
              <a:t>. </a:t>
            </a:r>
            <a:r>
              <a:rPr lang="en-US" sz="2400" b="1" dirty="0">
                <a:ea typeface="Calibri"/>
                <a:cs typeface="Times New Roman"/>
              </a:rPr>
              <a:t>3 </a:t>
            </a:r>
            <a:r>
              <a:rPr lang="en-US" sz="2400" dirty="0">
                <a:ea typeface="Calibri"/>
                <a:cs typeface="Times New Roman"/>
              </a:rPr>
              <a:t>Not with our fathers did the Lord make this covenant, but with us, who are all of us here alive today. </a:t>
            </a:r>
            <a:r>
              <a:rPr lang="en-US" sz="2400" b="1" dirty="0">
                <a:ea typeface="Calibri"/>
                <a:cs typeface="Times New Roman"/>
              </a:rPr>
              <a:t>4 </a:t>
            </a:r>
            <a:r>
              <a:rPr lang="en-US" sz="2400" dirty="0">
                <a:ea typeface="Calibri"/>
                <a:cs typeface="Times New Roman"/>
              </a:rPr>
              <a:t>The Lord  spoke with you</a:t>
            </a:r>
            <a:r>
              <a:rPr lang="en-US" sz="2400" b="1" dirty="0">
                <a:ea typeface="Calibri"/>
                <a:cs typeface="Times New Roman"/>
              </a:rPr>
              <a:t> </a:t>
            </a:r>
            <a:r>
              <a:rPr lang="en-US" sz="2400" dirty="0">
                <a:ea typeface="Calibri"/>
                <a:cs typeface="Times New Roman"/>
              </a:rPr>
              <a:t>face to face at the mountain, out of the midst of the fire, </a:t>
            </a:r>
            <a:r>
              <a:rPr lang="en-US" sz="2400" b="1" dirty="0">
                <a:ea typeface="Calibri"/>
                <a:cs typeface="Times New Roman"/>
              </a:rPr>
              <a:t>5 </a:t>
            </a:r>
            <a:r>
              <a:rPr lang="en-US" sz="2400" dirty="0">
                <a:ea typeface="Calibri"/>
                <a:cs typeface="Times New Roman"/>
              </a:rPr>
              <a:t>while I stood between the Lord  and you at that time, to declare to you the word of the Lord. </a:t>
            </a:r>
            <a:endParaRPr lang="en-US" sz="2400" dirty="0"/>
          </a:p>
        </p:txBody>
      </p:sp>
    </p:spTree>
    <p:extLst>
      <p:ext uri="{BB962C8B-B14F-4D97-AF65-F5344CB8AC3E}">
        <p14:creationId xmlns:p14="http://schemas.microsoft.com/office/powerpoint/2010/main" val="175210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743" y="3200400"/>
            <a:ext cx="8077200" cy="1366528"/>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How do you think that, after creating these governmental structures and establishing these laws, God might look </a:t>
            </a:r>
            <a:r>
              <a:rPr lang="en-US" sz="2400" b="1" dirty="0" smtClean="0">
                <a:solidFill>
                  <a:srgbClr val="77933C"/>
                </a:solidFill>
                <a:ea typeface="Calibri"/>
                <a:cs typeface="Times New Roman"/>
              </a:rPr>
              <a:t>after </a:t>
            </a:r>
            <a:r>
              <a:rPr lang="en-US" sz="2400" b="1" dirty="0">
                <a:solidFill>
                  <a:srgbClr val="77933C"/>
                </a:solidFill>
                <a:ea typeface="Calibri"/>
                <a:cs typeface="Times New Roman"/>
              </a:rPr>
              <a:t>His </a:t>
            </a:r>
            <a:r>
              <a:rPr lang="en-US" sz="2400" b="1" dirty="0">
                <a:solidFill>
                  <a:srgbClr val="76923C"/>
                </a:solidFill>
                <a:ea typeface="Calibri"/>
                <a:cs typeface="Times New Roman"/>
              </a:rPr>
              <a:t>government</a:t>
            </a:r>
            <a:r>
              <a:rPr lang="en-US" sz="2400" b="1" dirty="0" smtClean="0">
                <a:solidFill>
                  <a:srgbClr val="77933C"/>
                </a:solidFill>
                <a:ea typeface="Calibri"/>
                <a:cs typeface="Times New Roman"/>
              </a:rPr>
              <a:t>?</a:t>
            </a:r>
            <a:endParaRPr lang="en-US" sz="2400" dirty="0">
              <a:ea typeface="Calibri"/>
              <a:cs typeface="Times New Roman"/>
            </a:endParaRPr>
          </a:p>
        </p:txBody>
      </p:sp>
      <p:sp>
        <p:nvSpPr>
          <p:cNvPr id="3" name="Rectangle 2"/>
          <p:cNvSpPr/>
          <p:nvPr/>
        </p:nvSpPr>
        <p:spPr>
          <a:xfrm>
            <a:off x="838200" y="685800"/>
            <a:ext cx="7467600" cy="517065"/>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…whether thrones or dominions or rulers or authorities…</a:t>
            </a:r>
            <a:endParaRPr lang="en-US" sz="2400" dirty="0">
              <a:ea typeface="Calibri"/>
              <a:cs typeface="Times New Roman"/>
            </a:endParaRPr>
          </a:p>
        </p:txBody>
      </p:sp>
    </p:spTree>
    <p:extLst>
      <p:ext uri="{BB962C8B-B14F-4D97-AF65-F5344CB8AC3E}">
        <p14:creationId xmlns:p14="http://schemas.microsoft.com/office/powerpoint/2010/main" val="2472790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64285"/>
            <a:ext cx="7086600" cy="492122"/>
          </a:xfrm>
          <a:prstGeom prst="rect">
            <a:avLst/>
          </a:prstGeom>
        </p:spPr>
        <p:txBody>
          <a:bodyPr wrap="square">
            <a:spAutoFit/>
          </a:bodyPr>
          <a:lstStyle/>
          <a:p>
            <a:pPr algn="ctr">
              <a:lnSpc>
                <a:spcPct val="115000"/>
              </a:lnSpc>
              <a:spcAft>
                <a:spcPts val="1000"/>
              </a:spcAft>
            </a:pPr>
            <a:r>
              <a:rPr lang="en-US" sz="2400" b="1" dirty="0">
                <a:solidFill>
                  <a:srgbClr val="77933C"/>
                </a:solidFill>
                <a:ea typeface="Calibri"/>
                <a:cs typeface="Times New Roman"/>
              </a:rPr>
              <a:t>When you think of sin, what comes to your mind?</a:t>
            </a:r>
            <a:endParaRPr lang="en-US" sz="2400" dirty="0">
              <a:ea typeface="Calibri"/>
              <a:cs typeface="Times New Roman"/>
            </a:endParaRPr>
          </a:p>
        </p:txBody>
      </p:sp>
    </p:spTree>
    <p:extLst>
      <p:ext uri="{BB962C8B-B14F-4D97-AF65-F5344CB8AC3E}">
        <p14:creationId xmlns:p14="http://schemas.microsoft.com/office/powerpoint/2010/main" val="4212791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67913"/>
            <a:ext cx="7620000" cy="1791260"/>
          </a:xfrm>
          <a:prstGeom prst="rect">
            <a:avLst/>
          </a:prstGeom>
        </p:spPr>
        <p:txBody>
          <a:bodyPr wrap="square">
            <a:spAutoFit/>
          </a:bodyPr>
          <a:lstStyle/>
          <a:p>
            <a:pPr marL="742950" marR="0" lvl="1" indent="-285750">
              <a:lnSpc>
                <a:spcPct val="115000"/>
              </a:lnSpc>
              <a:spcBef>
                <a:spcPts val="0"/>
              </a:spcBef>
              <a:spcAft>
                <a:spcPts val="0"/>
              </a:spcAft>
              <a:buFont typeface="Courier New"/>
              <a:buChar char="o"/>
            </a:pPr>
            <a:r>
              <a:rPr lang="en-US" sz="2400" b="1" dirty="0">
                <a:solidFill>
                  <a:schemeClr val="accent5"/>
                </a:solidFill>
                <a:ea typeface="Calibri"/>
                <a:cs typeface="Times New Roman"/>
              </a:rPr>
              <a:t>missing the mark moving toward total destruction;</a:t>
            </a:r>
          </a:p>
          <a:p>
            <a:pPr marL="742950" marR="0" lvl="1" indent="-285750">
              <a:lnSpc>
                <a:spcPct val="115000"/>
              </a:lnSpc>
              <a:spcBef>
                <a:spcPts val="0"/>
              </a:spcBef>
              <a:spcAft>
                <a:spcPts val="0"/>
              </a:spcAft>
              <a:buFont typeface="Courier New"/>
              <a:buChar char="o"/>
            </a:pPr>
            <a:r>
              <a:rPr lang="en-US" sz="2400" b="1" dirty="0">
                <a:solidFill>
                  <a:schemeClr val="accent5"/>
                </a:solidFill>
                <a:ea typeface="Calibri"/>
                <a:cs typeface="Times New Roman"/>
              </a:rPr>
              <a:t>the sinner not able to share in the prize (eternal life);</a:t>
            </a:r>
          </a:p>
          <a:p>
            <a:pPr marL="742950" marR="0" lvl="1" indent="-285750">
              <a:lnSpc>
                <a:spcPct val="115000"/>
              </a:lnSpc>
              <a:spcBef>
                <a:spcPts val="0"/>
              </a:spcBef>
              <a:spcAft>
                <a:spcPts val="0"/>
              </a:spcAft>
              <a:buFont typeface="Courier New"/>
              <a:buChar char="o"/>
            </a:pPr>
            <a:r>
              <a:rPr lang="en-US" sz="2400" b="1" dirty="0">
                <a:solidFill>
                  <a:schemeClr val="accent5"/>
                </a:solidFill>
                <a:ea typeface="Calibri"/>
                <a:cs typeface="Times New Roman"/>
              </a:rPr>
              <a:t>and God’s enforcement processes </a:t>
            </a:r>
          </a:p>
          <a:p>
            <a:pPr marL="1143000" marR="0" lvl="2" indent="-228600">
              <a:lnSpc>
                <a:spcPct val="115000"/>
              </a:lnSpc>
              <a:spcBef>
                <a:spcPts val="0"/>
              </a:spcBef>
              <a:spcAft>
                <a:spcPts val="1000"/>
              </a:spcAft>
              <a:buFont typeface="Wingdings"/>
              <a:buChar char=""/>
            </a:pPr>
            <a:r>
              <a:rPr lang="en-US" sz="2400" b="1" dirty="0">
                <a:solidFill>
                  <a:schemeClr val="accent5"/>
                </a:solidFill>
                <a:ea typeface="Calibri"/>
                <a:cs typeface="Times New Roman"/>
              </a:rPr>
              <a:t>including court-ordered punishment </a:t>
            </a:r>
          </a:p>
        </p:txBody>
      </p:sp>
    </p:spTree>
    <p:extLst>
      <p:ext uri="{BB962C8B-B14F-4D97-AF65-F5344CB8AC3E}">
        <p14:creationId xmlns:p14="http://schemas.microsoft.com/office/powerpoint/2010/main" val="3614299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23029"/>
            <a:ext cx="7848600" cy="3296993"/>
          </a:xfrm>
          <a:prstGeom prst="rect">
            <a:avLst/>
          </a:prstGeom>
        </p:spPr>
        <p:txBody>
          <a:bodyPr wrap="square">
            <a:spAutoFit/>
          </a:bodyPr>
          <a:lstStyle/>
          <a:p>
            <a:pPr>
              <a:lnSpc>
                <a:spcPct val="115000"/>
              </a:lnSpc>
              <a:spcAft>
                <a:spcPts val="1000"/>
              </a:spcAft>
            </a:pPr>
            <a:r>
              <a:rPr lang="en-US" sz="2400" b="1" dirty="0">
                <a:solidFill>
                  <a:srgbClr val="E46C0A"/>
                </a:solidFill>
                <a:ea typeface="Calibri"/>
                <a:cs typeface="Times New Roman"/>
              </a:rPr>
              <a:t>Forgiveness:</a:t>
            </a:r>
            <a:endParaRPr lang="en-US" sz="2400" dirty="0">
              <a:ea typeface="Calibri"/>
              <a:cs typeface="Times New Roman"/>
            </a:endParaRPr>
          </a:p>
          <a:p>
            <a:pPr>
              <a:lnSpc>
                <a:spcPct val="115000"/>
              </a:lnSpc>
              <a:spcAft>
                <a:spcPts val="1000"/>
              </a:spcAft>
            </a:pPr>
            <a:r>
              <a:rPr lang="en-US" sz="2400" b="1" dirty="0" err="1">
                <a:ea typeface="Calibri"/>
                <a:cs typeface="Times New Roman"/>
              </a:rPr>
              <a:t>aphiemi</a:t>
            </a:r>
            <a:r>
              <a:rPr lang="en-US" sz="2400" b="1" dirty="0">
                <a:ea typeface="Calibri"/>
                <a:cs typeface="Times New Roman"/>
              </a:rPr>
              <a:t> </a:t>
            </a:r>
            <a:r>
              <a:rPr lang="en-US" sz="2400" dirty="0">
                <a:ea typeface="Calibri"/>
                <a:cs typeface="Times New Roman"/>
              </a:rPr>
              <a:t>(</a:t>
            </a:r>
            <a:r>
              <a:rPr lang="en-US" sz="2400" u="sng" dirty="0">
                <a:ea typeface="Calibri"/>
                <a:cs typeface="Times New Roman"/>
              </a:rPr>
              <a:t>NT:863</a:t>
            </a:r>
            <a:r>
              <a:rPr lang="en-US" sz="2400" dirty="0">
                <a:ea typeface="Calibri"/>
                <a:cs typeface="Times New Roman"/>
              </a:rPr>
              <a:t>), primarily,</a:t>
            </a:r>
            <a:r>
              <a:rPr lang="en-US" sz="2400" b="1" dirty="0">
                <a:ea typeface="Calibri"/>
                <a:cs typeface="Times New Roman"/>
              </a:rPr>
              <a:t> </a:t>
            </a:r>
            <a:r>
              <a:rPr lang="en-US" sz="2400" b="1" dirty="0">
                <a:solidFill>
                  <a:schemeClr val="accent5"/>
                </a:solidFill>
                <a:ea typeface="Calibri"/>
                <a:cs typeface="Times New Roman"/>
              </a:rPr>
              <a:t>"to send forth, send away" </a:t>
            </a:r>
            <a:r>
              <a:rPr lang="en-US" sz="2400" dirty="0">
                <a:ea typeface="Calibri"/>
                <a:cs typeface="Times New Roman"/>
              </a:rPr>
              <a:t>[regarding] ‎(b) sins…</a:t>
            </a:r>
          </a:p>
          <a:p>
            <a:pPr marL="342900" marR="0" lvl="0" indent="-342900">
              <a:lnSpc>
                <a:spcPct val="115000"/>
              </a:lnSpc>
              <a:spcBef>
                <a:spcPts val="0"/>
              </a:spcBef>
              <a:spcAft>
                <a:spcPts val="0"/>
              </a:spcAft>
              <a:buFont typeface="+mj-lt"/>
              <a:buAutoNum type="arabicPeriod"/>
            </a:pPr>
            <a:r>
              <a:rPr lang="en-US" sz="2400" dirty="0">
                <a:solidFill>
                  <a:schemeClr val="accent5"/>
                </a:solidFill>
                <a:ea typeface="Calibri"/>
                <a:cs typeface="Times New Roman"/>
              </a:rPr>
              <a:t>‎</a:t>
            </a:r>
            <a:r>
              <a:rPr lang="en-US" sz="2400" b="1" dirty="0">
                <a:solidFill>
                  <a:schemeClr val="accent5"/>
                </a:solidFill>
                <a:ea typeface="Calibri"/>
                <a:cs typeface="Times New Roman"/>
              </a:rPr>
              <a:t>firstly signifies the remission [dismissal]of the punishment due to sinful conduct… </a:t>
            </a:r>
            <a:endParaRPr lang="en-US" sz="2400" dirty="0">
              <a:solidFill>
                <a:schemeClr val="accent5"/>
              </a:solidFill>
              <a:ea typeface="Calibri"/>
              <a:cs typeface="Times New Roman"/>
            </a:endParaRPr>
          </a:p>
          <a:p>
            <a:pPr marL="342900" marR="0" lvl="0" indent="-342900">
              <a:lnSpc>
                <a:spcPct val="115000"/>
              </a:lnSpc>
              <a:spcBef>
                <a:spcPts val="0"/>
              </a:spcBef>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352705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85800"/>
            <a:ext cx="2365199" cy="492122"/>
          </a:xfrm>
          <a:prstGeom prst="rect">
            <a:avLst/>
          </a:prstGeom>
        </p:spPr>
        <p:txBody>
          <a:bodyPr wrap="none">
            <a:spAutoFit/>
          </a:bodyPr>
          <a:lstStyle/>
          <a:p>
            <a:pPr marL="457200" marR="0">
              <a:lnSpc>
                <a:spcPct val="115000"/>
              </a:lnSpc>
              <a:spcBef>
                <a:spcPts val="0"/>
              </a:spcBef>
              <a:spcAft>
                <a:spcPts val="1000"/>
              </a:spcAft>
            </a:pPr>
            <a:r>
              <a:rPr lang="en-US" sz="2400" b="1" dirty="0">
                <a:solidFill>
                  <a:srgbClr val="000000"/>
                </a:solidFill>
                <a:ea typeface="Calibri"/>
                <a:cs typeface="Times New Roman"/>
              </a:rPr>
              <a:t>Rev 12: 10-12</a:t>
            </a:r>
            <a:endParaRPr lang="en-US" sz="2400" dirty="0">
              <a:ea typeface="Calibri"/>
              <a:cs typeface="Times New Roman"/>
            </a:endParaRPr>
          </a:p>
        </p:txBody>
      </p:sp>
      <p:sp>
        <p:nvSpPr>
          <p:cNvPr id="4" name="Rectangle 3"/>
          <p:cNvSpPr/>
          <p:nvPr/>
        </p:nvSpPr>
        <p:spPr>
          <a:xfrm>
            <a:off x="609600" y="1443841"/>
            <a:ext cx="8229600" cy="3785652"/>
          </a:xfrm>
          <a:prstGeom prst="rect">
            <a:avLst/>
          </a:prstGeom>
        </p:spPr>
        <p:txBody>
          <a:bodyPr wrap="square">
            <a:spAutoFit/>
          </a:bodyPr>
          <a:lstStyle/>
          <a:p>
            <a:r>
              <a:rPr lang="en-US" sz="2400" b="1" dirty="0">
                <a:solidFill>
                  <a:srgbClr val="000000"/>
                </a:solidFill>
                <a:ea typeface="Calibri"/>
                <a:cs typeface="Times New Roman"/>
              </a:rPr>
              <a:t>10 </a:t>
            </a:r>
            <a:r>
              <a:rPr lang="en-US" sz="2400" dirty="0">
                <a:solidFill>
                  <a:srgbClr val="000000"/>
                </a:solidFill>
                <a:ea typeface="Calibri"/>
                <a:cs typeface="Times New Roman"/>
              </a:rPr>
              <a:t>And I heard a loud voice in heaven, saying, "Now</a:t>
            </a:r>
            <a:r>
              <a:rPr lang="en-US" sz="2400" b="1" dirty="0">
                <a:solidFill>
                  <a:srgbClr val="000000"/>
                </a:solidFill>
                <a:ea typeface="Calibri"/>
                <a:cs typeface="Times New Roman"/>
              </a:rPr>
              <a:t> </a:t>
            </a:r>
            <a:r>
              <a:rPr lang="en-US" sz="2400" dirty="0">
                <a:solidFill>
                  <a:srgbClr val="000000"/>
                </a:solidFill>
                <a:ea typeface="Calibri"/>
                <a:cs typeface="Times New Roman"/>
              </a:rPr>
              <a:t>the salvation and the power and the kingdom of our God and the authority of his Christ have come, </a:t>
            </a:r>
            <a:r>
              <a:rPr lang="en-US" sz="2400" b="1" dirty="0">
                <a:solidFill>
                  <a:srgbClr val="E46C0A"/>
                </a:solidFill>
                <a:ea typeface="Calibri"/>
                <a:cs typeface="Times New Roman"/>
              </a:rPr>
              <a:t>for the accuser of our brothers has been thrown down, who accuses them day and night before our God.</a:t>
            </a:r>
            <a:r>
              <a:rPr lang="en-US" sz="2400" dirty="0">
                <a:solidFill>
                  <a:srgbClr val="E46C0A"/>
                </a:solidFill>
                <a:ea typeface="Calibri"/>
                <a:cs typeface="Times New Roman"/>
              </a:rPr>
              <a:t> </a:t>
            </a:r>
            <a:r>
              <a:rPr lang="en-US" sz="2400" b="1" dirty="0">
                <a:solidFill>
                  <a:srgbClr val="000000"/>
                </a:solidFill>
                <a:ea typeface="Calibri"/>
                <a:cs typeface="Times New Roman"/>
              </a:rPr>
              <a:t>11 </a:t>
            </a:r>
            <a:r>
              <a:rPr lang="en-US" sz="2400" dirty="0">
                <a:solidFill>
                  <a:srgbClr val="000000"/>
                </a:solidFill>
                <a:ea typeface="Calibri"/>
                <a:cs typeface="Times New Roman"/>
              </a:rPr>
              <a:t>And</a:t>
            </a:r>
            <a:r>
              <a:rPr lang="en-US" sz="2400" b="1" dirty="0">
                <a:solidFill>
                  <a:srgbClr val="000000"/>
                </a:solidFill>
                <a:ea typeface="Calibri"/>
                <a:cs typeface="Times New Roman"/>
              </a:rPr>
              <a:t> </a:t>
            </a:r>
            <a:r>
              <a:rPr lang="en-US" sz="2400" dirty="0">
                <a:solidFill>
                  <a:srgbClr val="000000"/>
                </a:solidFill>
                <a:ea typeface="Calibri"/>
                <a:cs typeface="Times New Roman"/>
              </a:rPr>
              <a:t>they have conquered him by the blood of the Lamb and by the word of their testimony, for</a:t>
            </a:r>
            <a:r>
              <a:rPr lang="en-US" sz="2400" b="1" dirty="0">
                <a:solidFill>
                  <a:srgbClr val="000000"/>
                </a:solidFill>
                <a:ea typeface="Calibri"/>
                <a:cs typeface="Times New Roman"/>
              </a:rPr>
              <a:t> </a:t>
            </a:r>
            <a:r>
              <a:rPr lang="en-US" sz="2400" dirty="0">
                <a:solidFill>
                  <a:srgbClr val="000000"/>
                </a:solidFill>
                <a:ea typeface="Calibri"/>
                <a:cs typeface="Times New Roman"/>
              </a:rPr>
              <a:t>they loved not their lives</a:t>
            </a:r>
            <a:r>
              <a:rPr lang="en-US" sz="2400" b="1" dirty="0">
                <a:solidFill>
                  <a:srgbClr val="000000"/>
                </a:solidFill>
                <a:ea typeface="Calibri"/>
                <a:cs typeface="Times New Roman"/>
              </a:rPr>
              <a:t> </a:t>
            </a:r>
            <a:r>
              <a:rPr lang="en-US" sz="2400" dirty="0">
                <a:solidFill>
                  <a:srgbClr val="000000"/>
                </a:solidFill>
                <a:ea typeface="Calibri"/>
                <a:cs typeface="Times New Roman"/>
              </a:rPr>
              <a:t>even unto death. </a:t>
            </a:r>
            <a:r>
              <a:rPr lang="en-US" sz="2400" b="1" dirty="0">
                <a:solidFill>
                  <a:srgbClr val="000000"/>
                </a:solidFill>
                <a:ea typeface="Calibri"/>
                <a:cs typeface="Times New Roman"/>
              </a:rPr>
              <a:t>12 </a:t>
            </a:r>
            <a:r>
              <a:rPr lang="en-US" sz="2400" dirty="0">
                <a:solidFill>
                  <a:srgbClr val="000000"/>
                </a:solidFill>
                <a:ea typeface="Calibri"/>
                <a:cs typeface="Times New Roman"/>
              </a:rPr>
              <a:t>Therefore,</a:t>
            </a:r>
            <a:r>
              <a:rPr lang="en-US" sz="2400" b="1" dirty="0">
                <a:solidFill>
                  <a:srgbClr val="000000"/>
                </a:solidFill>
                <a:ea typeface="Calibri"/>
                <a:cs typeface="Times New Roman"/>
              </a:rPr>
              <a:t> </a:t>
            </a:r>
            <a:r>
              <a:rPr lang="en-US" sz="2400" dirty="0">
                <a:solidFill>
                  <a:srgbClr val="000000"/>
                </a:solidFill>
                <a:ea typeface="Calibri"/>
                <a:cs typeface="Times New Roman"/>
              </a:rPr>
              <a:t>rejoice, O heavens and you who dwell in them! But</a:t>
            </a:r>
            <a:r>
              <a:rPr lang="en-US" sz="2400" b="1" dirty="0">
                <a:solidFill>
                  <a:srgbClr val="000000"/>
                </a:solidFill>
                <a:ea typeface="Calibri"/>
                <a:cs typeface="Times New Roman"/>
              </a:rPr>
              <a:t> </a:t>
            </a:r>
            <a:r>
              <a:rPr lang="en-US" sz="2400" dirty="0">
                <a:solidFill>
                  <a:srgbClr val="000000"/>
                </a:solidFill>
                <a:ea typeface="Calibri"/>
                <a:cs typeface="Times New Roman"/>
              </a:rPr>
              <a:t>woe to you, O earth and sea, for the devil has come down to you in great wrath, because</a:t>
            </a:r>
            <a:r>
              <a:rPr lang="en-US" sz="2400" b="1" dirty="0">
                <a:solidFill>
                  <a:srgbClr val="000000"/>
                </a:solidFill>
                <a:ea typeface="Calibri"/>
                <a:cs typeface="Times New Roman"/>
              </a:rPr>
              <a:t> </a:t>
            </a:r>
            <a:r>
              <a:rPr lang="en-US" sz="2400" dirty="0">
                <a:solidFill>
                  <a:srgbClr val="000000"/>
                </a:solidFill>
                <a:ea typeface="Calibri"/>
                <a:cs typeface="Times New Roman"/>
              </a:rPr>
              <a:t>he knows that his time is short!" </a:t>
            </a:r>
            <a:endParaRPr lang="en-US" sz="2400" dirty="0"/>
          </a:p>
        </p:txBody>
      </p:sp>
    </p:spTree>
    <p:extLst>
      <p:ext uri="{BB962C8B-B14F-4D97-AF65-F5344CB8AC3E}">
        <p14:creationId xmlns:p14="http://schemas.microsoft.com/office/powerpoint/2010/main" val="236535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451064" y="5664487"/>
            <a:ext cx="2057400" cy="940087"/>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3565455" y="5842142"/>
            <a:ext cx="1817769" cy="584775"/>
          </a:xfrm>
          <a:prstGeom prst="rect">
            <a:avLst/>
          </a:prstGeom>
          <a:noFill/>
        </p:spPr>
        <p:txBody>
          <a:bodyPr wrap="square" rtlCol="0">
            <a:spAutoFit/>
          </a:bodyPr>
          <a:lstStyle/>
          <a:p>
            <a:pPr algn="ctr"/>
            <a:r>
              <a:rPr lang="en-US" sz="3200" dirty="0" smtClean="0">
                <a:solidFill>
                  <a:prstClr val="black"/>
                </a:solidFill>
              </a:rPr>
              <a:t>No Hold</a:t>
            </a:r>
            <a:endParaRPr lang="en-US" sz="32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3475013" y="2607892"/>
            <a:ext cx="1817769" cy="1481107"/>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3" name="Straight Connector 42"/>
          <p:cNvCxnSpPr>
            <a:endCxn id="2" idx="0"/>
          </p:cNvCxnSpPr>
          <p:nvPr/>
        </p:nvCxnSpPr>
        <p:spPr>
          <a:xfrm flipH="1">
            <a:off x="4479764" y="4088999"/>
            <a:ext cx="11123" cy="15754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441918" y="2932946"/>
            <a:ext cx="1850864" cy="830997"/>
          </a:xfrm>
          <a:prstGeom prst="rect">
            <a:avLst/>
          </a:prstGeom>
          <a:noFill/>
        </p:spPr>
        <p:txBody>
          <a:bodyPr wrap="square" rtlCol="0">
            <a:spAutoFit/>
          </a:bodyPr>
          <a:lstStyle/>
          <a:p>
            <a:pPr algn="ctr"/>
            <a:r>
              <a:rPr lang="en-US" sz="2400" dirty="0" smtClean="0">
                <a:solidFill>
                  <a:prstClr val="black"/>
                </a:solidFill>
              </a:rPr>
              <a:t>Forgiveness</a:t>
            </a:r>
          </a:p>
          <a:p>
            <a:pPr algn="ctr"/>
            <a:r>
              <a:rPr lang="en-US" sz="2400" dirty="0" smtClean="0">
                <a:solidFill>
                  <a:prstClr val="black"/>
                </a:solidFill>
              </a:rPr>
              <a:t>Context</a:t>
            </a:r>
            <a:endParaRPr lang="en-US" sz="2400" dirty="0">
              <a:solidFill>
                <a:prstClr val="black"/>
              </a:solidFill>
            </a:endParaRPr>
          </a:p>
        </p:txBody>
      </p:sp>
      <p:sp>
        <p:nvSpPr>
          <p:cNvPr id="4" name="Oval 3"/>
          <p:cNvSpPr/>
          <p:nvPr/>
        </p:nvSpPr>
        <p:spPr>
          <a:xfrm>
            <a:off x="1524000" y="1295400"/>
            <a:ext cx="1600200" cy="1524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5562600" y="1219200"/>
            <a:ext cx="1585976" cy="160020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a:off x="1461008" y="1641901"/>
            <a:ext cx="1647952" cy="830997"/>
          </a:xfrm>
          <a:prstGeom prst="rect">
            <a:avLst/>
          </a:prstGeom>
          <a:noFill/>
        </p:spPr>
        <p:txBody>
          <a:bodyPr wrap="none" rtlCol="0">
            <a:spAutoFit/>
          </a:bodyPr>
          <a:lstStyle/>
          <a:p>
            <a:pPr algn="ctr"/>
            <a:r>
              <a:rPr lang="en-US" sz="2400" dirty="0" smtClean="0">
                <a:solidFill>
                  <a:prstClr val="black"/>
                </a:solidFill>
              </a:rPr>
              <a:t>Receive</a:t>
            </a:r>
          </a:p>
          <a:p>
            <a:pPr algn="ctr"/>
            <a:r>
              <a:rPr lang="en-US" sz="2400" dirty="0" smtClean="0">
                <a:solidFill>
                  <a:prstClr val="black"/>
                </a:solidFill>
              </a:rPr>
              <a:t>Forgiveness</a:t>
            </a:r>
            <a:endParaRPr lang="en-US" sz="2400" dirty="0">
              <a:solidFill>
                <a:prstClr val="black"/>
              </a:solidFill>
            </a:endParaRPr>
          </a:p>
        </p:txBody>
      </p:sp>
      <p:sp>
        <p:nvSpPr>
          <p:cNvPr id="7" name="TextBox 6"/>
          <p:cNvSpPr txBox="1"/>
          <p:nvPr/>
        </p:nvSpPr>
        <p:spPr>
          <a:xfrm>
            <a:off x="5562600" y="1603801"/>
            <a:ext cx="1647952" cy="830997"/>
          </a:xfrm>
          <a:prstGeom prst="rect">
            <a:avLst/>
          </a:prstGeom>
          <a:noFill/>
        </p:spPr>
        <p:txBody>
          <a:bodyPr wrap="none" rtlCol="0">
            <a:spAutoFit/>
          </a:bodyPr>
          <a:lstStyle/>
          <a:p>
            <a:pPr algn="ctr"/>
            <a:r>
              <a:rPr lang="en-US" sz="2400" dirty="0" smtClean="0">
                <a:solidFill>
                  <a:prstClr val="black"/>
                </a:solidFill>
              </a:rPr>
              <a:t>Grant </a:t>
            </a:r>
          </a:p>
          <a:p>
            <a:pPr algn="ctr"/>
            <a:r>
              <a:rPr lang="en-US" sz="2400" dirty="0" smtClean="0">
                <a:solidFill>
                  <a:prstClr val="black"/>
                </a:solidFill>
              </a:rPr>
              <a:t>Forgiveness</a:t>
            </a:r>
            <a:endParaRPr lang="en-US" sz="2400" dirty="0">
              <a:solidFill>
                <a:prstClr val="black"/>
              </a:solidFill>
            </a:endParaRPr>
          </a:p>
        </p:txBody>
      </p:sp>
      <p:cxnSp>
        <p:nvCxnSpPr>
          <p:cNvPr id="9" name="Straight Connector 8"/>
          <p:cNvCxnSpPr/>
          <p:nvPr/>
        </p:nvCxnSpPr>
        <p:spPr>
          <a:xfrm flipH="1">
            <a:off x="5181600" y="2532965"/>
            <a:ext cx="457200" cy="3999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5"/>
          </p:cNvCxnSpPr>
          <p:nvPr/>
        </p:nvCxnSpPr>
        <p:spPr>
          <a:xfrm>
            <a:off x="2889856" y="2596215"/>
            <a:ext cx="675599" cy="4517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45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2888149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64285"/>
            <a:ext cx="8077200"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Can you think of any ways that forgiveness might reduce the devil’s influence in your life?</a:t>
            </a:r>
            <a:endParaRPr lang="en-US" sz="2400" dirty="0">
              <a:ea typeface="Calibri"/>
              <a:cs typeface="Times New Roman"/>
            </a:endParaRPr>
          </a:p>
        </p:txBody>
      </p:sp>
    </p:spTree>
    <p:extLst>
      <p:ext uri="{BB962C8B-B14F-4D97-AF65-F5344CB8AC3E}">
        <p14:creationId xmlns:p14="http://schemas.microsoft.com/office/powerpoint/2010/main" val="290490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smtClean="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smtClean="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smtClean="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3630499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094" y="2428284"/>
            <a:ext cx="8839200" cy="2405530"/>
          </a:xfrm>
          <a:prstGeom prst="rect">
            <a:avLst/>
          </a:prstGeom>
        </p:spPr>
        <p:txBody>
          <a:bodyPr wrap="square">
            <a:spAutoFit/>
          </a:bodyPr>
          <a:lstStyle/>
          <a:p>
            <a:pPr>
              <a:lnSpc>
                <a:spcPct val="115000"/>
              </a:lnSpc>
              <a:spcAft>
                <a:spcPts val="1000"/>
              </a:spcAft>
            </a:pPr>
            <a:r>
              <a:rPr lang="en-US" sz="2200" b="1" dirty="0">
                <a:solidFill>
                  <a:prstClr val="black"/>
                </a:solidFill>
                <a:ea typeface="Calibri"/>
                <a:cs typeface="Times New Roman"/>
              </a:rPr>
              <a:t>25 </a:t>
            </a:r>
            <a:r>
              <a:rPr lang="en-US" sz="2200" dirty="0">
                <a:solidFill>
                  <a:prstClr val="black"/>
                </a:solidFill>
                <a:ea typeface="Calibri"/>
                <a:cs typeface="Times New Roman"/>
              </a:rPr>
              <a:t>Therefore each of you must put off falsehood and speak truthfully to his neighbor, for we are all members of one body. </a:t>
            </a:r>
            <a:r>
              <a:rPr lang="en-US" sz="2200" b="1" dirty="0">
                <a:solidFill>
                  <a:prstClr val="black"/>
                </a:solidFill>
                <a:ea typeface="Calibri"/>
                <a:cs typeface="Times New Roman"/>
              </a:rPr>
              <a:t>26 </a:t>
            </a:r>
            <a:r>
              <a:rPr lang="en-US" sz="2200" dirty="0">
                <a:solidFill>
                  <a:prstClr val="black"/>
                </a:solidFill>
                <a:ea typeface="Calibri"/>
                <a:cs typeface="Times New Roman"/>
              </a:rPr>
              <a:t>"In your anger do not sin":</a:t>
            </a:r>
            <a:r>
              <a:rPr lang="en-US" sz="2200" b="1" dirty="0">
                <a:solidFill>
                  <a:prstClr val="black"/>
                </a:solidFill>
                <a:ea typeface="Calibri"/>
                <a:cs typeface="Times New Roman"/>
              </a:rPr>
              <a:t> </a:t>
            </a:r>
            <a:r>
              <a:rPr lang="en-US" sz="2200" dirty="0">
                <a:solidFill>
                  <a:prstClr val="black"/>
                </a:solidFill>
                <a:ea typeface="Calibri"/>
                <a:cs typeface="Times New Roman"/>
              </a:rPr>
              <a:t>Do not let the sun go down while you are still angry, </a:t>
            </a:r>
            <a:r>
              <a:rPr lang="en-US" sz="2200" b="1" dirty="0">
                <a:solidFill>
                  <a:prstClr val="black"/>
                </a:solidFill>
                <a:ea typeface="Calibri"/>
                <a:cs typeface="Times New Roman"/>
              </a:rPr>
              <a:t>27 </a:t>
            </a:r>
            <a:r>
              <a:rPr lang="en-US" sz="2200" dirty="0">
                <a:solidFill>
                  <a:prstClr val="black"/>
                </a:solidFill>
                <a:ea typeface="Calibri"/>
                <a:cs typeface="Times New Roman"/>
              </a:rPr>
              <a:t>and </a:t>
            </a:r>
            <a:r>
              <a:rPr lang="en-US" sz="2200" b="1" dirty="0">
                <a:solidFill>
                  <a:srgbClr val="E36C0A"/>
                </a:solidFill>
                <a:ea typeface="Calibri"/>
                <a:cs typeface="Times New Roman"/>
              </a:rPr>
              <a:t>do not give the devil a foothold (a place to occupy/live).</a:t>
            </a:r>
            <a:r>
              <a:rPr lang="en-US" sz="2200" b="1" dirty="0">
                <a:solidFill>
                  <a:prstClr val="black"/>
                </a:solidFill>
                <a:ea typeface="Calibri"/>
                <a:cs typeface="Times New Roman"/>
              </a:rPr>
              <a:t> </a:t>
            </a:r>
            <a:r>
              <a:rPr lang="en-US" sz="2200" b="1" dirty="0">
                <a:solidFill>
                  <a:srgbClr val="E36C0A"/>
                </a:solidFill>
                <a:ea typeface="Calibri"/>
                <a:cs typeface="Times New Roman"/>
              </a:rPr>
              <a:t> </a:t>
            </a:r>
            <a:r>
              <a:rPr lang="en-US" sz="2200" b="1" dirty="0">
                <a:solidFill>
                  <a:prstClr val="black"/>
                </a:solidFill>
                <a:ea typeface="Calibri"/>
                <a:cs typeface="Times New Roman"/>
              </a:rPr>
              <a:t>28 </a:t>
            </a:r>
            <a:r>
              <a:rPr lang="en-US" sz="2200" dirty="0">
                <a:solidFill>
                  <a:prstClr val="black"/>
                </a:solidFill>
                <a:ea typeface="Calibri"/>
                <a:cs typeface="Times New Roman"/>
              </a:rPr>
              <a:t>He who has been stealing must steal no longer, but must work, doing something useful with his own hands, that he may have something to share with those in need. </a:t>
            </a:r>
          </a:p>
        </p:txBody>
      </p:sp>
      <p:sp>
        <p:nvSpPr>
          <p:cNvPr id="3" name="Rectangle 2"/>
          <p:cNvSpPr/>
          <p:nvPr/>
        </p:nvSpPr>
        <p:spPr>
          <a:xfrm>
            <a:off x="0" y="381000"/>
            <a:ext cx="2754280" cy="458844"/>
          </a:xfrm>
          <a:prstGeom prst="rect">
            <a:avLst/>
          </a:prstGeom>
        </p:spPr>
        <p:txBody>
          <a:bodyPr wrap="none">
            <a:spAutoFit/>
          </a:bodyPr>
          <a:lstStyle/>
          <a:p>
            <a:pPr marL="457200">
              <a:lnSpc>
                <a:spcPct val="115000"/>
              </a:lnSpc>
              <a:spcAft>
                <a:spcPts val="1000"/>
              </a:spcAft>
            </a:pPr>
            <a:r>
              <a:rPr lang="en-US" sz="2200" b="1" dirty="0">
                <a:solidFill>
                  <a:prstClr val="black"/>
                </a:solidFill>
                <a:ea typeface="Calibri"/>
                <a:cs typeface="Times New Roman"/>
              </a:rPr>
              <a:t>Ephesians </a:t>
            </a:r>
            <a:r>
              <a:rPr lang="en-US" sz="2200" b="1" dirty="0" smtClean="0">
                <a:solidFill>
                  <a:prstClr val="black"/>
                </a:solidFill>
                <a:ea typeface="Calibri"/>
                <a:cs typeface="Times New Roman"/>
              </a:rPr>
              <a:t>4:25-28</a:t>
            </a:r>
            <a:endParaRPr lang="en-US" sz="2200" dirty="0">
              <a:solidFill>
                <a:prstClr val="black"/>
              </a:solidFill>
              <a:ea typeface="Calibri"/>
              <a:cs typeface="Times New Roman"/>
            </a:endParaRPr>
          </a:p>
        </p:txBody>
      </p:sp>
    </p:spTree>
    <p:extLst>
      <p:ext uri="{BB962C8B-B14F-4D97-AF65-F5344CB8AC3E}">
        <p14:creationId xmlns:p14="http://schemas.microsoft.com/office/powerpoint/2010/main" val="241061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2624436" cy="492122"/>
          </a:xfrm>
          <a:prstGeom prst="rect">
            <a:avLst/>
          </a:prstGeom>
        </p:spPr>
        <p:txBody>
          <a:bodyPr wrap="none">
            <a:spAutoFit/>
          </a:bodyPr>
          <a:lstStyle/>
          <a:p>
            <a:pPr>
              <a:lnSpc>
                <a:spcPct val="115000"/>
              </a:lnSpc>
              <a:spcAft>
                <a:spcPts val="1000"/>
              </a:spcAft>
            </a:pPr>
            <a:r>
              <a:rPr lang="en-US" sz="2400" b="1" dirty="0">
                <a:ea typeface="Calibri"/>
                <a:cs typeface="Times New Roman"/>
              </a:rPr>
              <a:t>Ephesians </a:t>
            </a:r>
            <a:r>
              <a:rPr lang="en-US" sz="2400" b="1" dirty="0" smtClean="0">
                <a:ea typeface="Calibri"/>
                <a:cs typeface="Times New Roman"/>
              </a:rPr>
              <a:t>5:17-18 </a:t>
            </a:r>
            <a:r>
              <a:rPr lang="en-US" sz="2400" dirty="0" smtClean="0">
                <a:ea typeface="Calibri"/>
                <a:cs typeface="Times New Roman"/>
              </a:rPr>
              <a:t> </a:t>
            </a:r>
            <a:endParaRPr lang="en-US" sz="2400" dirty="0">
              <a:ea typeface="Calibri"/>
              <a:cs typeface="Times New Roman"/>
            </a:endParaRPr>
          </a:p>
        </p:txBody>
      </p:sp>
      <p:sp>
        <p:nvSpPr>
          <p:cNvPr id="3" name="Rectangle 2"/>
          <p:cNvSpPr/>
          <p:nvPr/>
        </p:nvSpPr>
        <p:spPr>
          <a:xfrm>
            <a:off x="838200" y="2690336"/>
            <a:ext cx="7467600" cy="1569660"/>
          </a:xfrm>
          <a:prstGeom prst="rect">
            <a:avLst/>
          </a:prstGeom>
        </p:spPr>
        <p:txBody>
          <a:bodyPr wrap="square">
            <a:spAutoFit/>
          </a:bodyPr>
          <a:lstStyle/>
          <a:p>
            <a:r>
              <a:rPr lang="en-US" sz="2400" b="1" dirty="0">
                <a:ea typeface="Calibri"/>
                <a:cs typeface="Times New Roman"/>
              </a:rPr>
              <a:t>17 </a:t>
            </a:r>
            <a:r>
              <a:rPr lang="en-US" sz="2400" dirty="0">
                <a:ea typeface="Calibri"/>
                <a:cs typeface="Times New Roman"/>
              </a:rPr>
              <a:t>Therefore do not be foolish, but understand [put together] what</a:t>
            </a:r>
            <a:r>
              <a:rPr lang="en-US" sz="2400" b="1" dirty="0">
                <a:ea typeface="Calibri"/>
                <a:cs typeface="Times New Roman"/>
              </a:rPr>
              <a:t> </a:t>
            </a:r>
            <a:r>
              <a:rPr lang="en-US" sz="2400" dirty="0">
                <a:ea typeface="Calibri"/>
                <a:cs typeface="Times New Roman"/>
              </a:rPr>
              <a:t>the will of the Lord is. </a:t>
            </a:r>
            <a:r>
              <a:rPr lang="en-US" sz="2400" b="1" dirty="0">
                <a:ea typeface="Calibri"/>
                <a:cs typeface="Times New Roman"/>
              </a:rPr>
              <a:t>18 </a:t>
            </a:r>
            <a:r>
              <a:rPr lang="en-US" sz="2400" dirty="0">
                <a:ea typeface="Calibri"/>
                <a:cs typeface="Times New Roman"/>
              </a:rPr>
              <a:t>And</a:t>
            </a:r>
            <a:r>
              <a:rPr lang="en-US" sz="2400" b="1" dirty="0">
                <a:ea typeface="Calibri"/>
                <a:cs typeface="Times New Roman"/>
              </a:rPr>
              <a:t> </a:t>
            </a:r>
            <a:r>
              <a:rPr lang="en-US" sz="2400" dirty="0">
                <a:ea typeface="Calibri"/>
                <a:cs typeface="Times New Roman"/>
              </a:rPr>
              <a:t>do not get drunk with wine, for that is</a:t>
            </a:r>
            <a:r>
              <a:rPr lang="en-US" sz="2400" b="1" dirty="0">
                <a:ea typeface="Calibri"/>
                <a:cs typeface="Times New Roman"/>
              </a:rPr>
              <a:t> </a:t>
            </a:r>
            <a:r>
              <a:rPr lang="en-US" sz="2400" dirty="0">
                <a:ea typeface="Calibri"/>
                <a:cs typeface="Times New Roman"/>
              </a:rPr>
              <a:t>debauchery, but</a:t>
            </a:r>
            <a:r>
              <a:rPr lang="en-US" sz="2400" b="1" dirty="0">
                <a:ea typeface="Calibri"/>
                <a:cs typeface="Times New Roman"/>
              </a:rPr>
              <a:t> </a:t>
            </a:r>
            <a:r>
              <a:rPr lang="en-US" sz="2400" b="1" dirty="0">
                <a:solidFill>
                  <a:srgbClr val="E36C0A"/>
                </a:solidFill>
                <a:ea typeface="Calibri"/>
                <a:cs typeface="Times New Roman"/>
              </a:rPr>
              <a:t>be (continually) filled </a:t>
            </a:r>
            <a:r>
              <a:rPr lang="en-US" sz="2400" b="1" dirty="0" smtClean="0">
                <a:solidFill>
                  <a:srgbClr val="E36C0A"/>
                </a:solidFill>
                <a:ea typeface="Calibri"/>
                <a:cs typeface="Times New Roman"/>
              </a:rPr>
              <a:t>[filled to the rim] </a:t>
            </a:r>
            <a:r>
              <a:rPr lang="en-US" sz="2400" b="1" dirty="0">
                <a:solidFill>
                  <a:srgbClr val="E36C0A"/>
                </a:solidFill>
                <a:ea typeface="Calibri"/>
                <a:cs typeface="Times New Roman"/>
              </a:rPr>
              <a:t>with the </a:t>
            </a:r>
            <a:r>
              <a:rPr lang="en-US" sz="2400" b="1" dirty="0" smtClean="0">
                <a:solidFill>
                  <a:srgbClr val="E36C0A"/>
                </a:solidFill>
                <a:ea typeface="Calibri"/>
                <a:cs typeface="Times New Roman"/>
              </a:rPr>
              <a:t>Spirit…</a:t>
            </a:r>
            <a:endParaRPr lang="en-US" sz="2400" dirty="0"/>
          </a:p>
        </p:txBody>
      </p:sp>
    </p:spTree>
    <p:extLst>
      <p:ext uri="{BB962C8B-B14F-4D97-AF65-F5344CB8AC3E}">
        <p14:creationId xmlns:p14="http://schemas.microsoft.com/office/powerpoint/2010/main" val="246306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2948243" cy="517065"/>
          </a:xfrm>
          <a:prstGeom prst="rect">
            <a:avLst/>
          </a:prstGeom>
        </p:spPr>
        <p:txBody>
          <a:bodyPr wrap="none">
            <a:spAutoFit/>
          </a:bodyPr>
          <a:lstStyle/>
          <a:p>
            <a:pPr marL="457200" lvl="0">
              <a:lnSpc>
                <a:spcPct val="115000"/>
              </a:lnSpc>
              <a:spcAft>
                <a:spcPts val="1000"/>
              </a:spcAft>
            </a:pPr>
            <a:r>
              <a:rPr lang="en-US" sz="2400" b="1" dirty="0">
                <a:solidFill>
                  <a:prstClr val="black"/>
                </a:solidFill>
                <a:ea typeface="Calibri"/>
                <a:cs typeface="Times New Roman"/>
              </a:rPr>
              <a:t>Ephesians 4:11-16</a:t>
            </a:r>
            <a:endParaRPr lang="en-US" sz="2400" dirty="0">
              <a:solidFill>
                <a:prstClr val="black"/>
              </a:solidFill>
              <a:ea typeface="Calibri"/>
              <a:cs typeface="Times New Roman"/>
            </a:endParaRPr>
          </a:p>
        </p:txBody>
      </p:sp>
      <p:sp>
        <p:nvSpPr>
          <p:cNvPr id="4" name="Rectangle 3"/>
          <p:cNvSpPr/>
          <p:nvPr/>
        </p:nvSpPr>
        <p:spPr>
          <a:xfrm>
            <a:off x="533400" y="2493053"/>
            <a:ext cx="8229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a:t>
            </a:r>
            <a:r>
              <a:rPr lang="en-US" sz="2400" b="1" dirty="0" smtClean="0">
                <a:solidFill>
                  <a:srgbClr val="E46C0A"/>
                </a:solidFill>
                <a:ea typeface="Calibri"/>
                <a:cs typeface="Times New Roman"/>
              </a:rPr>
              <a:t>manhood</a:t>
            </a:r>
            <a:r>
              <a:rPr lang="en-US" sz="2400" dirty="0" smtClean="0">
                <a:solidFill>
                  <a:prstClr val="black"/>
                </a:solidFill>
                <a:ea typeface="Calibri"/>
                <a:cs typeface="Times New Roman"/>
              </a:rPr>
              <a:t>…</a:t>
            </a:r>
            <a:endParaRPr lang="en-US" dirty="0"/>
          </a:p>
        </p:txBody>
      </p:sp>
    </p:spTree>
    <p:extLst>
      <p:ext uri="{BB962C8B-B14F-4D97-AF65-F5344CB8AC3E}">
        <p14:creationId xmlns:p14="http://schemas.microsoft.com/office/powerpoint/2010/main" val="100124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122696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smtClean="0">
                <a:solidFill>
                  <a:prstClr val="black"/>
                </a:solidFill>
              </a:rPr>
              <a:t>No Hold</a:t>
            </a:r>
          </a:p>
          <a:p>
            <a:pPr algn="ctr"/>
            <a:r>
              <a:rPr lang="en-US" sz="2800" dirty="0" smtClean="0">
                <a:solidFill>
                  <a:prstClr val="black"/>
                </a:solidFill>
              </a:rPr>
              <a:t>Strategy</a:t>
            </a:r>
            <a:endParaRPr lang="en-US" sz="28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smtClean="0">
                <a:solidFill>
                  <a:prstClr val="black"/>
                </a:solidFill>
              </a:rPr>
              <a:t>Strategy</a:t>
            </a:r>
          </a:p>
          <a:p>
            <a:pPr algn="ctr"/>
            <a:r>
              <a:rPr lang="en-US" sz="2400" dirty="0" smtClean="0">
                <a:solidFill>
                  <a:prstClr val="black"/>
                </a:solidFill>
              </a:rPr>
              <a:t>Description</a:t>
            </a:r>
            <a:endParaRPr lang="en-US" sz="2400" dirty="0">
              <a:solidFill>
                <a:prstClr val="black"/>
              </a:solidFill>
            </a:endParaRP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smtClean="0">
                <a:solidFill>
                  <a:prstClr val="black"/>
                </a:solidFill>
              </a:rPr>
              <a:t>Strategic</a:t>
            </a:r>
          </a:p>
          <a:p>
            <a:pPr algn="ctr"/>
            <a:r>
              <a:rPr lang="en-US" sz="2400" dirty="0" smtClean="0">
                <a:solidFill>
                  <a:prstClr val="black"/>
                </a:solidFill>
              </a:rPr>
              <a:t>Structure</a:t>
            </a:r>
            <a:endParaRPr lang="en-US" sz="2400" dirty="0">
              <a:solidFill>
                <a:prstClr val="black"/>
              </a:solidFill>
            </a:endParaRP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smtClean="0">
                <a:solidFill>
                  <a:prstClr val="black"/>
                </a:solidFill>
              </a:rPr>
              <a:t>End</a:t>
            </a:r>
          </a:p>
          <a:p>
            <a:pPr algn="ctr"/>
            <a:r>
              <a:rPr lang="en-US" sz="2400" dirty="0" smtClean="0">
                <a:solidFill>
                  <a:prstClr val="black"/>
                </a:solidFill>
              </a:rPr>
              <a:t>Point</a:t>
            </a:r>
            <a:endParaRPr lang="en-US" sz="2400" dirty="0">
              <a:solidFill>
                <a:prstClr val="black"/>
              </a:solidFill>
            </a:endParaRP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smtClean="0">
                <a:solidFill>
                  <a:prstClr val="black"/>
                </a:solidFill>
              </a:rPr>
              <a:t>Forgiveness</a:t>
            </a:r>
            <a:endParaRPr lang="en-US" sz="2400" dirty="0">
              <a:solidFill>
                <a:prstClr val="black"/>
              </a:solidFill>
            </a:endParaRP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smtClean="0">
                <a:solidFill>
                  <a:prstClr val="black"/>
                </a:solidFill>
              </a:rPr>
              <a:t>Personal</a:t>
            </a:r>
          </a:p>
          <a:p>
            <a:pPr algn="ctr"/>
            <a:r>
              <a:rPr lang="en-US" sz="2400" dirty="0" smtClean="0">
                <a:solidFill>
                  <a:prstClr val="black"/>
                </a:solidFill>
              </a:rPr>
              <a:t>History</a:t>
            </a:r>
            <a:endParaRPr lang="en-US" sz="2400" dirty="0">
              <a:solidFill>
                <a:prstClr val="black"/>
              </a:solidFill>
            </a:endParaRP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smtClean="0">
                <a:solidFill>
                  <a:prstClr val="black"/>
                </a:solidFill>
              </a:rPr>
              <a:t>Mind</a:t>
            </a:r>
          </a:p>
          <a:p>
            <a:pPr algn="ctr"/>
            <a:r>
              <a:rPr lang="en-US" sz="2400" dirty="0" smtClean="0">
                <a:solidFill>
                  <a:prstClr val="black"/>
                </a:solidFill>
              </a:rPr>
              <a:t>Renovation</a:t>
            </a:r>
            <a:endParaRPr lang="en-US" sz="2400" dirty="0">
              <a:solidFill>
                <a:prstClr val="black"/>
              </a:solidFill>
            </a:endParaRP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76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451064" y="5664487"/>
            <a:ext cx="2057400" cy="940087"/>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3565455" y="5842142"/>
            <a:ext cx="1817769" cy="584775"/>
          </a:xfrm>
          <a:prstGeom prst="rect">
            <a:avLst/>
          </a:prstGeom>
          <a:noFill/>
        </p:spPr>
        <p:txBody>
          <a:bodyPr wrap="square" rtlCol="0">
            <a:spAutoFit/>
          </a:bodyPr>
          <a:lstStyle/>
          <a:p>
            <a:pPr algn="ctr"/>
            <a:r>
              <a:rPr lang="en-US" sz="3200" dirty="0" smtClean="0">
                <a:solidFill>
                  <a:prstClr val="black"/>
                </a:solidFill>
              </a:rPr>
              <a:t>No Hold</a:t>
            </a:r>
            <a:endParaRPr lang="en-US" sz="32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3475013" y="2607892"/>
            <a:ext cx="1817769" cy="1481107"/>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3" name="Straight Connector 42"/>
          <p:cNvCxnSpPr>
            <a:endCxn id="2" idx="0"/>
          </p:cNvCxnSpPr>
          <p:nvPr/>
        </p:nvCxnSpPr>
        <p:spPr>
          <a:xfrm flipH="1">
            <a:off x="4479764" y="4088999"/>
            <a:ext cx="11123" cy="15754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441918" y="2932946"/>
            <a:ext cx="1850864" cy="830997"/>
          </a:xfrm>
          <a:prstGeom prst="rect">
            <a:avLst/>
          </a:prstGeom>
          <a:noFill/>
        </p:spPr>
        <p:txBody>
          <a:bodyPr wrap="square" rtlCol="0">
            <a:spAutoFit/>
          </a:bodyPr>
          <a:lstStyle/>
          <a:p>
            <a:pPr algn="ctr"/>
            <a:r>
              <a:rPr lang="en-US" sz="2400" dirty="0" smtClean="0">
                <a:solidFill>
                  <a:prstClr val="black"/>
                </a:solidFill>
              </a:rPr>
              <a:t>Forgiveness</a:t>
            </a:r>
          </a:p>
          <a:p>
            <a:pPr algn="ctr"/>
            <a:r>
              <a:rPr lang="en-US" sz="2400" dirty="0" smtClean="0">
                <a:solidFill>
                  <a:prstClr val="black"/>
                </a:solidFill>
              </a:rPr>
              <a:t>Context</a:t>
            </a:r>
            <a:endParaRPr lang="en-US" sz="2400" dirty="0">
              <a:solidFill>
                <a:prstClr val="black"/>
              </a:solidFill>
            </a:endParaRPr>
          </a:p>
        </p:txBody>
      </p:sp>
      <p:sp>
        <p:nvSpPr>
          <p:cNvPr id="4" name="Oval 3"/>
          <p:cNvSpPr/>
          <p:nvPr/>
        </p:nvSpPr>
        <p:spPr>
          <a:xfrm>
            <a:off x="1524000" y="1295400"/>
            <a:ext cx="1600200" cy="1524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5562600" y="1219200"/>
            <a:ext cx="1585976" cy="160020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a:off x="1461008" y="1641901"/>
            <a:ext cx="1647952" cy="830997"/>
          </a:xfrm>
          <a:prstGeom prst="rect">
            <a:avLst/>
          </a:prstGeom>
          <a:noFill/>
        </p:spPr>
        <p:txBody>
          <a:bodyPr wrap="none" rtlCol="0">
            <a:spAutoFit/>
          </a:bodyPr>
          <a:lstStyle/>
          <a:p>
            <a:pPr algn="ctr"/>
            <a:r>
              <a:rPr lang="en-US" sz="2400" dirty="0" smtClean="0">
                <a:solidFill>
                  <a:prstClr val="black"/>
                </a:solidFill>
              </a:rPr>
              <a:t>Receive</a:t>
            </a:r>
          </a:p>
          <a:p>
            <a:pPr algn="ctr"/>
            <a:r>
              <a:rPr lang="en-US" sz="2400" dirty="0" smtClean="0">
                <a:solidFill>
                  <a:prstClr val="black"/>
                </a:solidFill>
              </a:rPr>
              <a:t>Forgiveness</a:t>
            </a:r>
            <a:endParaRPr lang="en-US" sz="2400" dirty="0">
              <a:solidFill>
                <a:prstClr val="black"/>
              </a:solidFill>
            </a:endParaRPr>
          </a:p>
        </p:txBody>
      </p:sp>
      <p:sp>
        <p:nvSpPr>
          <p:cNvPr id="7" name="TextBox 6"/>
          <p:cNvSpPr txBox="1"/>
          <p:nvPr/>
        </p:nvSpPr>
        <p:spPr>
          <a:xfrm>
            <a:off x="5562600" y="1603801"/>
            <a:ext cx="1647952" cy="830997"/>
          </a:xfrm>
          <a:prstGeom prst="rect">
            <a:avLst/>
          </a:prstGeom>
          <a:noFill/>
        </p:spPr>
        <p:txBody>
          <a:bodyPr wrap="none" rtlCol="0">
            <a:spAutoFit/>
          </a:bodyPr>
          <a:lstStyle/>
          <a:p>
            <a:pPr algn="ctr"/>
            <a:r>
              <a:rPr lang="en-US" sz="2400" dirty="0" smtClean="0">
                <a:solidFill>
                  <a:prstClr val="black"/>
                </a:solidFill>
              </a:rPr>
              <a:t>Grant </a:t>
            </a:r>
          </a:p>
          <a:p>
            <a:pPr algn="ctr"/>
            <a:r>
              <a:rPr lang="en-US" sz="2400" dirty="0" smtClean="0">
                <a:solidFill>
                  <a:prstClr val="black"/>
                </a:solidFill>
              </a:rPr>
              <a:t>Forgiveness</a:t>
            </a:r>
            <a:endParaRPr lang="en-US" sz="2400" dirty="0">
              <a:solidFill>
                <a:prstClr val="black"/>
              </a:solidFill>
            </a:endParaRPr>
          </a:p>
        </p:txBody>
      </p:sp>
      <p:cxnSp>
        <p:nvCxnSpPr>
          <p:cNvPr id="9" name="Straight Connector 8"/>
          <p:cNvCxnSpPr/>
          <p:nvPr/>
        </p:nvCxnSpPr>
        <p:spPr>
          <a:xfrm flipH="1">
            <a:off x="5181600" y="2532965"/>
            <a:ext cx="457200" cy="3999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5"/>
          </p:cNvCxnSpPr>
          <p:nvPr/>
        </p:nvCxnSpPr>
        <p:spPr>
          <a:xfrm>
            <a:off x="2889856" y="2596215"/>
            <a:ext cx="675599" cy="4517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0676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937</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No Hold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Family</dc:creator>
  <cp:lastModifiedBy>Family</cp:lastModifiedBy>
  <cp:revision>57</cp:revision>
  <dcterms:created xsi:type="dcterms:W3CDTF">2018-11-23T20:50:12Z</dcterms:created>
  <dcterms:modified xsi:type="dcterms:W3CDTF">2019-08-20T21:33:43Z</dcterms:modified>
</cp:coreProperties>
</file>