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 id="2147483744" r:id="rId6"/>
    <p:sldMasterId id="2147483756" r:id="rId7"/>
    <p:sldMasterId id="2147483768" r:id="rId8"/>
    <p:sldMasterId id="2147483780" r:id="rId9"/>
    <p:sldMasterId id="2147483792" r:id="rId10"/>
    <p:sldMasterId id="2147483804" r:id="rId11"/>
    <p:sldMasterId id="2147483816" r:id="rId12"/>
    <p:sldMasterId id="2147483828" r:id="rId13"/>
  </p:sldMasterIdLst>
  <p:sldIdLst>
    <p:sldId id="256" r:id="rId14"/>
    <p:sldId id="274" r:id="rId15"/>
    <p:sldId id="288" r:id="rId16"/>
    <p:sldId id="289" r:id="rId17"/>
    <p:sldId id="284" r:id="rId18"/>
    <p:sldId id="290" r:id="rId19"/>
    <p:sldId id="291" r:id="rId20"/>
    <p:sldId id="292" r:id="rId21"/>
    <p:sldId id="293" r:id="rId22"/>
    <p:sldId id="294" r:id="rId23"/>
    <p:sldId id="295" r:id="rId24"/>
    <p:sldId id="277" r:id="rId25"/>
    <p:sldId id="280" r:id="rId26"/>
    <p:sldId id="276" r:id="rId27"/>
    <p:sldId id="281" r:id="rId28"/>
    <p:sldId id="282" r:id="rId29"/>
    <p:sldId id="283" r:id="rId30"/>
    <p:sldId id="286" r:id="rId31"/>
    <p:sldId id="296" r:id="rId32"/>
    <p:sldId id="29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043775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23885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809277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163606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317943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499897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46785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210525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892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13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962085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44957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45867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67174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02509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486855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134133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52783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014899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9451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22989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017137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44429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021811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00511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852111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772579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56290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42607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052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71677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303597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613113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97886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71207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301044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259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043613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60433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2507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68826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831935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061103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80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1251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30707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2315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5756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5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6562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9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0294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2126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3829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74874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403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18733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50097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18051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3845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9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74915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2475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6070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1060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1923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2935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59500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332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858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9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0212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2795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0018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1764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1423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40780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29812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3868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7317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539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03939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14945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2379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74091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46345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5917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0021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07240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499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00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99805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7204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33345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489992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4323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47252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183350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9152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1032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360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17745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9222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976572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03397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0444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410205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8864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50538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899445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217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33867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79737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2423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742723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85942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19233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23318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613484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88874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99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087562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937053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36970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50666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6505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0046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2422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84376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95057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466906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271990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Forgiveness</a:t>
            </a:r>
            <a:endParaRPr lang="en-US" dirty="0"/>
          </a:p>
        </p:txBody>
      </p:sp>
      <p:sp>
        <p:nvSpPr>
          <p:cNvPr id="3" name="Subtitle 2"/>
          <p:cNvSpPr>
            <a:spLocks noGrp="1"/>
          </p:cNvSpPr>
          <p:nvPr>
            <p:ph type="subTitle" idx="1"/>
          </p:nvPr>
        </p:nvSpPr>
        <p:spPr/>
        <p:txBody>
          <a:bodyPr/>
          <a:lstStyle/>
          <a:p>
            <a:r>
              <a:rPr lang="en-US" dirty="0" smtClean="0"/>
              <a:t>Tactics - Grant</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905011"/>
            <a:ext cx="4876800" cy="1366528"/>
          </a:xfrm>
          <a:prstGeom prst="rect">
            <a:avLst/>
          </a:prstGeom>
        </p:spPr>
        <p:txBody>
          <a:bodyPr wrap="square">
            <a:spAutoFit/>
          </a:bodyPr>
          <a:lstStyle/>
          <a:p>
            <a:pPr marL="342900" indent="-342900">
              <a:lnSpc>
                <a:spcPct val="115000"/>
              </a:lnSpc>
              <a:buFont typeface="+mj-lt"/>
              <a:buAutoNum type="arabicPeriod"/>
            </a:pPr>
            <a:r>
              <a:rPr lang="en-US" sz="2400" dirty="0">
                <a:ea typeface="Calibri"/>
                <a:cs typeface="Times New Roman"/>
              </a:rPr>
              <a:t>Receiving forgiveness from God</a:t>
            </a:r>
          </a:p>
          <a:p>
            <a:pPr marL="342900" indent="-342900">
              <a:lnSpc>
                <a:spcPct val="115000"/>
              </a:lnSpc>
              <a:buFont typeface="+mj-lt"/>
              <a:buAutoNum type="arabicPeriod"/>
            </a:pPr>
            <a:r>
              <a:rPr lang="en-US" sz="2400" dirty="0">
                <a:ea typeface="Calibri"/>
                <a:cs typeface="Times New Roman"/>
              </a:rPr>
              <a:t>Receiving forgiveness from others</a:t>
            </a:r>
          </a:p>
          <a:p>
            <a:pPr marL="342900" indent="-342900">
              <a:lnSpc>
                <a:spcPct val="115000"/>
              </a:lnSpc>
              <a:spcAft>
                <a:spcPts val="1000"/>
              </a:spcAft>
              <a:buFont typeface="+mj-lt"/>
              <a:buAutoNum type="arabicPeriod"/>
            </a:pPr>
            <a:r>
              <a:rPr lang="en-US" sz="2400" dirty="0">
                <a:ea typeface="Calibri"/>
                <a:cs typeface="Times New Roman"/>
              </a:rPr>
              <a:t>Granting forgiveness to others</a:t>
            </a:r>
          </a:p>
        </p:txBody>
      </p:sp>
    </p:spTree>
    <p:extLst>
      <p:ext uri="{BB962C8B-B14F-4D97-AF65-F5344CB8AC3E}">
        <p14:creationId xmlns:p14="http://schemas.microsoft.com/office/powerpoint/2010/main" val="1265540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lvl="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p>
          <a:p>
            <a:pPr marL="342900" lvl="0" indent="-342900">
              <a:buFont typeface="+mj-lt"/>
              <a:buAutoNum type="arabicPeriod"/>
            </a:pPr>
            <a:r>
              <a:rPr lang="en-US" sz="2400" b="1" dirty="0">
                <a:solidFill>
                  <a:srgbClr val="4BACC6"/>
                </a:solidFill>
              </a:rPr>
              <a:t>If it’s laid aside, it’s gone.  </a:t>
            </a:r>
            <a:endParaRPr lang="en-US" sz="2400" dirty="0">
              <a:effectLst/>
            </a:endParaRPr>
          </a:p>
        </p:txBody>
      </p:sp>
    </p:spTree>
    <p:extLst>
      <p:ext uri="{BB962C8B-B14F-4D97-AF65-F5344CB8AC3E}">
        <p14:creationId xmlns:p14="http://schemas.microsoft.com/office/powerpoint/2010/main" val="21617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207529"/>
            <a:ext cx="7315200" cy="916854"/>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If it’s laid aside, it’s gone.  What advantage would “having it gone” be to you?</a:t>
            </a:r>
            <a:endParaRPr lang="en-US" sz="2400" dirty="0">
              <a:ea typeface="Calibri"/>
              <a:cs typeface="Times New Roman"/>
            </a:endParaRPr>
          </a:p>
        </p:txBody>
      </p:sp>
    </p:spTree>
    <p:extLst>
      <p:ext uri="{BB962C8B-B14F-4D97-AF65-F5344CB8AC3E}">
        <p14:creationId xmlns:p14="http://schemas.microsoft.com/office/powerpoint/2010/main" val="322496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058799"/>
            <a:ext cx="7315200" cy="1070037"/>
          </a:xfrm>
          <a:prstGeom prst="rect">
            <a:avLst/>
          </a:prstGeom>
        </p:spPr>
        <p:txBody>
          <a:bodyPr wrap="square">
            <a:spAutoFit/>
          </a:bodyPr>
          <a:lstStyle/>
          <a:p>
            <a:pPr algn="ctr">
              <a:lnSpc>
                <a:spcPct val="115000"/>
              </a:lnSpc>
              <a:spcAft>
                <a:spcPts val="1000"/>
              </a:spcAft>
            </a:pPr>
            <a:r>
              <a:rPr lang="en-US" sz="2400" b="1" dirty="0">
                <a:solidFill>
                  <a:srgbClr val="000000"/>
                </a:solidFill>
                <a:ea typeface="Calibri"/>
                <a:cs typeface="Times New Roman"/>
              </a:rPr>
              <a:t>Tactic 3:</a:t>
            </a:r>
            <a:r>
              <a:rPr lang="en-US" sz="2400" dirty="0">
                <a:solidFill>
                  <a:srgbClr val="000000"/>
                </a:solidFill>
                <a:ea typeface="Calibri"/>
                <a:cs typeface="Times New Roman"/>
              </a:rPr>
              <a:t>  </a:t>
            </a:r>
            <a:endParaRPr lang="en-US" sz="2400" dirty="0" smtClean="0">
              <a:solidFill>
                <a:srgbClr val="000000"/>
              </a:solidFill>
              <a:ea typeface="Calibri"/>
              <a:cs typeface="Times New Roman"/>
            </a:endParaRPr>
          </a:p>
          <a:p>
            <a:pPr>
              <a:lnSpc>
                <a:spcPct val="115000"/>
              </a:lnSpc>
              <a:spcAft>
                <a:spcPts val="1000"/>
              </a:spcAft>
            </a:pPr>
            <a:r>
              <a:rPr lang="en-US" sz="2400" dirty="0" smtClean="0">
                <a:solidFill>
                  <a:srgbClr val="000000"/>
                </a:solidFill>
                <a:ea typeface="Calibri"/>
                <a:cs typeface="Times New Roman"/>
              </a:rPr>
              <a:t>We </a:t>
            </a:r>
            <a:r>
              <a:rPr lang="en-US" sz="2400" dirty="0">
                <a:solidFill>
                  <a:srgbClr val="000000"/>
                </a:solidFill>
                <a:ea typeface="Calibri"/>
                <a:cs typeface="Times New Roman"/>
              </a:rPr>
              <a:t>grant forgiveness to others who have done evil to us. </a:t>
            </a:r>
            <a:endParaRPr lang="en-US" sz="2400" dirty="0">
              <a:ea typeface="Calibri"/>
              <a:cs typeface="Times New Roman"/>
            </a:endParaRPr>
          </a:p>
        </p:txBody>
      </p:sp>
    </p:spTree>
    <p:extLst>
      <p:ext uri="{BB962C8B-B14F-4D97-AF65-F5344CB8AC3E}">
        <p14:creationId xmlns:p14="http://schemas.microsoft.com/office/powerpoint/2010/main" val="199779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748272"/>
            <a:ext cx="7315200" cy="1494768"/>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What kinds of difficulties have arisen regarding forgiving other people who have injured you in some way? </a:t>
            </a:r>
            <a:endParaRPr lang="en-US" sz="2400" b="1" dirty="0" smtClean="0">
              <a:solidFill>
                <a:srgbClr val="77933C"/>
              </a:solidFill>
              <a:ea typeface="Calibri"/>
              <a:cs typeface="Times New Roman"/>
            </a:endParaRPr>
          </a:p>
          <a:p>
            <a:pPr>
              <a:lnSpc>
                <a:spcPct val="115000"/>
              </a:lnSpc>
              <a:spcAft>
                <a:spcPts val="1000"/>
              </a:spcAft>
            </a:pPr>
            <a:r>
              <a:rPr lang="en-US" sz="2400" b="1" dirty="0" smtClean="0">
                <a:solidFill>
                  <a:srgbClr val="77933C"/>
                </a:solidFill>
                <a:ea typeface="Calibri"/>
                <a:cs typeface="Times New Roman"/>
              </a:rPr>
              <a:t> </a:t>
            </a:r>
            <a:r>
              <a:rPr lang="en-US" sz="2400" b="1" dirty="0">
                <a:solidFill>
                  <a:srgbClr val="77933C"/>
                </a:solidFill>
                <a:ea typeface="Calibri"/>
                <a:cs typeface="Times New Roman"/>
              </a:rPr>
              <a:t>How have you solved the difficulties?</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906373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2052100"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Matt 18:21</a:t>
            </a:r>
            <a:endParaRPr lang="en-US" sz="2400" dirty="0">
              <a:ea typeface="Calibri"/>
              <a:cs typeface="Times New Roman"/>
            </a:endParaRPr>
          </a:p>
        </p:txBody>
      </p:sp>
      <p:sp>
        <p:nvSpPr>
          <p:cNvPr id="3" name="Rectangle 2"/>
          <p:cNvSpPr/>
          <p:nvPr/>
        </p:nvSpPr>
        <p:spPr>
          <a:xfrm>
            <a:off x="838200" y="2690336"/>
            <a:ext cx="7315200" cy="1569660"/>
          </a:xfrm>
          <a:prstGeom prst="rect">
            <a:avLst/>
          </a:prstGeom>
        </p:spPr>
        <p:txBody>
          <a:bodyPr wrap="square">
            <a:spAutoFit/>
          </a:bodyPr>
          <a:lstStyle/>
          <a:p>
            <a:r>
              <a:rPr lang="en-US" sz="2400" b="1" dirty="0">
                <a:ea typeface="Calibri"/>
                <a:cs typeface="Times New Roman"/>
              </a:rPr>
              <a:t>21 </a:t>
            </a:r>
            <a:r>
              <a:rPr lang="en-US" sz="2400" dirty="0">
                <a:ea typeface="Calibri"/>
                <a:cs typeface="Times New Roman"/>
              </a:rPr>
              <a:t>Then Peter came up and said to him, "Lord, how often</a:t>
            </a:r>
            <a:r>
              <a:rPr lang="en-US" sz="2400" b="1" dirty="0">
                <a:ea typeface="Calibri"/>
                <a:cs typeface="Times New Roman"/>
              </a:rPr>
              <a:t> </a:t>
            </a:r>
            <a:r>
              <a:rPr lang="en-US" sz="2400" dirty="0">
                <a:ea typeface="Calibri"/>
                <a:cs typeface="Times New Roman"/>
              </a:rPr>
              <a:t>will my brother sin against me, and I forgive him?</a:t>
            </a:r>
            <a:r>
              <a:rPr lang="en-US" sz="2400" b="1" dirty="0">
                <a:ea typeface="Calibri"/>
                <a:cs typeface="Times New Roman"/>
              </a:rPr>
              <a:t> </a:t>
            </a:r>
            <a:r>
              <a:rPr lang="en-US" sz="2400" dirty="0">
                <a:ea typeface="Calibri"/>
                <a:cs typeface="Times New Roman"/>
              </a:rPr>
              <a:t>As many as seven times?" </a:t>
            </a:r>
            <a:r>
              <a:rPr lang="en-US" sz="2400" b="1" dirty="0">
                <a:ea typeface="Calibri"/>
                <a:cs typeface="Times New Roman"/>
              </a:rPr>
              <a:t>22 </a:t>
            </a:r>
            <a:r>
              <a:rPr lang="en-US" sz="2400" dirty="0">
                <a:ea typeface="Calibri"/>
                <a:cs typeface="Times New Roman"/>
              </a:rPr>
              <a:t>Jesus said to him</a:t>
            </a:r>
            <a:r>
              <a:rPr lang="en-US" sz="2400" b="1" dirty="0">
                <a:solidFill>
                  <a:srgbClr val="E36C0A"/>
                </a:solidFill>
                <a:ea typeface="Calibri"/>
                <a:cs typeface="Times New Roman"/>
              </a:rPr>
              <a:t>, "I do not say to you seven times, but seventy times seven…</a:t>
            </a:r>
            <a:r>
              <a:rPr lang="en-US" sz="2400" dirty="0">
                <a:ea typeface="Calibri"/>
                <a:cs typeface="Times New Roman"/>
              </a:rPr>
              <a:t> </a:t>
            </a:r>
            <a:endParaRPr lang="en-US" sz="2400" dirty="0"/>
          </a:p>
        </p:txBody>
      </p:sp>
    </p:spTree>
    <p:extLst>
      <p:ext uri="{BB962C8B-B14F-4D97-AF65-F5344CB8AC3E}">
        <p14:creationId xmlns:p14="http://schemas.microsoft.com/office/powerpoint/2010/main" val="1831694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2417265"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Luke 23:32-34</a:t>
            </a:r>
            <a:endParaRPr lang="en-US" sz="2400" dirty="0">
              <a:ea typeface="Calibri"/>
              <a:cs typeface="Times New Roman"/>
            </a:endParaRPr>
          </a:p>
        </p:txBody>
      </p:sp>
      <p:sp>
        <p:nvSpPr>
          <p:cNvPr id="3" name="Rectangle 2"/>
          <p:cNvSpPr/>
          <p:nvPr/>
        </p:nvSpPr>
        <p:spPr>
          <a:xfrm>
            <a:off x="838200" y="2536448"/>
            <a:ext cx="7239000" cy="1938992"/>
          </a:xfrm>
          <a:prstGeom prst="rect">
            <a:avLst/>
          </a:prstGeom>
        </p:spPr>
        <p:txBody>
          <a:bodyPr wrap="square">
            <a:spAutoFit/>
          </a:bodyPr>
          <a:lstStyle/>
          <a:p>
            <a:r>
              <a:rPr lang="en-US" sz="2400" b="1" dirty="0">
                <a:ea typeface="Calibri"/>
                <a:cs typeface="Times New Roman"/>
              </a:rPr>
              <a:t>33  </a:t>
            </a:r>
            <a:r>
              <a:rPr lang="en-US" sz="2400" dirty="0">
                <a:ea typeface="Calibri"/>
                <a:cs typeface="Times New Roman"/>
              </a:rPr>
              <a:t>And when they came to the place that is called The Skull, there they crucified him, and the criminals,</a:t>
            </a:r>
            <a:r>
              <a:rPr lang="en-US" sz="2400" b="1" dirty="0">
                <a:ea typeface="Calibri"/>
                <a:cs typeface="Times New Roman"/>
              </a:rPr>
              <a:t> </a:t>
            </a:r>
            <a:r>
              <a:rPr lang="en-US" sz="2400" dirty="0">
                <a:ea typeface="Calibri"/>
                <a:cs typeface="Times New Roman"/>
              </a:rPr>
              <a:t>one on his right and one on his left. </a:t>
            </a:r>
            <a:r>
              <a:rPr lang="en-US" sz="2400" b="1" dirty="0">
                <a:ea typeface="Calibri"/>
                <a:cs typeface="Times New Roman"/>
              </a:rPr>
              <a:t>34 </a:t>
            </a:r>
            <a:r>
              <a:rPr lang="en-US" sz="2400" b="1" dirty="0">
                <a:solidFill>
                  <a:srgbClr val="E36C0A"/>
                </a:solidFill>
                <a:ea typeface="Calibri"/>
                <a:cs typeface="Times New Roman"/>
              </a:rPr>
              <a:t>And Jesus said, "Father, forgive them, for they know not what they do."</a:t>
            </a:r>
            <a:r>
              <a:rPr lang="en-US" sz="2400" b="1" dirty="0">
                <a:ea typeface="Calibri"/>
                <a:cs typeface="Times New Roman"/>
              </a:rPr>
              <a:t> </a:t>
            </a:r>
            <a:r>
              <a:rPr lang="en-US" sz="2400" dirty="0">
                <a:ea typeface="Calibri"/>
                <a:cs typeface="Times New Roman"/>
              </a:rPr>
              <a:t>And they cast lots</a:t>
            </a:r>
            <a:r>
              <a:rPr lang="en-US" sz="2400" b="1" dirty="0">
                <a:ea typeface="Calibri"/>
                <a:cs typeface="Times New Roman"/>
              </a:rPr>
              <a:t> </a:t>
            </a:r>
            <a:r>
              <a:rPr lang="en-US" sz="2400" dirty="0">
                <a:ea typeface="Calibri"/>
                <a:cs typeface="Times New Roman"/>
              </a:rPr>
              <a:t>to divide his garments. </a:t>
            </a:r>
            <a:endParaRPr lang="en-US" sz="2400" dirty="0"/>
          </a:p>
        </p:txBody>
      </p:sp>
    </p:spTree>
    <p:extLst>
      <p:ext uri="{BB962C8B-B14F-4D97-AF65-F5344CB8AC3E}">
        <p14:creationId xmlns:p14="http://schemas.microsoft.com/office/powerpoint/2010/main" val="715051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354" y="3048000"/>
            <a:ext cx="6400800" cy="1366528"/>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What do you think the results would be for the two of you if you chose to forgive a person who didn’t confess an evil work done to you?</a:t>
            </a:r>
            <a:endParaRPr lang="en-US" sz="2400" dirty="0">
              <a:ea typeface="Calibri"/>
              <a:cs typeface="Times New Roman"/>
            </a:endParaRPr>
          </a:p>
        </p:txBody>
      </p:sp>
      <p:sp>
        <p:nvSpPr>
          <p:cNvPr id="3" name="Rectangle 2"/>
          <p:cNvSpPr/>
          <p:nvPr/>
        </p:nvSpPr>
        <p:spPr>
          <a:xfrm>
            <a:off x="1524000" y="533400"/>
            <a:ext cx="6248400" cy="830997"/>
          </a:xfrm>
          <a:prstGeom prst="rect">
            <a:avLst/>
          </a:prstGeom>
        </p:spPr>
        <p:txBody>
          <a:bodyPr wrap="square">
            <a:spAutoFit/>
          </a:bodyPr>
          <a:lstStyle/>
          <a:p>
            <a:r>
              <a:rPr lang="en-US" sz="2400" b="1" dirty="0" smtClean="0">
                <a:solidFill>
                  <a:srgbClr val="E36C0A"/>
                </a:solidFill>
                <a:ea typeface="Calibri"/>
                <a:cs typeface="Times New Roman"/>
              </a:rPr>
              <a:t>…Jesus </a:t>
            </a:r>
            <a:r>
              <a:rPr lang="en-US" sz="2400" b="1" dirty="0">
                <a:solidFill>
                  <a:srgbClr val="E36C0A"/>
                </a:solidFill>
                <a:ea typeface="Calibri"/>
                <a:cs typeface="Times New Roman"/>
              </a:rPr>
              <a:t>said, "Father, forgive them, for they know not what they do</a:t>
            </a:r>
            <a:r>
              <a:rPr lang="en-US" sz="2400" b="1" dirty="0" smtClean="0">
                <a:solidFill>
                  <a:srgbClr val="E36C0A"/>
                </a:solidFill>
                <a:ea typeface="Calibri"/>
                <a:cs typeface="Times New Roman"/>
              </a:rPr>
              <a:t>.“</a:t>
            </a:r>
            <a:r>
              <a:rPr lang="en-US" sz="2400" b="1" dirty="0" smtClean="0">
                <a:solidFill>
                  <a:prstClr val="black"/>
                </a:solidFill>
                <a:ea typeface="Calibri"/>
                <a:cs typeface="Times New Roman"/>
              </a:rPr>
              <a:t>…</a:t>
            </a:r>
            <a:endParaRPr lang="en-US" dirty="0"/>
          </a:p>
        </p:txBody>
      </p:sp>
    </p:spTree>
    <p:extLst>
      <p:ext uri="{BB962C8B-B14F-4D97-AF65-F5344CB8AC3E}">
        <p14:creationId xmlns:p14="http://schemas.microsoft.com/office/powerpoint/2010/main" val="4199937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2925866" cy="492122"/>
          </a:xfrm>
          <a:prstGeom prst="rect">
            <a:avLst/>
          </a:prstGeom>
        </p:spPr>
        <p:txBody>
          <a:bodyPr wrap="none">
            <a:spAutoFit/>
          </a:bodyPr>
          <a:lstStyle/>
          <a:p>
            <a:pPr marL="228600" marR="0" indent="457200">
              <a:lnSpc>
                <a:spcPct val="115000"/>
              </a:lnSpc>
              <a:spcBef>
                <a:spcPts val="0"/>
              </a:spcBef>
              <a:spcAft>
                <a:spcPts val="1000"/>
              </a:spcAft>
            </a:pPr>
            <a:r>
              <a:rPr lang="en-US" sz="2400" b="1" dirty="0">
                <a:ea typeface="Calibri"/>
                <a:cs typeface="Times New Roman"/>
              </a:rPr>
              <a:t>Matthew 6:9-15</a:t>
            </a:r>
            <a:endParaRPr lang="en-US" sz="2400" dirty="0">
              <a:ea typeface="Calibri"/>
              <a:cs typeface="Times New Roman"/>
            </a:endParaRPr>
          </a:p>
        </p:txBody>
      </p:sp>
      <p:sp>
        <p:nvSpPr>
          <p:cNvPr id="3" name="Rectangle 2"/>
          <p:cNvSpPr/>
          <p:nvPr/>
        </p:nvSpPr>
        <p:spPr>
          <a:xfrm>
            <a:off x="320040" y="1033000"/>
            <a:ext cx="8610600" cy="5367623"/>
          </a:xfrm>
          <a:prstGeom prst="rect">
            <a:avLst/>
          </a:prstGeom>
        </p:spPr>
        <p:txBody>
          <a:bodyPr wrap="square">
            <a:spAutoFit/>
          </a:bodyPr>
          <a:lstStyle/>
          <a:p>
            <a:pPr marL="685800" marR="0">
              <a:lnSpc>
                <a:spcPct val="115000"/>
              </a:lnSpc>
              <a:spcBef>
                <a:spcPts val="0"/>
              </a:spcBef>
              <a:spcAft>
                <a:spcPts val="1000"/>
              </a:spcAft>
            </a:pPr>
            <a:r>
              <a:rPr lang="en-US" sz="2400" b="1" dirty="0">
                <a:ea typeface="Calibri"/>
                <a:cs typeface="Times New Roman"/>
              </a:rPr>
              <a:t>9 </a:t>
            </a:r>
            <a:r>
              <a:rPr lang="en-US" sz="2400" dirty="0">
                <a:ea typeface="Calibri"/>
                <a:cs typeface="Times New Roman"/>
              </a:rPr>
              <a:t>Pray then like </a:t>
            </a:r>
            <a:r>
              <a:rPr lang="en-US" sz="2400">
                <a:ea typeface="Calibri"/>
                <a:cs typeface="Times New Roman"/>
              </a:rPr>
              <a:t>this</a:t>
            </a:r>
            <a:r>
              <a:rPr lang="en-US" sz="2400" smtClean="0">
                <a:ea typeface="Calibri"/>
                <a:cs typeface="Times New Roman"/>
              </a:rPr>
              <a:t>:  "</a:t>
            </a:r>
            <a:r>
              <a:rPr lang="en-US" sz="2400" dirty="0">
                <a:ea typeface="Calibri"/>
                <a:cs typeface="Times New Roman"/>
              </a:rPr>
              <a:t>Our Father in heaven, hallowed be your name.</a:t>
            </a:r>
          </a:p>
          <a:p>
            <a:pPr marL="685800" marR="0">
              <a:lnSpc>
                <a:spcPct val="115000"/>
              </a:lnSpc>
              <a:spcBef>
                <a:spcPts val="0"/>
              </a:spcBef>
              <a:spcAft>
                <a:spcPts val="1000"/>
              </a:spcAft>
            </a:pPr>
            <a:r>
              <a:rPr lang="en-US" sz="2400" b="1" dirty="0">
                <a:ea typeface="Calibri"/>
                <a:cs typeface="Times New Roman"/>
              </a:rPr>
              <a:t>10 </a:t>
            </a:r>
            <a:r>
              <a:rPr lang="en-US" sz="2400" dirty="0">
                <a:ea typeface="Calibri"/>
                <a:cs typeface="Times New Roman"/>
              </a:rPr>
              <a:t>Your kingdom come,</a:t>
            </a:r>
            <a:r>
              <a:rPr lang="en-US" sz="2400" b="1" dirty="0">
                <a:ea typeface="Calibri"/>
                <a:cs typeface="Times New Roman"/>
              </a:rPr>
              <a:t> </a:t>
            </a:r>
            <a:r>
              <a:rPr lang="en-US" sz="2400" dirty="0">
                <a:ea typeface="Calibri"/>
                <a:cs typeface="Times New Roman"/>
              </a:rPr>
              <a:t>your will be done, on earth as it is in heaven.</a:t>
            </a:r>
          </a:p>
          <a:p>
            <a:pPr marL="685800" marR="0">
              <a:lnSpc>
                <a:spcPct val="115000"/>
              </a:lnSpc>
              <a:spcBef>
                <a:spcPts val="0"/>
              </a:spcBef>
              <a:spcAft>
                <a:spcPts val="1000"/>
              </a:spcAft>
            </a:pPr>
            <a:r>
              <a:rPr lang="en-US" sz="2400" b="1" dirty="0">
                <a:ea typeface="Calibri"/>
                <a:cs typeface="Times New Roman"/>
              </a:rPr>
              <a:t>11 </a:t>
            </a:r>
            <a:r>
              <a:rPr lang="en-US" sz="2400" dirty="0">
                <a:ea typeface="Calibri"/>
                <a:cs typeface="Times New Roman"/>
              </a:rPr>
              <a:t>Give us</a:t>
            </a:r>
            <a:r>
              <a:rPr lang="en-US" sz="2400" b="1" dirty="0">
                <a:ea typeface="Calibri"/>
                <a:cs typeface="Times New Roman"/>
              </a:rPr>
              <a:t> </a:t>
            </a:r>
            <a:r>
              <a:rPr lang="en-US" sz="2400" dirty="0">
                <a:ea typeface="Calibri"/>
                <a:cs typeface="Times New Roman"/>
              </a:rPr>
              <a:t>this day our daily bread,</a:t>
            </a:r>
          </a:p>
          <a:p>
            <a:pPr marL="685800" marR="0">
              <a:lnSpc>
                <a:spcPct val="115000"/>
              </a:lnSpc>
              <a:spcBef>
                <a:spcPts val="0"/>
              </a:spcBef>
              <a:spcAft>
                <a:spcPts val="1000"/>
              </a:spcAft>
            </a:pPr>
            <a:r>
              <a:rPr lang="en-US" sz="2400" b="1" dirty="0">
                <a:solidFill>
                  <a:srgbClr val="E36C0A"/>
                </a:solidFill>
                <a:ea typeface="Calibri"/>
                <a:cs typeface="Times New Roman"/>
              </a:rPr>
              <a:t>12 and forgive us our debts, as we also have forgiven our debtors.</a:t>
            </a:r>
            <a:endParaRPr lang="en-US" sz="2400" dirty="0">
              <a:ea typeface="Calibri"/>
              <a:cs typeface="Times New Roman"/>
            </a:endParaRPr>
          </a:p>
          <a:p>
            <a:pPr marL="685800" marR="0">
              <a:lnSpc>
                <a:spcPct val="115000"/>
              </a:lnSpc>
              <a:spcBef>
                <a:spcPts val="0"/>
              </a:spcBef>
              <a:spcAft>
                <a:spcPts val="1000"/>
              </a:spcAft>
            </a:pPr>
            <a:r>
              <a:rPr lang="en-US" sz="2400" b="1" dirty="0">
                <a:ea typeface="Calibri"/>
                <a:cs typeface="Times New Roman"/>
              </a:rPr>
              <a:t>13 </a:t>
            </a:r>
            <a:r>
              <a:rPr lang="en-US" sz="2400" dirty="0">
                <a:ea typeface="Calibri"/>
                <a:cs typeface="Times New Roman"/>
              </a:rPr>
              <a:t>And</a:t>
            </a:r>
            <a:r>
              <a:rPr lang="en-US" sz="2400" b="1" dirty="0">
                <a:ea typeface="Calibri"/>
                <a:cs typeface="Times New Roman"/>
              </a:rPr>
              <a:t> </a:t>
            </a:r>
            <a:r>
              <a:rPr lang="en-US" sz="2400" dirty="0">
                <a:ea typeface="Calibri"/>
                <a:cs typeface="Times New Roman"/>
              </a:rPr>
              <a:t>lead us not into temptation, but</a:t>
            </a:r>
            <a:r>
              <a:rPr lang="en-US" sz="2400" b="1" dirty="0">
                <a:ea typeface="Calibri"/>
                <a:cs typeface="Times New Roman"/>
              </a:rPr>
              <a:t> </a:t>
            </a:r>
            <a:r>
              <a:rPr lang="en-US" sz="2400" dirty="0">
                <a:ea typeface="Calibri"/>
                <a:cs typeface="Times New Roman"/>
              </a:rPr>
              <a:t>deliver us from</a:t>
            </a:r>
            <a:r>
              <a:rPr lang="en-US" sz="2400" b="1" dirty="0">
                <a:ea typeface="Calibri"/>
                <a:cs typeface="Times New Roman"/>
              </a:rPr>
              <a:t> </a:t>
            </a:r>
            <a:r>
              <a:rPr lang="en-US" sz="2400" dirty="0">
                <a:ea typeface="Calibri"/>
                <a:cs typeface="Times New Roman"/>
              </a:rPr>
              <a:t>evil.</a:t>
            </a:r>
          </a:p>
          <a:p>
            <a:r>
              <a:rPr lang="en-US" sz="2400" b="1" dirty="0">
                <a:solidFill>
                  <a:srgbClr val="E36C0A"/>
                </a:solidFill>
                <a:ea typeface="Calibri"/>
                <a:cs typeface="Times New Roman"/>
              </a:rPr>
              <a:t>14 For if you forgive others their trespasses, your heavenly Father will also forgive you, 15 but if you do not forgive others their trespasses neither will your Father forgive your trespasses. </a:t>
            </a:r>
            <a:endParaRPr lang="en-US" sz="2400" dirty="0"/>
          </a:p>
        </p:txBody>
      </p:sp>
    </p:spTree>
    <p:extLst>
      <p:ext uri="{BB962C8B-B14F-4D97-AF65-F5344CB8AC3E}">
        <p14:creationId xmlns:p14="http://schemas.microsoft.com/office/powerpoint/2010/main" val="4097767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71541"/>
            <a:ext cx="8153400" cy="391491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2400" b="1" dirty="0">
                <a:solidFill>
                  <a:srgbClr val="4BACC6"/>
                </a:solidFill>
                <a:ea typeface="Calibri"/>
                <a:cs typeface="Times New Roman"/>
              </a:rPr>
              <a:t>To forgive – a sense of laying aside; getting rid of something; letting something go; sending something away.  </a:t>
            </a:r>
            <a:endParaRPr lang="en-US" sz="2400" dirty="0">
              <a:ea typeface="Calibri"/>
              <a:cs typeface="Times New Roman"/>
            </a:endParaRPr>
          </a:p>
          <a:p>
            <a:pPr marL="742950" marR="0" lvl="1" indent="-285750">
              <a:lnSpc>
                <a:spcPct val="115000"/>
              </a:lnSpc>
              <a:spcBef>
                <a:spcPts val="0"/>
              </a:spcBef>
              <a:spcAft>
                <a:spcPts val="0"/>
              </a:spcAft>
              <a:buFont typeface="Courier New"/>
              <a:buChar char="o"/>
            </a:pPr>
            <a:r>
              <a:rPr lang="en-US" sz="2400" b="1" dirty="0">
                <a:solidFill>
                  <a:srgbClr val="4BACC6"/>
                </a:solidFill>
                <a:ea typeface="Calibri"/>
                <a:cs typeface="Times New Roman"/>
              </a:rPr>
              <a:t>Opposite of holding onto; keeping something close; grasping onto something </a:t>
            </a:r>
            <a:endParaRPr lang="en-US" sz="2400" dirty="0">
              <a:ea typeface="Calibri"/>
              <a:cs typeface="Times New Roman"/>
            </a:endParaRPr>
          </a:p>
          <a:p>
            <a:pPr marL="342900" marR="0" lvl="0" indent="-342900">
              <a:lnSpc>
                <a:spcPct val="115000"/>
              </a:lnSpc>
              <a:spcBef>
                <a:spcPts val="0"/>
              </a:spcBef>
              <a:spcAft>
                <a:spcPts val="0"/>
              </a:spcAft>
              <a:buFont typeface="Symbol"/>
              <a:buChar char=""/>
            </a:pPr>
            <a:r>
              <a:rPr lang="en-US" sz="2400" b="1" dirty="0">
                <a:solidFill>
                  <a:srgbClr val="4BACC6"/>
                </a:solidFill>
                <a:ea typeface="Calibri"/>
                <a:cs typeface="Times New Roman"/>
              </a:rPr>
              <a:t>Forgiving also removes places in our souls owned by the kingdom of darkness.</a:t>
            </a:r>
            <a:endParaRPr lang="en-US" sz="2400" dirty="0">
              <a:ea typeface="Calibri"/>
              <a:cs typeface="Times New Roman"/>
            </a:endParaRPr>
          </a:p>
          <a:p>
            <a:pPr marL="742950" marR="0" lvl="1" indent="-285750">
              <a:lnSpc>
                <a:spcPct val="115000"/>
              </a:lnSpc>
              <a:spcBef>
                <a:spcPts val="0"/>
              </a:spcBef>
              <a:spcAft>
                <a:spcPts val="1000"/>
              </a:spcAft>
              <a:buFont typeface="Courier New"/>
              <a:buChar char="o"/>
            </a:pPr>
            <a:r>
              <a:rPr lang="en-US" sz="2400" b="1" dirty="0">
                <a:solidFill>
                  <a:srgbClr val="4BACC6"/>
                </a:solidFill>
                <a:ea typeface="Calibri"/>
                <a:cs typeface="Times New Roman"/>
              </a:rPr>
              <a:t>If we then turn that place over to the Holy Spirit – asking Him to live in that place – the devil won’t be able to take it back.  </a:t>
            </a:r>
            <a:endParaRPr lang="en-US" sz="2400" dirty="0">
              <a:ea typeface="Calibri"/>
              <a:cs typeface="Times New Roman"/>
            </a:endParaRPr>
          </a:p>
        </p:txBody>
      </p:sp>
    </p:spTree>
    <p:extLst>
      <p:ext uri="{BB962C8B-B14F-4D97-AF65-F5344CB8AC3E}">
        <p14:creationId xmlns:p14="http://schemas.microsoft.com/office/powerpoint/2010/main" val="315146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960584"/>
            <a:ext cx="1801732" cy="1970083"/>
          </a:xfrm>
          <a:prstGeom prst="ellipse">
            <a:avLst/>
          </a:prstGeom>
          <a:solidFill>
            <a:schemeClr val="tx2">
              <a:lumMod val="60000"/>
              <a:lumOff val="4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873798" y="1361139"/>
            <a:ext cx="968535" cy="1077218"/>
          </a:xfrm>
          <a:prstGeom prst="rect">
            <a:avLst/>
          </a:prstGeom>
          <a:noFill/>
        </p:spPr>
        <p:txBody>
          <a:bodyPr wrap="none" rtlCol="0">
            <a:spAutoFit/>
          </a:bodyPr>
          <a:lstStyle/>
          <a:p>
            <a:pPr algn="ctr"/>
            <a:r>
              <a:rPr lang="en-US" sz="3200" dirty="0" smtClean="0">
                <a:solidFill>
                  <a:prstClr val="black"/>
                </a:solidFill>
              </a:rPr>
              <a:t>No</a:t>
            </a:r>
          </a:p>
          <a:p>
            <a:pPr algn="ctr"/>
            <a:r>
              <a:rPr lang="en-US" sz="3200" dirty="0" smtClean="0">
                <a:solidFill>
                  <a:prstClr val="black"/>
                </a:solidFill>
              </a:rPr>
              <a:t>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523704" y="2616663"/>
            <a:ext cx="1828799" cy="1826623"/>
          </a:xfrm>
          <a:prstGeom prst="ellipse">
            <a:avLst/>
          </a:prstGeom>
          <a:solidFill>
            <a:schemeClr val="tx2">
              <a:lumMod val="60000"/>
              <a:lumOff val="4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5" name="Straight Connector 44"/>
          <p:cNvCxnSpPr/>
          <p:nvPr/>
        </p:nvCxnSpPr>
        <p:spPr>
          <a:xfrm flipH="1" flipV="1">
            <a:off x="2133600" y="2526833"/>
            <a:ext cx="1390104" cy="749767"/>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676103" y="2975454"/>
            <a:ext cx="1524000" cy="1200329"/>
          </a:xfrm>
          <a:prstGeom prst="rect">
            <a:avLst/>
          </a:prstGeom>
          <a:noFill/>
        </p:spPr>
        <p:txBody>
          <a:bodyPr wrap="square" rtlCol="0">
            <a:spAutoFit/>
          </a:bodyPr>
          <a:lstStyle/>
          <a:p>
            <a:pPr algn="ctr"/>
            <a:r>
              <a:rPr lang="en-US" sz="2400" dirty="0" smtClean="0">
                <a:solidFill>
                  <a:prstClr val="black"/>
                </a:solidFill>
              </a:rPr>
              <a:t>Personal History</a:t>
            </a:r>
          </a:p>
          <a:p>
            <a:pPr algn="ctr"/>
            <a:r>
              <a:rPr lang="en-US" sz="2400" dirty="0" smtClean="0">
                <a:solidFill>
                  <a:prstClr val="black"/>
                </a:solidFill>
              </a:rPr>
              <a:t>VRT</a:t>
            </a:r>
            <a:endParaRPr lang="en-US" sz="2400" dirty="0">
              <a:solidFill>
                <a:prstClr val="black"/>
              </a:solidFill>
            </a:endParaRPr>
          </a:p>
        </p:txBody>
      </p:sp>
      <p:sp>
        <p:nvSpPr>
          <p:cNvPr id="4" name="Oval 3"/>
          <p:cNvSpPr/>
          <p:nvPr/>
        </p:nvSpPr>
        <p:spPr>
          <a:xfrm>
            <a:off x="5867400" y="1295400"/>
            <a:ext cx="1371600" cy="13716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Oval 4"/>
          <p:cNvSpPr/>
          <p:nvPr/>
        </p:nvSpPr>
        <p:spPr>
          <a:xfrm>
            <a:off x="5615679" y="4888681"/>
            <a:ext cx="1371600" cy="136942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5973136" y="1668916"/>
            <a:ext cx="1119474" cy="461665"/>
          </a:xfrm>
          <a:prstGeom prst="rect">
            <a:avLst/>
          </a:prstGeom>
          <a:noFill/>
        </p:spPr>
        <p:txBody>
          <a:bodyPr wrap="none" rtlCol="0">
            <a:spAutoFit/>
          </a:bodyPr>
          <a:lstStyle/>
          <a:p>
            <a:r>
              <a:rPr lang="en-US" sz="2400" dirty="0" smtClean="0">
                <a:solidFill>
                  <a:prstClr val="black"/>
                </a:solidFill>
              </a:rPr>
              <a:t>Anxiety</a:t>
            </a:r>
            <a:endParaRPr lang="en-US" sz="2400" dirty="0">
              <a:solidFill>
                <a:prstClr val="black"/>
              </a:solidFill>
            </a:endParaRPr>
          </a:p>
        </p:txBody>
      </p:sp>
      <p:sp>
        <p:nvSpPr>
          <p:cNvPr id="7" name="TextBox 6"/>
          <p:cNvSpPr txBox="1"/>
          <p:nvPr/>
        </p:nvSpPr>
        <p:spPr>
          <a:xfrm>
            <a:off x="5773770" y="5157893"/>
            <a:ext cx="1055417" cy="830997"/>
          </a:xfrm>
          <a:prstGeom prst="rect">
            <a:avLst/>
          </a:prstGeom>
          <a:noFill/>
        </p:spPr>
        <p:txBody>
          <a:bodyPr wrap="none" rtlCol="0">
            <a:spAutoFit/>
          </a:bodyPr>
          <a:lstStyle/>
          <a:p>
            <a:pPr algn="ctr"/>
            <a:r>
              <a:rPr lang="en-US" sz="2400" dirty="0" smtClean="0">
                <a:solidFill>
                  <a:prstClr val="black"/>
                </a:solidFill>
              </a:rPr>
              <a:t>Fear of</a:t>
            </a:r>
          </a:p>
          <a:p>
            <a:pPr algn="ctr"/>
            <a:r>
              <a:rPr lang="en-US" sz="2400" dirty="0" smtClean="0">
                <a:solidFill>
                  <a:prstClr val="black"/>
                </a:solidFill>
              </a:rPr>
              <a:t>Death</a:t>
            </a:r>
            <a:endParaRPr lang="en-US" sz="2400" dirty="0">
              <a:solidFill>
                <a:prstClr val="black"/>
              </a:solidFill>
            </a:endParaRPr>
          </a:p>
        </p:txBody>
      </p:sp>
      <p:cxnSp>
        <p:nvCxnSpPr>
          <p:cNvPr id="9" name="Straight Connector 8"/>
          <p:cNvCxnSpPr>
            <a:stCxn id="4" idx="3"/>
          </p:cNvCxnSpPr>
          <p:nvPr/>
        </p:nvCxnSpPr>
        <p:spPr>
          <a:xfrm flipH="1">
            <a:off x="5163092" y="2466134"/>
            <a:ext cx="905174" cy="464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5" idx="1"/>
          </p:cNvCxnSpPr>
          <p:nvPr/>
        </p:nvCxnSpPr>
        <p:spPr>
          <a:xfrm>
            <a:off x="4953000" y="4267200"/>
            <a:ext cx="863545" cy="8220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335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smtClean="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smtClean="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smtClean="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3561259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94" y="2428284"/>
            <a:ext cx="8839200" cy="2405530"/>
          </a:xfrm>
          <a:prstGeom prst="rect">
            <a:avLst/>
          </a:prstGeom>
        </p:spPr>
        <p:txBody>
          <a:bodyPr wrap="square">
            <a:spAutoFit/>
          </a:bodyPr>
          <a:lstStyle/>
          <a:p>
            <a:pPr>
              <a:lnSpc>
                <a:spcPct val="115000"/>
              </a:lnSpc>
              <a:spcAft>
                <a:spcPts val="1000"/>
              </a:spcAft>
            </a:pPr>
            <a:r>
              <a:rPr lang="en-US" sz="2200" b="1" dirty="0">
                <a:solidFill>
                  <a:prstClr val="black"/>
                </a:solidFill>
                <a:ea typeface="Calibri"/>
                <a:cs typeface="Times New Roman"/>
              </a:rPr>
              <a:t>25 </a:t>
            </a:r>
            <a:r>
              <a:rPr lang="en-US" sz="2200" dirty="0">
                <a:solidFill>
                  <a:prstClr val="black"/>
                </a:solidFill>
                <a:ea typeface="Calibri"/>
                <a:cs typeface="Times New Roman"/>
              </a:rPr>
              <a:t>Therefore each of you must put off falsehood and speak truthfully to his neighbor, for we are all members of one body. </a:t>
            </a:r>
            <a:r>
              <a:rPr lang="en-US" sz="2200" b="1" dirty="0">
                <a:solidFill>
                  <a:prstClr val="black"/>
                </a:solidFill>
                <a:ea typeface="Calibri"/>
                <a:cs typeface="Times New Roman"/>
              </a:rPr>
              <a:t>26 </a:t>
            </a:r>
            <a:r>
              <a:rPr lang="en-US" sz="2200" dirty="0">
                <a:solidFill>
                  <a:prstClr val="black"/>
                </a:solidFill>
                <a:ea typeface="Calibri"/>
                <a:cs typeface="Times New Roman"/>
              </a:rPr>
              <a:t>"In your anger do not sin":</a:t>
            </a:r>
            <a:r>
              <a:rPr lang="en-US" sz="2200" b="1" dirty="0">
                <a:solidFill>
                  <a:prstClr val="black"/>
                </a:solidFill>
                <a:ea typeface="Calibri"/>
                <a:cs typeface="Times New Roman"/>
              </a:rPr>
              <a:t> </a:t>
            </a:r>
            <a:r>
              <a:rPr lang="en-US" sz="2200" dirty="0">
                <a:solidFill>
                  <a:prstClr val="black"/>
                </a:solidFill>
                <a:ea typeface="Calibri"/>
                <a:cs typeface="Times New Roman"/>
              </a:rPr>
              <a:t>Do not let the sun go down while you are still angry, </a:t>
            </a:r>
            <a:r>
              <a:rPr lang="en-US" sz="2200" b="1" dirty="0">
                <a:solidFill>
                  <a:prstClr val="black"/>
                </a:solidFill>
                <a:ea typeface="Calibri"/>
                <a:cs typeface="Times New Roman"/>
              </a:rPr>
              <a:t>27 </a:t>
            </a:r>
            <a:r>
              <a:rPr lang="en-US" sz="2200" dirty="0">
                <a:solidFill>
                  <a:prstClr val="black"/>
                </a:solidFill>
                <a:ea typeface="Calibri"/>
                <a:cs typeface="Times New Roman"/>
              </a:rPr>
              <a:t>and </a:t>
            </a:r>
            <a:r>
              <a:rPr lang="en-US" sz="2200" b="1" dirty="0">
                <a:solidFill>
                  <a:srgbClr val="E36C0A"/>
                </a:solidFill>
                <a:ea typeface="Calibri"/>
                <a:cs typeface="Times New Roman"/>
              </a:rPr>
              <a:t>do not give the devil a foothold (a place to occupy/live).</a:t>
            </a:r>
            <a:r>
              <a:rPr lang="en-US" sz="2200" b="1" dirty="0">
                <a:solidFill>
                  <a:prstClr val="black"/>
                </a:solidFill>
                <a:ea typeface="Calibri"/>
                <a:cs typeface="Times New Roman"/>
              </a:rPr>
              <a:t> </a:t>
            </a:r>
            <a:r>
              <a:rPr lang="en-US" sz="2200" b="1" dirty="0">
                <a:solidFill>
                  <a:srgbClr val="E36C0A"/>
                </a:solidFill>
                <a:ea typeface="Calibri"/>
                <a:cs typeface="Times New Roman"/>
              </a:rPr>
              <a:t> </a:t>
            </a:r>
            <a:r>
              <a:rPr lang="en-US" sz="2200" b="1" dirty="0">
                <a:solidFill>
                  <a:prstClr val="black"/>
                </a:solidFill>
                <a:ea typeface="Calibri"/>
                <a:cs typeface="Times New Roman"/>
              </a:rPr>
              <a:t>28 </a:t>
            </a:r>
            <a:r>
              <a:rPr lang="en-US" sz="2200" dirty="0">
                <a:solidFill>
                  <a:prstClr val="black"/>
                </a:solidFill>
                <a:ea typeface="Calibri"/>
                <a:cs typeface="Times New Roman"/>
              </a:rPr>
              <a:t>He who has been stealing must steal no longer, but must work, doing something useful with his own hands, that he may have something to share with those in need. </a:t>
            </a:r>
          </a:p>
        </p:txBody>
      </p:sp>
      <p:sp>
        <p:nvSpPr>
          <p:cNvPr id="3" name="Rectangle 2"/>
          <p:cNvSpPr/>
          <p:nvPr/>
        </p:nvSpPr>
        <p:spPr>
          <a:xfrm>
            <a:off x="0" y="381000"/>
            <a:ext cx="2754280" cy="458844"/>
          </a:xfrm>
          <a:prstGeom prst="rect">
            <a:avLst/>
          </a:prstGeom>
        </p:spPr>
        <p:txBody>
          <a:bodyPr wrap="none">
            <a:spAutoFit/>
          </a:bodyPr>
          <a:lstStyle/>
          <a:p>
            <a:pPr marL="457200">
              <a:lnSpc>
                <a:spcPct val="115000"/>
              </a:lnSpc>
              <a:spcAft>
                <a:spcPts val="1000"/>
              </a:spcAft>
            </a:pPr>
            <a:r>
              <a:rPr lang="en-US" sz="2200" b="1" dirty="0">
                <a:solidFill>
                  <a:prstClr val="black"/>
                </a:solidFill>
                <a:ea typeface="Calibri"/>
                <a:cs typeface="Times New Roman"/>
              </a:rPr>
              <a:t>Ephesians </a:t>
            </a:r>
            <a:r>
              <a:rPr lang="en-US" sz="2200" b="1" dirty="0" smtClean="0">
                <a:solidFill>
                  <a:prstClr val="black"/>
                </a:solidFill>
                <a:ea typeface="Calibri"/>
                <a:cs typeface="Times New Roman"/>
              </a:rPr>
              <a:t>4:25-28</a:t>
            </a:r>
            <a:endParaRPr lang="en-US" sz="2200" dirty="0">
              <a:solidFill>
                <a:prstClr val="black"/>
              </a:solidFill>
              <a:ea typeface="Calibri"/>
              <a:cs typeface="Times New Roman"/>
            </a:endParaRPr>
          </a:p>
        </p:txBody>
      </p:sp>
    </p:spTree>
    <p:extLst>
      <p:ext uri="{BB962C8B-B14F-4D97-AF65-F5344CB8AC3E}">
        <p14:creationId xmlns:p14="http://schemas.microsoft.com/office/powerpoint/2010/main" val="61864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79269"/>
            <a:ext cx="3155031" cy="517065"/>
          </a:xfrm>
          <a:prstGeom prst="rect">
            <a:avLst/>
          </a:prstGeom>
        </p:spPr>
        <p:txBody>
          <a:bodyPr wrap="none">
            <a:spAutoFit/>
          </a:bodyPr>
          <a:lstStyle/>
          <a:p>
            <a:pPr marL="457200">
              <a:lnSpc>
                <a:spcPct val="115000"/>
              </a:lnSpc>
              <a:spcAft>
                <a:spcPts val="1000"/>
              </a:spcAft>
            </a:pPr>
            <a:r>
              <a:rPr lang="en-US" sz="2400" dirty="0">
                <a:solidFill>
                  <a:prstClr val="black"/>
                </a:solidFill>
                <a:ea typeface="Calibri"/>
                <a:cs typeface="Times New Roman"/>
              </a:rPr>
              <a:t> </a:t>
            </a: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r>
              <a:rPr lang="en-US" sz="2400" dirty="0" smtClean="0">
                <a:solidFill>
                  <a:prstClr val="black"/>
                </a:solidFill>
                <a:ea typeface="Calibri"/>
                <a:cs typeface="Times New Roman"/>
              </a:rPr>
              <a:t> </a:t>
            </a:r>
            <a:endParaRPr lang="en-US" sz="2400" dirty="0">
              <a:solidFill>
                <a:prstClr val="black"/>
              </a:solidFill>
              <a:ea typeface="Calibri"/>
              <a:cs typeface="Times New Roman"/>
            </a:endParaRPr>
          </a:p>
        </p:txBody>
      </p:sp>
      <p:sp>
        <p:nvSpPr>
          <p:cNvPr id="3" name="Rectangle 2"/>
          <p:cNvSpPr/>
          <p:nvPr/>
        </p:nvSpPr>
        <p:spPr>
          <a:xfrm>
            <a:off x="1066800" y="2690336"/>
            <a:ext cx="70104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(continually) filled [crammed full] with the </a:t>
            </a:r>
            <a:r>
              <a:rPr lang="en-US" sz="2400" b="1" dirty="0" smtClean="0">
                <a:solidFill>
                  <a:srgbClr val="E36C0A"/>
                </a:solidFill>
                <a:ea typeface="Calibri"/>
                <a:cs typeface="Times New Roman"/>
              </a:rPr>
              <a:t>Spirit</a:t>
            </a:r>
            <a:r>
              <a:rPr lang="en-US" sz="2400" dirty="0"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376317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a:solidFill>
                  <a:srgbClr val="E46C0A"/>
                </a:solidFill>
                <a:ea typeface="Calibri"/>
                <a:cs typeface="Times New Roman"/>
              </a:rPr>
              <a:t>manhood</a:t>
            </a:r>
            <a:r>
              <a:rPr lang="en-US" sz="2400" smtClean="0">
                <a:solidFill>
                  <a:prstClr val="black"/>
                </a:solidFill>
                <a:ea typeface="Calibri"/>
                <a:cs typeface="Times New Roman"/>
              </a:rPr>
              <a:t>,</a:t>
            </a:r>
            <a:r>
              <a:rPr lang="en-US" sz="2400" b="1"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626425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596320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smtClean="0">
                <a:solidFill>
                  <a:prstClr val="black"/>
                </a:solidFill>
              </a:rPr>
              <a:t>No Hold</a:t>
            </a:r>
          </a:p>
          <a:p>
            <a:pPr algn="ctr"/>
            <a:r>
              <a:rPr lang="en-US" sz="2800" dirty="0" smtClean="0">
                <a:solidFill>
                  <a:prstClr val="black"/>
                </a:solidFill>
              </a:rPr>
              <a:t>Strategy</a:t>
            </a:r>
            <a:endParaRPr lang="en-US" sz="28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smtClean="0">
                <a:solidFill>
                  <a:prstClr val="black"/>
                </a:solidFill>
              </a:rPr>
              <a:t>Strategy</a:t>
            </a:r>
          </a:p>
          <a:p>
            <a:pPr algn="ctr"/>
            <a:r>
              <a:rPr lang="en-US" sz="2400" dirty="0" smtClean="0">
                <a:solidFill>
                  <a:prstClr val="black"/>
                </a:solidFill>
              </a:rPr>
              <a:t>Description</a:t>
            </a:r>
            <a:endParaRPr lang="en-US" sz="2400" dirty="0">
              <a:solidFill>
                <a:prstClr val="black"/>
              </a:solidFill>
            </a:endParaRP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smtClean="0">
                <a:solidFill>
                  <a:prstClr val="black"/>
                </a:solidFill>
              </a:rPr>
              <a:t>Strategic</a:t>
            </a:r>
          </a:p>
          <a:p>
            <a:pPr algn="ctr"/>
            <a:r>
              <a:rPr lang="en-US" sz="2400" dirty="0" smtClean="0">
                <a:solidFill>
                  <a:prstClr val="black"/>
                </a:solidFill>
              </a:rPr>
              <a:t>Structure</a:t>
            </a:r>
            <a:endParaRPr lang="en-US" sz="2400" dirty="0">
              <a:solidFill>
                <a:prstClr val="black"/>
              </a:solidFill>
            </a:endParaRP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smtClean="0">
                <a:solidFill>
                  <a:prstClr val="black"/>
                </a:solidFill>
              </a:rPr>
              <a:t>End</a:t>
            </a:r>
          </a:p>
          <a:p>
            <a:pPr algn="ctr"/>
            <a:r>
              <a:rPr lang="en-US" sz="2400" dirty="0" smtClean="0">
                <a:solidFill>
                  <a:prstClr val="black"/>
                </a:solidFill>
              </a:rPr>
              <a:t>Point</a:t>
            </a:r>
            <a:endParaRPr lang="en-US" sz="2400" dirty="0">
              <a:solidFill>
                <a:prstClr val="black"/>
              </a:solidFill>
            </a:endParaRP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smtClean="0">
                <a:solidFill>
                  <a:prstClr val="black"/>
                </a:solidFill>
              </a:rPr>
              <a:t>Forgiveness</a:t>
            </a:r>
            <a:endParaRPr lang="en-US" sz="2400" dirty="0">
              <a:solidFill>
                <a:prstClr val="black"/>
              </a:solidFill>
            </a:endParaRP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smtClean="0">
                <a:solidFill>
                  <a:prstClr val="black"/>
                </a:solidFill>
              </a:rPr>
              <a:t>Personal</a:t>
            </a:r>
          </a:p>
          <a:p>
            <a:pPr algn="ctr"/>
            <a:r>
              <a:rPr lang="en-US" sz="2400" dirty="0" smtClean="0">
                <a:solidFill>
                  <a:prstClr val="black"/>
                </a:solidFill>
              </a:rPr>
              <a:t>History</a:t>
            </a:r>
            <a:endParaRPr lang="en-US" sz="2400" dirty="0">
              <a:solidFill>
                <a:prstClr val="black"/>
              </a:solidFill>
            </a:endParaRP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smtClean="0">
                <a:solidFill>
                  <a:prstClr val="black"/>
                </a:solidFill>
              </a:rPr>
              <a:t>Mind</a:t>
            </a:r>
          </a:p>
          <a:p>
            <a:pPr algn="ctr"/>
            <a:r>
              <a:rPr lang="en-US" sz="2400" dirty="0" smtClean="0">
                <a:solidFill>
                  <a:prstClr val="black"/>
                </a:solidFill>
              </a:rPr>
              <a:t>Renovation</a:t>
            </a:r>
            <a:endParaRPr lang="en-US" sz="2400" dirty="0">
              <a:solidFill>
                <a:prstClr val="black"/>
              </a:solidFill>
            </a:endParaRP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600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363065"/>
            <a:ext cx="5943600" cy="2768963"/>
          </a:xfrm>
          <a:prstGeom prst="rect">
            <a:avLst/>
          </a:prstGeom>
        </p:spPr>
        <p:txBody>
          <a:bodyPr wrap="square">
            <a:spAutoFit/>
          </a:bodyPr>
          <a:lstStyle/>
          <a:p>
            <a:pPr>
              <a:lnSpc>
                <a:spcPct val="115000"/>
              </a:lnSpc>
              <a:spcAft>
                <a:spcPts val="1000"/>
              </a:spcAft>
            </a:pPr>
            <a:r>
              <a:rPr lang="en-US" sz="2400" b="1" dirty="0" err="1">
                <a:solidFill>
                  <a:prstClr val="black"/>
                </a:solidFill>
                <a:ea typeface="Calibri"/>
                <a:cs typeface="Times New Roman"/>
              </a:rPr>
              <a:t>aphiemi</a:t>
            </a:r>
            <a:r>
              <a:rPr lang="en-US" sz="2400" b="1" dirty="0">
                <a:solidFill>
                  <a:prstClr val="black"/>
                </a:solidFill>
                <a:ea typeface="Calibri"/>
                <a:cs typeface="Times New Roman"/>
              </a:rPr>
              <a:t> </a:t>
            </a:r>
            <a:r>
              <a:rPr lang="en-US" sz="2400" dirty="0">
                <a:solidFill>
                  <a:prstClr val="black"/>
                </a:solidFill>
                <a:ea typeface="Calibri"/>
                <a:cs typeface="Times New Roman"/>
              </a:rPr>
              <a:t>(</a:t>
            </a:r>
            <a:r>
              <a:rPr lang="en-US" sz="2400" u="sng" dirty="0">
                <a:solidFill>
                  <a:prstClr val="black"/>
                </a:solidFill>
                <a:ea typeface="Calibri"/>
                <a:cs typeface="Times New Roman"/>
              </a:rPr>
              <a:t>NT:863</a:t>
            </a:r>
            <a:r>
              <a:rPr lang="en-US" sz="2400" b="1" dirty="0">
                <a:solidFill>
                  <a:schemeClr val="accent5"/>
                </a:solidFill>
                <a:ea typeface="Calibri"/>
                <a:cs typeface="Times New Roman"/>
              </a:rPr>
              <a:t>), primarily, "to send forth, send away"</a:t>
            </a:r>
            <a:r>
              <a:rPr lang="en-US" sz="2400" b="1" dirty="0">
                <a:solidFill>
                  <a:srgbClr val="31849B"/>
                </a:solidFill>
                <a:ea typeface="Calibri"/>
                <a:cs typeface="Times New Roman"/>
              </a:rPr>
              <a:t> </a:t>
            </a:r>
            <a:r>
              <a:rPr lang="en-US" sz="2400" dirty="0">
                <a:solidFill>
                  <a:prstClr val="black"/>
                </a:solidFill>
                <a:ea typeface="Calibri"/>
                <a:cs typeface="Times New Roman"/>
              </a:rPr>
              <a:t>[regarding] ‎(b) sins…</a:t>
            </a:r>
          </a:p>
          <a:p>
            <a:pPr marL="342900" indent="-342900">
              <a:lnSpc>
                <a:spcPct val="115000"/>
              </a:lnSpc>
              <a:buFont typeface="+mj-lt"/>
              <a:buAutoNum type="arabicPeriod"/>
            </a:pPr>
            <a:r>
              <a:rPr lang="en-US" sz="2400" dirty="0">
                <a:solidFill>
                  <a:prstClr val="black"/>
                </a:solidFill>
                <a:ea typeface="Calibri"/>
                <a:cs typeface="Times New Roman"/>
              </a:rPr>
              <a:t>‎</a:t>
            </a:r>
            <a:r>
              <a:rPr lang="en-US" sz="2400" b="1" dirty="0">
                <a:solidFill>
                  <a:schemeClr val="accent5"/>
                </a:solidFill>
                <a:ea typeface="Calibri"/>
                <a:cs typeface="Times New Roman"/>
              </a:rPr>
              <a:t>firstly signifies the remission [dismissal] of the punishment due to sinful conduct… </a:t>
            </a:r>
            <a:endParaRPr lang="en-US" sz="2400" dirty="0">
              <a:solidFill>
                <a:schemeClr val="accent5"/>
              </a:solidFill>
              <a:ea typeface="Calibri"/>
              <a:cs typeface="Times New Roman"/>
            </a:endParaRPr>
          </a:p>
          <a:p>
            <a:pPr marL="342900" indent="-342900">
              <a:lnSpc>
                <a:spcPct val="115000"/>
              </a:lnSpc>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400991936"/>
      </p:ext>
    </p:extLst>
  </p:cSld>
  <p:clrMapOvr>
    <a:masterClrMapping/>
  </p:clrMapOvr>
</p:sld>
</file>

<file path=ppt/theme/theme1.xml><?xml version="1.0" encoding="utf-8"?>
<a:theme xmlns:a="http://schemas.openxmlformats.org/drawingml/2006/main" name="No Hold Forgiveness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Forgiveness 2</Template>
  <TotalTime>464</TotalTime>
  <Words>866</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13</vt:i4>
      </vt:variant>
      <vt:variant>
        <vt:lpstr>Slide Titles</vt:lpstr>
      </vt:variant>
      <vt:variant>
        <vt:i4>20</vt:i4>
      </vt:variant>
    </vt:vector>
  </HeadingPairs>
  <TitlesOfParts>
    <vt:vector size="33" baseType="lpstr">
      <vt:lpstr>No Hold Forgiveness 2</vt:lpstr>
      <vt:lpstr>Office Theme</vt:lpstr>
      <vt:lpstr>2_Office Theme</vt:lpstr>
      <vt:lpstr>3_Office Theme</vt:lpstr>
      <vt:lpstr>4_Office Theme</vt:lpstr>
      <vt:lpstr>6_Office Theme</vt:lpstr>
      <vt:lpstr>7_Office Theme</vt:lpstr>
      <vt:lpstr>8_Office Theme</vt:lpstr>
      <vt:lpstr>9_Office Theme</vt:lpstr>
      <vt:lpstr>10_Office Theme</vt:lpstr>
      <vt:lpstr>11_Office Theme</vt:lpstr>
      <vt:lpstr>12_Office Theme</vt:lpstr>
      <vt:lpstr>5_Office Theme</vt:lpstr>
      <vt:lpstr>Forgiveness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dc:title>
  <dc:creator>Family</dc:creator>
  <cp:lastModifiedBy>Family</cp:lastModifiedBy>
  <cp:revision>35</cp:revision>
  <dcterms:created xsi:type="dcterms:W3CDTF">2018-12-21T22:09:52Z</dcterms:created>
  <dcterms:modified xsi:type="dcterms:W3CDTF">2019-08-20T23:25:10Z</dcterms:modified>
</cp:coreProperties>
</file>