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708" r:id="rId3"/>
    <p:sldMasterId id="2147483720" r:id="rId4"/>
  </p:sldMasterIdLst>
  <p:sldIdLst>
    <p:sldId id="256" r:id="rId5"/>
    <p:sldId id="274" r:id="rId6"/>
    <p:sldId id="294" r:id="rId7"/>
    <p:sldId id="261" r:id="rId8"/>
    <p:sldId id="284" r:id="rId9"/>
    <p:sldId id="257" r:id="rId10"/>
    <p:sldId id="258" r:id="rId11"/>
    <p:sldId id="295" r:id="rId12"/>
    <p:sldId id="296" r:id="rId13"/>
    <p:sldId id="297" r:id="rId14"/>
    <p:sldId id="298" r:id="rId15"/>
    <p:sldId id="299" r:id="rId16"/>
    <p:sldId id="285" r:id="rId17"/>
    <p:sldId id="286" r:id="rId18"/>
    <p:sldId id="287" r:id="rId19"/>
    <p:sldId id="288" r:id="rId20"/>
    <p:sldId id="301" r:id="rId21"/>
    <p:sldId id="290" r:id="rId22"/>
    <p:sldId id="291" r:id="rId23"/>
    <p:sldId id="292" r:id="rId24"/>
    <p:sldId id="293" r:id="rId25"/>
    <p:sldId id="30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16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2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383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050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1838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34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82323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540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57390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5097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861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538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7195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5371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4243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2935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95007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83329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78586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983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0212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27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597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018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17646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1423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07808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60962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2062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0653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1965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79101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6870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889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48638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7293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92647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18281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391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81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48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448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7386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0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042BB-8873-4C3E-9D71-C32FF0B37592}" type="datetimeFigureOut">
              <a:rPr lang="en-US" smtClean="0"/>
              <a:t>8/20/2019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F935-9B8F-4782-A1AE-201CEA96AE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3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781CAC-9FD5-44C7-B7EE-81D5D79DF9A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420E62-3B49-4DC1-A216-A8E81C88F5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538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042BB-8873-4C3E-9D71-C32FF0B3759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2F935-9B8F-4782-A1AE-201CEA96AE2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242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3D529-516F-425E-9F66-4A0A302334B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7D840-68F1-4A64-BB34-8EA60A71888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301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Personal History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Tactics - VRT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770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2905011"/>
            <a:ext cx="48768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ea typeface="Calibri"/>
                <a:cs typeface="Times New Roman"/>
              </a:rPr>
              <a:t>Receiving forgiveness from God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ea typeface="Calibri"/>
                <a:cs typeface="Times New Roman"/>
              </a:rPr>
              <a:t>Receiving forgiveness from others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dirty="0">
                <a:ea typeface="Calibri"/>
                <a:cs typeface="Times New Roman"/>
              </a:rPr>
              <a:t>Granting forgiveness to others</a:t>
            </a:r>
          </a:p>
        </p:txBody>
      </p:sp>
    </p:spTree>
    <p:extLst>
      <p:ext uri="{BB962C8B-B14F-4D97-AF65-F5344CB8AC3E}">
        <p14:creationId xmlns:p14="http://schemas.microsoft.com/office/powerpoint/2010/main" val="4273009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413338"/>
            <a:ext cx="6629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4BACC6"/>
                </a:solidFill>
              </a:rPr>
              <a:t>To forgive – a sense of laying aside; getting rid of something; letting something go; sending something away.  </a:t>
            </a:r>
            <a:endParaRPr lang="en-US" sz="2400" dirty="0">
              <a:solidFill>
                <a:prstClr val="black"/>
              </a:solidFill>
            </a:endParaRPr>
          </a:p>
          <a:p>
            <a:pPr marL="742950" lvl="1" indent="-285750">
              <a:buFont typeface="+mj-lt"/>
              <a:buAutoNum type="alphaLcPeriod"/>
            </a:pPr>
            <a:r>
              <a:rPr lang="en-US" sz="2400" b="1" dirty="0">
                <a:solidFill>
                  <a:srgbClr val="4BACC6"/>
                </a:solidFill>
              </a:rPr>
              <a:t>Opposite of holding onto; keeping something close; grasping onto something </a:t>
            </a:r>
            <a:endParaRPr lang="en-US" sz="2400" dirty="0">
              <a:solidFill>
                <a:prstClr val="black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en-US" sz="2400" b="1" dirty="0">
                <a:solidFill>
                  <a:srgbClr val="4BACC6"/>
                </a:solidFill>
              </a:rPr>
              <a:t>If it’s laid aside, it’s gone.  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3279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960584"/>
            <a:ext cx="1801732" cy="1970083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798" y="1361139"/>
            <a:ext cx="9685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No</a:t>
            </a: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Hold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523704" y="2616663"/>
            <a:ext cx="1828799" cy="1826623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2133600" y="2526833"/>
            <a:ext cx="1390104" cy="74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676103" y="2975454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Personal History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VRT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867400" y="12954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15679" y="4888681"/>
            <a:ext cx="1371600" cy="136942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3136" y="1668916"/>
            <a:ext cx="1119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Anxiety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770" y="5157893"/>
            <a:ext cx="1055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Fear of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Death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>
            <a:stCxn id="4" idx="3"/>
          </p:cNvCxnSpPr>
          <p:nvPr/>
        </p:nvCxnSpPr>
        <p:spPr>
          <a:xfrm flipH="1">
            <a:off x="5163092" y="2466134"/>
            <a:ext cx="905174" cy="464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1"/>
          </p:cNvCxnSpPr>
          <p:nvPr/>
        </p:nvCxnSpPr>
        <p:spPr>
          <a:xfrm>
            <a:off x="4953000" y="4267200"/>
            <a:ext cx="863545" cy="82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31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19623"/>
            <a:ext cx="8077200" cy="481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Acts 17:32</a:t>
            </a:r>
            <a:r>
              <a:rPr lang="en-US" sz="2400" dirty="0">
                <a:ea typeface="Calibri"/>
                <a:cs typeface="Times New Roman"/>
              </a:rPr>
              <a:t>…Now when they heard of the resurrection of the dead, some mocked. But others said, "We will hear you again about this."… </a:t>
            </a:r>
          </a:p>
          <a:p>
            <a:r>
              <a:rPr lang="en-US" sz="2400" b="1" dirty="0">
                <a:ea typeface="Calibri"/>
                <a:cs typeface="Times New Roman"/>
              </a:rPr>
              <a:t>1 Corinthians 2:1-5</a:t>
            </a:r>
            <a:r>
              <a:rPr lang="en-US" sz="2400" dirty="0">
                <a:ea typeface="Calibri"/>
                <a:cs typeface="Times New Roman"/>
              </a:rPr>
              <a:t>...And I, when I came to you, brothers,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did not come proclaiming to you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testimony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of God with lofty speech or wisdom. </a:t>
            </a:r>
            <a:r>
              <a:rPr lang="en-US" sz="2400" b="1" dirty="0">
                <a:ea typeface="Calibri"/>
                <a:cs typeface="Times New Roman"/>
              </a:rPr>
              <a:t>2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For I decided to know nothing among you except Jesus Christ and him crucified. 3 And I was with you in weakness and in fear and much trembling, 4 and my speech and my message were not in plausible words of wisdom, but in demonstration of the Spirit and of power, 5 that your faith might not rest in the wisdom of men but in the power of God…</a:t>
            </a:r>
            <a:r>
              <a:rPr lang="en-US" sz="2400" dirty="0">
                <a:solidFill>
                  <a:srgbClr val="E36C0A"/>
                </a:solidFill>
                <a:ea typeface="Calibri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8345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5217" y="3505200"/>
            <a:ext cx="64008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76923C"/>
                </a:solidFill>
                <a:ea typeface="Calibri"/>
                <a:cs typeface="Times New Roman"/>
              </a:rPr>
              <a:t>Have you ever had that sinking feeling in the pit of your stomach as a result of a public failure?</a:t>
            </a:r>
            <a:r>
              <a:rPr lang="en-US" sz="2400" dirty="0">
                <a:solidFill>
                  <a:srgbClr val="76923C"/>
                </a:solidFill>
                <a:ea typeface="Calibri"/>
                <a:cs typeface="Times New Roman"/>
              </a:rPr>
              <a:t>  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65217" y="533400"/>
            <a:ext cx="571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…I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was with you in weakness and in fear and much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trembling…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50812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81000" y="228600"/>
            <a:ext cx="323069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Laminations 3:18-24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81000" y="720722"/>
            <a:ext cx="85344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18 </a:t>
            </a:r>
            <a:r>
              <a:rPr lang="en-US" sz="2400" dirty="0">
                <a:ea typeface="Calibri"/>
                <a:cs typeface="Times New Roman"/>
              </a:rPr>
              <a:t>so I say, "My endurance has perished; so has my hope from the Lord.”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19 </a:t>
            </a:r>
            <a:r>
              <a:rPr lang="en-US" sz="2400" dirty="0">
                <a:ea typeface="Calibri"/>
                <a:cs typeface="Times New Roman"/>
              </a:rPr>
              <a:t>I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remember my affliction </a:t>
            </a:r>
            <a:r>
              <a:rPr lang="en-US" sz="2400" dirty="0" smtClean="0">
                <a:ea typeface="Calibri"/>
                <a:cs typeface="Times New Roman"/>
              </a:rPr>
              <a:t>and </a:t>
            </a:r>
            <a:r>
              <a:rPr lang="en-US" sz="2400" dirty="0">
                <a:ea typeface="Calibri"/>
                <a:cs typeface="Times New Roman"/>
              </a:rPr>
              <a:t>my wanderings,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wormwood and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the gall!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ea typeface="Calibri"/>
                <a:cs typeface="Times New Roman"/>
              </a:rPr>
              <a:t>20 </a:t>
            </a:r>
            <a:r>
              <a:rPr lang="en-US" sz="2400" dirty="0">
                <a:ea typeface="Calibri"/>
                <a:cs typeface="Times New Roman"/>
              </a:rPr>
              <a:t>My soul continually remembers it and is bowed down [sunk/humbled] within me.</a:t>
            </a: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21 But this I call to </a:t>
            </a:r>
            <a:r>
              <a:rPr lang="en-US" sz="2400" b="1" dirty="0" smtClean="0">
                <a:solidFill>
                  <a:srgbClr val="E46C0A"/>
                </a:solidFill>
                <a:ea typeface="Calibri"/>
                <a:cs typeface="Times New Roman"/>
              </a:rPr>
              <a:t>mind,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and therefore I have </a:t>
            </a:r>
            <a:r>
              <a:rPr lang="en-US" sz="2400" b="1" dirty="0" smtClean="0">
                <a:solidFill>
                  <a:srgbClr val="E46C0A"/>
                </a:solidFill>
                <a:ea typeface="Calibri"/>
                <a:cs typeface="Times New Roman"/>
              </a:rPr>
              <a:t>hope:</a:t>
            </a:r>
            <a:endParaRPr lang="en-US" sz="24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22 The steadfast love of the Lord never ceases; his mercies never come to an end;</a:t>
            </a:r>
            <a:endParaRPr lang="en-US" sz="2400" dirty="0">
              <a:ea typeface="Calibri"/>
              <a:cs typeface="Times New Roman"/>
            </a:endParaRPr>
          </a:p>
          <a:p>
            <a:pPr marL="45720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23 they are new every morning; great is your </a:t>
            </a:r>
            <a:r>
              <a:rPr lang="en-US" sz="2400" b="1" dirty="0" smtClean="0">
                <a:solidFill>
                  <a:srgbClr val="E46C0A"/>
                </a:solidFill>
                <a:ea typeface="Calibri"/>
                <a:cs typeface="Times New Roman"/>
              </a:rPr>
              <a:t>faithfulness.</a:t>
            </a:r>
            <a:endParaRPr lang="en-US" sz="2400" dirty="0">
              <a:ea typeface="Calibri"/>
              <a:cs typeface="Times New Roman"/>
            </a:endParaRPr>
          </a:p>
          <a:p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24 “The Lord is my portion [allotment]," says my soul, "therefore I will hope in him."</a:t>
            </a:r>
            <a:r>
              <a:rPr lang="en-US" sz="2400" dirty="0">
                <a:solidFill>
                  <a:srgbClr val="E46C0A"/>
                </a:solidFill>
                <a:ea typeface="Calibri"/>
                <a:cs typeface="Times New Roman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43614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97170" y="3429000"/>
            <a:ext cx="637523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77933C"/>
                </a:solidFill>
                <a:ea typeface="Calibri"/>
                <a:cs typeface="Times New Roman"/>
              </a:rPr>
              <a:t>How could </a:t>
            </a:r>
            <a:r>
              <a:rPr lang="en-US" sz="2400" b="1" dirty="0" smtClean="0">
                <a:solidFill>
                  <a:srgbClr val="77933C"/>
                </a:solidFill>
                <a:ea typeface="Calibri"/>
                <a:cs typeface="Times New Roman"/>
              </a:rPr>
              <a:t>our remembering </a:t>
            </a:r>
            <a:r>
              <a:rPr lang="en-US" sz="2400" b="1" dirty="0">
                <a:solidFill>
                  <a:srgbClr val="77933C"/>
                </a:solidFill>
                <a:ea typeface="Calibri"/>
                <a:cs typeface="Times New Roman"/>
              </a:rPr>
              <a:t>the </a:t>
            </a:r>
            <a:r>
              <a:rPr lang="en-US" sz="2400" b="1" dirty="0" smtClean="0">
                <a:solidFill>
                  <a:srgbClr val="77933C"/>
                </a:solidFill>
                <a:ea typeface="Calibri"/>
                <a:cs typeface="Times New Roman"/>
              </a:rPr>
              <a:t>“steadfast love” </a:t>
            </a:r>
            <a:r>
              <a:rPr lang="en-US" sz="2400" b="1" dirty="0">
                <a:solidFill>
                  <a:srgbClr val="77933C"/>
                </a:solidFill>
                <a:ea typeface="Calibri"/>
                <a:cs typeface="Times New Roman"/>
              </a:rPr>
              <a:t>of our father help to heal our memories?</a:t>
            </a:r>
            <a:endParaRPr lang="en-US" sz="2400" dirty="0"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97170" y="990600"/>
            <a:ext cx="6107441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…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The steadfast love of the Lord never ceases…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6942731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792577"/>
            <a:ext cx="7620000" cy="34901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smtClean="0">
                <a:ea typeface="Calibri"/>
                <a:cs typeface="Times New Roman"/>
              </a:rPr>
              <a:t>25 </a:t>
            </a:r>
            <a:r>
              <a:rPr lang="en-US" sz="2400" dirty="0">
                <a:ea typeface="Calibri"/>
                <a:cs typeface="Times New Roman"/>
              </a:rPr>
              <a:t>Therefore each of you must put off falsehood and speak truthfully to his neighbor, for we are all members of one body. </a:t>
            </a:r>
            <a:r>
              <a:rPr lang="en-US" sz="2400" b="1" dirty="0">
                <a:ea typeface="Calibri"/>
                <a:cs typeface="Times New Roman"/>
              </a:rPr>
              <a:t>26 </a:t>
            </a:r>
            <a:r>
              <a:rPr lang="en-US" sz="2400" dirty="0">
                <a:ea typeface="Calibri"/>
                <a:cs typeface="Times New Roman"/>
              </a:rPr>
              <a:t>"In your anger do not sin":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dirty="0">
                <a:ea typeface="Calibri"/>
                <a:cs typeface="Times New Roman"/>
              </a:rPr>
              <a:t>Do not let the sun go down while you are still angry, </a:t>
            </a:r>
            <a:r>
              <a:rPr lang="en-US" sz="2400" b="1" dirty="0">
                <a:ea typeface="Calibri"/>
                <a:cs typeface="Times New Roman"/>
              </a:rPr>
              <a:t>27 </a:t>
            </a:r>
            <a:r>
              <a:rPr lang="en-US" sz="2400" dirty="0">
                <a:ea typeface="Calibri"/>
                <a:cs typeface="Times New Roman"/>
              </a:rPr>
              <a:t>and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do not give the devil a foothold [a place to occupy/live].</a:t>
            </a:r>
            <a:r>
              <a:rPr lang="en-US" sz="2400" b="1" dirty="0"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ea typeface="Calibri"/>
                <a:cs typeface="Times New Roman"/>
              </a:rPr>
              <a:t>28 </a:t>
            </a:r>
            <a:r>
              <a:rPr lang="en-US" sz="2400" dirty="0">
                <a:ea typeface="Calibri"/>
                <a:cs typeface="Times New Roman"/>
              </a:rPr>
              <a:t>He who has been stealing must steal no longer, but must work, doing something useful with his own hands, that he may have something to share with those in need. 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533400"/>
            <a:ext cx="2486578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Ephesians 4:25-28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20399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745736"/>
            <a:ext cx="76200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943634"/>
                </a:solidFill>
                <a:ea typeface="Calibri"/>
                <a:cs typeface="Times New Roman"/>
              </a:rPr>
              <a:t>Think of a past uncomfortable event that continues to come to mind occasionally during your quiet remembering times.  Write it down and label it “History A”.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42977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745736"/>
            <a:ext cx="73152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943634"/>
                </a:solidFill>
                <a:ea typeface="Calibri"/>
                <a:cs typeface="Times New Roman"/>
              </a:rPr>
              <a:t>What model would you prefer to use?  Please record your preferred model on your worksheet in a way that will help you remember it.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465214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690336"/>
            <a:ext cx="7391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30 I will no longer talk much with you, for the ruler of this world is coming.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He has no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claim/hold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on me,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31 but I do as the Father has commanded me, so that the world may know that I love the Father. Rise, let us go from here.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5529" y="1371600"/>
            <a:ext cx="242566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John 14:30-31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287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905011"/>
            <a:ext cx="7315200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943634"/>
                </a:solidFill>
                <a:ea typeface="Calibri"/>
                <a:cs typeface="Times New Roman"/>
              </a:rPr>
              <a:t>Consider if you commonly or occasionally respond to events in the same way that you responded to your “History A” event.   </a:t>
            </a:r>
            <a:r>
              <a:rPr lang="en-US" sz="2400" dirty="0">
                <a:ea typeface="Calibri"/>
                <a:cs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892102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3045736"/>
            <a:ext cx="5410200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srgbClr val="943634"/>
                </a:solidFill>
                <a:ea typeface="Calibri"/>
                <a:cs typeface="Times New Roman"/>
              </a:rPr>
              <a:t>Process the results of your instruction #3 into the Vine Replacement Tool </a:t>
            </a:r>
            <a:endParaRPr lang="en-US" sz="2400" dirty="0"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215263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57200" y="960584"/>
            <a:ext cx="1801732" cy="1970083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73798" y="1361139"/>
            <a:ext cx="96853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No</a:t>
            </a:r>
          </a:p>
          <a:p>
            <a:pPr algn="ctr"/>
            <a:r>
              <a:rPr lang="en-US" sz="3200" dirty="0" smtClean="0">
                <a:solidFill>
                  <a:prstClr val="black"/>
                </a:solidFill>
              </a:rPr>
              <a:t>Hold</a:t>
            </a:r>
            <a:endParaRPr lang="en-US" sz="32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3523704" y="2616663"/>
            <a:ext cx="1828799" cy="1826623"/>
          </a:xfrm>
          <a:prstGeom prst="ellipse">
            <a:avLst/>
          </a:prstGeom>
          <a:solidFill>
            <a:schemeClr val="tx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flipH="1" flipV="1">
            <a:off x="2133600" y="2526833"/>
            <a:ext cx="1390104" cy="7497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676103" y="2975454"/>
            <a:ext cx="152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Personal History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VRT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867400" y="1295400"/>
            <a:ext cx="1371600" cy="1371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5615679" y="4888681"/>
            <a:ext cx="1371600" cy="136942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73136" y="1668916"/>
            <a:ext cx="11194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Anxiety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73770" y="5157893"/>
            <a:ext cx="105541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Fear of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Death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9" name="Straight Connector 8"/>
          <p:cNvCxnSpPr>
            <a:stCxn id="4" idx="3"/>
          </p:cNvCxnSpPr>
          <p:nvPr/>
        </p:nvCxnSpPr>
        <p:spPr>
          <a:xfrm flipH="1">
            <a:off x="5163092" y="2466134"/>
            <a:ext cx="905174" cy="4645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5" idx="1"/>
          </p:cNvCxnSpPr>
          <p:nvPr/>
        </p:nvCxnSpPr>
        <p:spPr>
          <a:xfrm>
            <a:off x="4953000" y="4267200"/>
            <a:ext cx="863545" cy="8220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7216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26176" y="681926"/>
            <a:ext cx="8171361" cy="5749834"/>
          </a:xfrm>
          <a:prstGeom prst="rect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757646" y="862149"/>
            <a:ext cx="7367451" cy="5316582"/>
          </a:xfrm>
          <a:custGeom>
            <a:avLst/>
            <a:gdLst>
              <a:gd name="connsiteX0" fmla="*/ 0 w 7367451"/>
              <a:gd name="connsiteY0" fmla="*/ 0 h 5316582"/>
              <a:gd name="connsiteX1" fmla="*/ 3200400 w 7367451"/>
              <a:gd name="connsiteY1" fmla="*/ 3370217 h 5316582"/>
              <a:gd name="connsiteX2" fmla="*/ 7367451 w 7367451"/>
              <a:gd name="connsiteY2" fmla="*/ 5316582 h 5316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367451" h="5316582">
                <a:moveTo>
                  <a:pt x="0" y="0"/>
                </a:moveTo>
                <a:cubicBezTo>
                  <a:pt x="986246" y="1242060"/>
                  <a:pt x="1972492" y="2484120"/>
                  <a:pt x="3200400" y="3370217"/>
                </a:cubicBezTo>
                <a:cubicBezTo>
                  <a:pt x="4428308" y="4256314"/>
                  <a:pt x="5897879" y="4786448"/>
                  <a:pt x="7367451" y="531658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39239" y="2196610"/>
            <a:ext cx="16181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  of Darkness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598442" y="992778"/>
            <a:ext cx="7380514" cy="5290457"/>
          </a:xfrm>
          <a:custGeom>
            <a:avLst/>
            <a:gdLst>
              <a:gd name="connsiteX0" fmla="*/ 0 w 7380514"/>
              <a:gd name="connsiteY0" fmla="*/ 5290457 h 5290457"/>
              <a:gd name="connsiteX1" fmla="*/ 3696789 w 7380514"/>
              <a:gd name="connsiteY1" fmla="*/ 3644537 h 5290457"/>
              <a:gd name="connsiteX2" fmla="*/ 7380514 w 7380514"/>
              <a:gd name="connsiteY2" fmla="*/ 0 h 5290457"/>
              <a:gd name="connsiteX3" fmla="*/ 7380514 w 7380514"/>
              <a:gd name="connsiteY3" fmla="*/ 0 h 529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80514" h="5290457">
                <a:moveTo>
                  <a:pt x="0" y="5290457"/>
                </a:moveTo>
                <a:cubicBezTo>
                  <a:pt x="1233351" y="4908368"/>
                  <a:pt x="2466703" y="4526280"/>
                  <a:pt x="3696789" y="3644537"/>
                </a:cubicBezTo>
                <a:cubicBezTo>
                  <a:pt x="4926875" y="2762794"/>
                  <a:pt x="7380514" y="0"/>
                  <a:pt x="7380514" y="0"/>
                </a:cubicBezTo>
                <a:lnTo>
                  <a:pt x="7380514" y="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010400" y="2286000"/>
            <a:ext cx="15150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Kingdom of  Light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62400" y="6244046"/>
            <a:ext cx="3048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prstClr val="black"/>
                </a:solidFill>
              </a:rPr>
              <a:t>Time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22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997839"/>
            <a:ext cx="8001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25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Therefore, having put away falsehood, let each one of you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speak the truth with his neighbor, for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we are members one of another.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26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Be angry and do not sin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;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do not let the sun go down on your anger,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27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and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give no opportunity (a place to occupy) to the devil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28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Let the thief no longer steal, but rather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let him labor,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doing honest work with his own hands, so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that he may have something to share with anyone in need.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1219200"/>
            <a:ext cx="294824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Ephesians 4:25-28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73388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" y="679269"/>
            <a:ext cx="3155031" cy="5170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Ephesians </a:t>
            </a:r>
            <a:r>
              <a:rPr lang="en-US" sz="2400" b="1" dirty="0" smtClean="0">
                <a:solidFill>
                  <a:prstClr val="black"/>
                </a:solidFill>
                <a:ea typeface="Calibri"/>
                <a:cs typeface="Times New Roman"/>
              </a:rPr>
              <a:t>5:17-18 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2690336"/>
            <a:ext cx="7010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17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Therefore do not be foolish, but understand [put together] what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 will of the Lord is.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18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And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do not get drunk with wine, for that is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debauchery, but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be (continually) filled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[full to the rim]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with the </a:t>
            </a:r>
            <a:r>
              <a:rPr lang="en-US" sz="2400" b="1" dirty="0" smtClean="0">
                <a:solidFill>
                  <a:srgbClr val="E36C0A"/>
                </a:solidFill>
                <a:ea typeface="Calibri"/>
                <a:cs typeface="Times New Roman"/>
              </a:rPr>
              <a:t>Spirit</a:t>
            </a:r>
            <a:r>
              <a:rPr lang="en-US" sz="2400" dirty="0" smtClean="0">
                <a:solidFill>
                  <a:prstClr val="black"/>
                </a:solidFill>
                <a:ea typeface="Calibri"/>
                <a:cs typeface="Times New Roman"/>
              </a:rPr>
              <a:t>…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3174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0"/>
            <a:ext cx="2948243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Ephesians 4:11-16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9154" y="2286000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11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And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he (Jesus) gave the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apostles, the prophets, the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evangelists, the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pastors and teachers,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12 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to equip the saints for the work of ministry, for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building up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 body of Christ, 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13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until we all attain to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 unity of the faith and of the knowledge of the Son of God,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rgbClr val="E46C0A"/>
                </a:solidFill>
                <a:ea typeface="Calibri"/>
                <a:cs typeface="Times New Roman"/>
              </a:rPr>
              <a:t>to mature </a:t>
            </a:r>
            <a:r>
              <a:rPr lang="en-US" sz="2400" b="1">
                <a:solidFill>
                  <a:srgbClr val="E46C0A"/>
                </a:solidFill>
                <a:ea typeface="Calibri"/>
                <a:cs typeface="Times New Roman"/>
              </a:rPr>
              <a:t>manhood</a:t>
            </a:r>
            <a:r>
              <a:rPr lang="en-US" sz="2400" smtClean="0">
                <a:solidFill>
                  <a:prstClr val="black"/>
                </a:solidFill>
                <a:ea typeface="Calibri"/>
                <a:cs typeface="Times New Roman"/>
              </a:rPr>
              <a:t>,</a:t>
            </a:r>
            <a:r>
              <a:rPr lang="en-US" sz="2400" b="1" smtClean="0">
                <a:solidFill>
                  <a:prstClr val="black"/>
                </a:solidFill>
                <a:ea typeface="Calibri"/>
                <a:cs typeface="Times New Roman"/>
              </a:rPr>
              <a:t>…</a:t>
            </a:r>
            <a:endParaRPr lang="en-US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77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2967335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13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Therefore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take up the whole armor of God, </a:t>
            </a:r>
            <a:r>
              <a:rPr lang="en-US" sz="2400" b="1" dirty="0">
                <a:solidFill>
                  <a:srgbClr val="E36C0A"/>
                </a:solidFill>
                <a:ea typeface="Calibri"/>
                <a:cs typeface="Times New Roman"/>
              </a:rPr>
              <a:t>that you may be able to withstand in the evil day, and having done all, to stand firm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. 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1989909"/>
            <a:ext cx="1747594" cy="49212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prstClr val="black"/>
                </a:solidFill>
                <a:ea typeface="Calibri"/>
                <a:cs typeface="Times New Roman"/>
              </a:rPr>
              <a:t>Eph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6:13</a:t>
            </a:r>
            <a:endParaRPr lang="en-US" sz="24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1041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76200" y="-4354"/>
            <a:ext cx="6096000" cy="5503818"/>
          </a:xfrm>
          <a:prstGeom prst="ellipse">
            <a:avLst/>
          </a:prstGeom>
          <a:solidFill>
            <a:schemeClr val="accent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2388" y="2359647"/>
            <a:ext cx="138037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No Hold</a:t>
            </a:r>
          </a:p>
          <a:p>
            <a:pPr algn="ctr"/>
            <a:r>
              <a:rPr lang="en-US" sz="2800" dirty="0" smtClean="0">
                <a:solidFill>
                  <a:prstClr val="black"/>
                </a:solidFill>
              </a:rPr>
              <a:t>Strategy</a:t>
            </a:r>
            <a:endParaRPr lang="en-US" sz="2800" dirty="0">
              <a:solidFill>
                <a:prstClr val="black"/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8153400" y="12954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Oval 25"/>
          <p:cNvSpPr/>
          <p:nvPr/>
        </p:nvSpPr>
        <p:spPr>
          <a:xfrm>
            <a:off x="2385026" y="179278"/>
            <a:ext cx="1591560" cy="1531620"/>
          </a:xfrm>
          <a:prstGeom prst="ellipse">
            <a:avLst/>
          </a:prstGeom>
          <a:solidFill>
            <a:schemeClr val="accent5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BACC6">
                  <a:lumMod val="60000"/>
                  <a:lumOff val="40000"/>
                </a:srgb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084354" y="3316284"/>
            <a:ext cx="1501000" cy="1539414"/>
          </a:xfrm>
          <a:prstGeom prst="ellipse">
            <a:avLst/>
          </a:prstGeom>
          <a:solidFill>
            <a:schemeClr val="accent5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892594" y="3352800"/>
            <a:ext cx="1600200" cy="1502898"/>
          </a:xfrm>
          <a:prstGeom prst="ellipse">
            <a:avLst/>
          </a:prstGeom>
          <a:solidFill>
            <a:schemeClr val="accent5">
              <a:lumMod val="75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361210" y="529589"/>
            <a:ext cx="16131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Strategy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Description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4160246" y="3747651"/>
            <a:ext cx="134921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Strategic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Structure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1277067" y="3688750"/>
            <a:ext cx="83125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End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Point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415024" y="2971799"/>
            <a:ext cx="1647952" cy="1547947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324600" y="4724400"/>
            <a:ext cx="1676400" cy="16002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4267200" y="5181600"/>
            <a:ext cx="1600200" cy="1524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15024" y="3516818"/>
            <a:ext cx="16479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prstClr val="black"/>
                </a:solidFill>
              </a:rPr>
              <a:t>Forgiveness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35160" y="5083965"/>
            <a:ext cx="1255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Personal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History</a:t>
            </a:r>
            <a:endParaRPr lang="en-US" sz="2400" dirty="0">
              <a:solidFill>
                <a:prstClr val="black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64602" y="5525589"/>
            <a:ext cx="17027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Mind</a:t>
            </a:r>
          </a:p>
          <a:p>
            <a:pPr algn="ctr"/>
            <a:r>
              <a:rPr lang="en-US" sz="2400" dirty="0" smtClean="0">
                <a:solidFill>
                  <a:prstClr val="black"/>
                </a:solidFill>
              </a:rPr>
              <a:t>Renovation</a:t>
            </a:r>
            <a:endParaRPr lang="en-US" sz="2400" dirty="0">
              <a:solidFill>
                <a:prstClr val="black"/>
              </a:solidFill>
            </a:endParaRPr>
          </a:p>
        </p:txBody>
      </p:sp>
      <p:cxnSp>
        <p:nvCxnSpPr>
          <p:cNvPr id="12" name="Straight Connector 11"/>
          <p:cNvCxnSpPr>
            <a:stCxn id="4" idx="2"/>
          </p:cNvCxnSpPr>
          <p:nvPr/>
        </p:nvCxnSpPr>
        <p:spPr>
          <a:xfrm flipH="1">
            <a:off x="5509462" y="3745773"/>
            <a:ext cx="905562" cy="2327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5509462" y="4519746"/>
            <a:ext cx="1025698" cy="5642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6" idx="0"/>
          </p:cNvCxnSpPr>
          <p:nvPr/>
        </p:nvCxnSpPr>
        <p:spPr>
          <a:xfrm flipV="1">
            <a:off x="5067300" y="4855698"/>
            <a:ext cx="0" cy="3259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369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2363065"/>
            <a:ext cx="5943600" cy="27689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400" b="1" dirty="0" err="1">
                <a:solidFill>
                  <a:prstClr val="black"/>
                </a:solidFill>
                <a:ea typeface="Calibri"/>
                <a:cs typeface="Times New Roman"/>
              </a:rPr>
              <a:t>aphiemi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(</a:t>
            </a:r>
            <a:r>
              <a:rPr lang="en-US" sz="2400" u="sng" dirty="0">
                <a:solidFill>
                  <a:prstClr val="black"/>
                </a:solidFill>
                <a:ea typeface="Calibri"/>
                <a:cs typeface="Times New Roman"/>
              </a:rPr>
              <a:t>NT:863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), primarily,</a:t>
            </a:r>
            <a:r>
              <a:rPr lang="en-US" sz="2400" b="1" dirty="0">
                <a:solidFill>
                  <a:prstClr val="black"/>
                </a:solidFill>
                <a:ea typeface="Calibri"/>
                <a:cs typeface="Times New Roman"/>
              </a:rPr>
              <a:t> </a:t>
            </a:r>
            <a:r>
              <a:rPr lang="en-US" sz="2400" b="1" dirty="0">
                <a:solidFill>
                  <a:schemeClr val="accent5"/>
                </a:solidFill>
                <a:ea typeface="Calibri"/>
                <a:cs typeface="Times New Roman"/>
              </a:rPr>
              <a:t>"to send forth, send away"</a:t>
            </a:r>
            <a:r>
              <a:rPr lang="en-US" sz="2400" b="1" dirty="0">
                <a:solidFill>
                  <a:srgbClr val="31849B"/>
                </a:solidFill>
                <a:ea typeface="Calibri"/>
                <a:cs typeface="Times New Roman"/>
              </a:rPr>
              <a:t> </a:t>
            </a:r>
            <a:r>
              <a:rPr lang="en-US" sz="2400" dirty="0">
                <a:solidFill>
                  <a:prstClr val="black"/>
                </a:solidFill>
                <a:ea typeface="Calibri"/>
                <a:cs typeface="Times New Roman"/>
              </a:rPr>
              <a:t>[regarding] ‎(b) sins…</a:t>
            </a:r>
          </a:p>
          <a:p>
            <a:pPr marL="342900" indent="-342900">
              <a:lnSpc>
                <a:spcPct val="115000"/>
              </a:lnSpc>
              <a:buFont typeface="+mj-lt"/>
              <a:buAutoNum type="arabicPeriod"/>
            </a:pPr>
            <a:r>
              <a:rPr lang="en-US" sz="2400" dirty="0">
                <a:solidFill>
                  <a:schemeClr val="accent5"/>
                </a:solidFill>
                <a:ea typeface="Calibri"/>
                <a:cs typeface="Times New Roman"/>
              </a:rPr>
              <a:t>‎</a:t>
            </a:r>
            <a:r>
              <a:rPr lang="en-US" sz="2400" b="1" dirty="0">
                <a:solidFill>
                  <a:schemeClr val="accent5"/>
                </a:solidFill>
                <a:ea typeface="Calibri"/>
                <a:cs typeface="Times New Roman"/>
              </a:rPr>
              <a:t>firstly signifies the remission [dismissal] of the punishment due to sinful conduct… </a:t>
            </a:r>
            <a:endParaRPr lang="en-US" sz="2400" dirty="0">
              <a:solidFill>
                <a:schemeClr val="accent5"/>
              </a:solidFill>
              <a:ea typeface="Calibri"/>
              <a:cs typeface="Times New Roman"/>
            </a:endParaRP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</a:pPr>
            <a:r>
              <a:rPr lang="en-US" sz="2400" b="1" dirty="0">
                <a:solidFill>
                  <a:schemeClr val="accent5"/>
                </a:solidFill>
                <a:ea typeface="Calibri"/>
                <a:cs typeface="Times New Roman"/>
              </a:rPr>
              <a:t>‎secondly, it involves the complete removal of the cause of offense</a:t>
            </a:r>
            <a:endParaRPr lang="en-US" sz="2400" dirty="0">
              <a:solidFill>
                <a:schemeClr val="accent5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82919813"/>
      </p:ext>
    </p:extLst>
  </p:cSld>
  <p:clrMapOvr>
    <a:masterClrMapping/>
  </p:clrMapOvr>
</p:sld>
</file>

<file path=ppt/theme/theme1.xml><?xml version="1.0" encoding="utf-8"?>
<a:theme xmlns:a="http://schemas.openxmlformats.org/drawingml/2006/main" name="No Hold Forgiveness 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Hold Forgiveness 3</Template>
  <TotalTime>335</TotalTime>
  <Words>968</Words>
  <Application>Microsoft Office PowerPoint</Application>
  <PresentationFormat>On-screen Show (4:3)</PresentationFormat>
  <Paragraphs>71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No Hold Forgiveness 3</vt:lpstr>
      <vt:lpstr>Office Theme</vt:lpstr>
      <vt:lpstr>4_Office Theme</vt:lpstr>
      <vt:lpstr>1_Office Theme</vt:lpstr>
      <vt:lpstr>Personal History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History</dc:title>
  <dc:creator>Family</dc:creator>
  <cp:lastModifiedBy>Family</cp:lastModifiedBy>
  <cp:revision>32</cp:revision>
  <dcterms:created xsi:type="dcterms:W3CDTF">2019-01-03T23:22:44Z</dcterms:created>
  <dcterms:modified xsi:type="dcterms:W3CDTF">2019-08-21T00:22:11Z</dcterms:modified>
</cp:coreProperties>
</file>