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2" r:id="rId7"/>
    <p:sldId id="264" r:id="rId8"/>
    <p:sldId id="263" r:id="rId9"/>
    <p:sldId id="260" r:id="rId10"/>
    <p:sldId id="285" r:id="rId11"/>
    <p:sldId id="286"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7" r:id="rId29"/>
    <p:sldId id="281" r:id="rId30"/>
    <p:sldId id="282"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306842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267482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370670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73FBF3-4C80-4FB3-8D64-9F2F4548A063}"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5886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3FBF3-4C80-4FB3-8D64-9F2F4548A063}"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204807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73FBF3-4C80-4FB3-8D64-9F2F4548A063}"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154584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73FBF3-4C80-4FB3-8D64-9F2F4548A063}"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610247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73FBF3-4C80-4FB3-8D64-9F2F4548A063}"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5321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3FBF3-4C80-4FB3-8D64-9F2F4548A063}"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111611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87225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3FBF3-4C80-4FB3-8D64-9F2F4548A063}"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E7165-8836-4A42-9E8A-A99673CCD073}" type="slidenum">
              <a:rPr lang="en-US" smtClean="0"/>
              <a:t>‹#›</a:t>
            </a:fld>
            <a:endParaRPr lang="en-US"/>
          </a:p>
        </p:txBody>
      </p:sp>
    </p:spTree>
    <p:extLst>
      <p:ext uri="{BB962C8B-B14F-4D97-AF65-F5344CB8AC3E}">
        <p14:creationId xmlns:p14="http://schemas.microsoft.com/office/powerpoint/2010/main" val="63991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3FBF3-4C80-4FB3-8D64-9F2F4548A063}" type="datetimeFigureOut">
              <a:rPr lang="en-US" smtClean="0"/>
              <a:t>8/20/2019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E7165-8836-4A42-9E8A-A99673CCD073}" type="slidenum">
              <a:rPr lang="en-US" smtClean="0"/>
              <a:t>‹#›</a:t>
            </a:fld>
            <a:endParaRPr lang="en-US"/>
          </a:p>
        </p:txBody>
      </p:sp>
    </p:spTree>
    <p:extLst>
      <p:ext uri="{BB962C8B-B14F-4D97-AF65-F5344CB8AC3E}">
        <p14:creationId xmlns:p14="http://schemas.microsoft.com/office/powerpoint/2010/main" val="3809941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History</a:t>
            </a:r>
            <a:endParaRPr lang="en-US" dirty="0"/>
          </a:p>
        </p:txBody>
      </p:sp>
      <p:sp>
        <p:nvSpPr>
          <p:cNvPr id="3" name="Subtitle 2"/>
          <p:cNvSpPr>
            <a:spLocks noGrp="1"/>
          </p:cNvSpPr>
          <p:nvPr>
            <p:ph type="subTitle" idx="1"/>
          </p:nvPr>
        </p:nvSpPr>
        <p:spPr/>
        <p:txBody>
          <a:bodyPr/>
          <a:lstStyle/>
          <a:p>
            <a:r>
              <a:rPr lang="en-US" dirty="0" smtClean="0"/>
              <a:t>Tactics - Anxiety</a:t>
            </a:r>
            <a:endParaRPr lang="en-US" dirty="0"/>
          </a:p>
        </p:txBody>
      </p:sp>
    </p:spTree>
    <p:extLst>
      <p:ext uri="{BB962C8B-B14F-4D97-AF65-F5344CB8AC3E}">
        <p14:creationId xmlns:p14="http://schemas.microsoft.com/office/powerpoint/2010/main" val="2589835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905011"/>
            <a:ext cx="4876800" cy="1366528"/>
          </a:xfrm>
          <a:prstGeom prst="rect">
            <a:avLst/>
          </a:prstGeom>
        </p:spPr>
        <p:txBody>
          <a:bodyPr wrap="square">
            <a:spAutoFit/>
          </a:bodyPr>
          <a:lstStyle/>
          <a:p>
            <a:pPr marL="342900" indent="-342900">
              <a:lnSpc>
                <a:spcPct val="115000"/>
              </a:lnSpc>
              <a:buFont typeface="+mj-lt"/>
              <a:buAutoNum type="arabicPeriod"/>
            </a:pPr>
            <a:r>
              <a:rPr lang="en-US" sz="2400" dirty="0">
                <a:ea typeface="Calibri"/>
                <a:cs typeface="Times New Roman"/>
              </a:rPr>
              <a:t>Receiving forgiveness from God</a:t>
            </a:r>
          </a:p>
          <a:p>
            <a:pPr marL="342900" indent="-342900">
              <a:lnSpc>
                <a:spcPct val="115000"/>
              </a:lnSpc>
              <a:buFont typeface="+mj-lt"/>
              <a:buAutoNum type="arabicPeriod"/>
            </a:pPr>
            <a:r>
              <a:rPr lang="en-US" sz="2400" dirty="0">
                <a:ea typeface="Calibri"/>
                <a:cs typeface="Times New Roman"/>
              </a:rPr>
              <a:t>Receiving forgiveness from others</a:t>
            </a:r>
          </a:p>
          <a:p>
            <a:pPr marL="342900" indent="-342900">
              <a:lnSpc>
                <a:spcPct val="115000"/>
              </a:lnSpc>
              <a:spcAft>
                <a:spcPts val="1000"/>
              </a:spcAft>
              <a:buFont typeface="+mj-lt"/>
              <a:buAutoNum type="arabicPeriod"/>
            </a:pPr>
            <a:r>
              <a:rPr lang="en-US" sz="2400" dirty="0">
                <a:ea typeface="Calibri"/>
                <a:cs typeface="Times New Roman"/>
              </a:rPr>
              <a:t>Granting forgiveness to others</a:t>
            </a:r>
          </a:p>
        </p:txBody>
      </p:sp>
    </p:spTree>
    <p:extLst>
      <p:ext uri="{BB962C8B-B14F-4D97-AF65-F5344CB8AC3E}">
        <p14:creationId xmlns:p14="http://schemas.microsoft.com/office/powerpoint/2010/main" val="1827891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413338"/>
            <a:ext cx="6629400" cy="2308324"/>
          </a:xfrm>
          <a:prstGeom prst="rect">
            <a:avLst/>
          </a:prstGeom>
        </p:spPr>
        <p:txBody>
          <a:bodyPr wrap="square">
            <a:spAutoFit/>
          </a:bodyPr>
          <a:lstStyle/>
          <a:p>
            <a:pPr marL="342900" indent="-342900">
              <a:buFont typeface="+mj-lt"/>
              <a:buAutoNum type="arabicPeriod"/>
            </a:pPr>
            <a:r>
              <a:rPr lang="en-US" sz="2400" b="1" dirty="0">
                <a:solidFill>
                  <a:srgbClr val="4BACC6"/>
                </a:solidFill>
              </a:rPr>
              <a:t>To forgive – a sense of laying aside; getting rid of something; letting something go; sending something away.  </a:t>
            </a:r>
            <a:endParaRPr lang="en-US" sz="2400" dirty="0">
              <a:solidFill>
                <a:prstClr val="black"/>
              </a:solidFill>
            </a:endParaRPr>
          </a:p>
          <a:p>
            <a:pPr marL="742950" lvl="1" indent="-285750">
              <a:buFont typeface="+mj-lt"/>
              <a:buAutoNum type="alphaLcPeriod"/>
            </a:pPr>
            <a:r>
              <a:rPr lang="en-US" sz="2400" b="1" dirty="0">
                <a:solidFill>
                  <a:srgbClr val="4BACC6"/>
                </a:solidFill>
              </a:rPr>
              <a:t>Opposite of holding onto; keeping something close; grasping onto something </a:t>
            </a:r>
            <a:endParaRPr lang="en-US" sz="2400" dirty="0">
              <a:solidFill>
                <a:prstClr val="black"/>
              </a:solidFill>
            </a:endParaRPr>
          </a:p>
          <a:p>
            <a:pPr marL="342900" indent="-342900">
              <a:buFont typeface="+mj-lt"/>
              <a:buAutoNum type="arabicPeriod"/>
            </a:pPr>
            <a:r>
              <a:rPr lang="en-US" sz="2400" b="1" dirty="0">
                <a:solidFill>
                  <a:srgbClr val="4BACC6"/>
                </a:solidFill>
              </a:rPr>
              <a:t>If it’s laid aside, it’s gone.  </a:t>
            </a:r>
            <a:endParaRPr lang="en-US" sz="2400" dirty="0">
              <a:solidFill>
                <a:prstClr val="black"/>
              </a:solidFill>
            </a:endParaRPr>
          </a:p>
        </p:txBody>
      </p:sp>
    </p:spTree>
    <p:extLst>
      <p:ext uri="{BB962C8B-B14F-4D97-AF65-F5344CB8AC3E}">
        <p14:creationId xmlns:p14="http://schemas.microsoft.com/office/powerpoint/2010/main" val="3316481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93718"/>
            <a:ext cx="7696200" cy="5189113"/>
          </a:xfrm>
          <a:prstGeom prst="rect">
            <a:avLst/>
          </a:prstGeom>
        </p:spPr>
        <p:txBody>
          <a:bodyPr wrap="square">
            <a:spAutoFit/>
          </a:bodyPr>
          <a:lstStyle/>
          <a:p>
            <a:pPr>
              <a:lnSpc>
                <a:spcPct val="115000"/>
              </a:lnSpc>
              <a:spcAft>
                <a:spcPts val="1000"/>
              </a:spcAft>
            </a:pPr>
            <a:r>
              <a:rPr lang="en-US" sz="2400" dirty="0">
                <a:ea typeface="Calibri"/>
                <a:cs typeface="Times New Roman"/>
              </a:rPr>
              <a:t>Tactics 1-2 enable you, with God’s help, to take back the places (given over to, and owned by, the devil) that give the vine a rooting place.  Tactic 3 cleanses those places formerly owned by the Devil.  Tactic 4 fills those places with the righteousness of God.  Tactic 5 gives the places once owned by the devil to the Holy Spirit.  That way, the devil can’t move back in.  Tactics 6 and 7 are a way to benefit the people who have used the places to influence our inner man toward the kingdom of darkness strategy.  The hope is that our prayer, as the injured person, will make it easier for one or more of those people to come to follow Jesus just as we have.  </a:t>
            </a:r>
          </a:p>
        </p:txBody>
      </p:sp>
    </p:spTree>
    <p:extLst>
      <p:ext uri="{BB962C8B-B14F-4D97-AF65-F5344CB8AC3E}">
        <p14:creationId xmlns:p14="http://schemas.microsoft.com/office/powerpoint/2010/main" val="248913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064285"/>
            <a:ext cx="7315200" cy="517065"/>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When you think of anxiety, what comes to your mind?</a:t>
            </a:r>
            <a:endParaRPr lang="en-US" sz="2400" dirty="0">
              <a:ea typeface="Calibri"/>
              <a:cs typeface="Times New Roman"/>
            </a:endParaRPr>
          </a:p>
        </p:txBody>
      </p:sp>
    </p:spTree>
    <p:extLst>
      <p:ext uri="{BB962C8B-B14F-4D97-AF65-F5344CB8AC3E}">
        <p14:creationId xmlns:p14="http://schemas.microsoft.com/office/powerpoint/2010/main" val="957101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745736"/>
            <a:ext cx="7848600" cy="1366528"/>
          </a:xfrm>
          <a:prstGeom prst="rect">
            <a:avLst/>
          </a:prstGeom>
        </p:spPr>
        <p:txBody>
          <a:bodyPr wrap="square">
            <a:spAutoFit/>
          </a:bodyPr>
          <a:lstStyle/>
          <a:p>
            <a:pPr>
              <a:lnSpc>
                <a:spcPct val="115000"/>
              </a:lnSpc>
              <a:spcAft>
                <a:spcPts val="1000"/>
              </a:spcAft>
            </a:pPr>
            <a:r>
              <a:rPr lang="en-US" sz="2400" b="1" dirty="0" err="1">
                <a:ea typeface="Calibri"/>
                <a:cs typeface="Times New Roman"/>
              </a:rPr>
              <a:t>merimna</a:t>
            </a:r>
            <a:r>
              <a:rPr lang="en-US" sz="2400" b="1" dirty="0">
                <a:ea typeface="Calibri"/>
                <a:cs typeface="Times New Roman"/>
              </a:rPr>
              <a:t>  </a:t>
            </a:r>
            <a:r>
              <a:rPr lang="en-US" sz="2400" u="sng" dirty="0" smtClean="0">
                <a:ea typeface="Calibri"/>
                <a:cs typeface="Times New Roman"/>
              </a:rPr>
              <a:t>NT:3308</a:t>
            </a:r>
            <a:r>
              <a:rPr lang="en-US" sz="2400" dirty="0" smtClean="0">
                <a:ea typeface="Calibri"/>
                <a:cs typeface="Times New Roman"/>
              </a:rPr>
              <a:t>; </a:t>
            </a:r>
            <a:r>
              <a:rPr lang="en-US" sz="2400" dirty="0">
                <a:ea typeface="Calibri"/>
                <a:cs typeface="Times New Roman"/>
              </a:rPr>
              <a:t>probably connected with </a:t>
            </a:r>
            <a:r>
              <a:rPr lang="en-US" sz="2400" dirty="0" err="1" smtClean="0">
                <a:ea typeface="Calibri"/>
                <a:cs typeface="Times New Roman"/>
              </a:rPr>
              <a:t>merizo</a:t>
            </a:r>
            <a:r>
              <a:rPr lang="en-US" sz="2400" dirty="0" smtClean="0">
                <a:ea typeface="Calibri"/>
                <a:cs typeface="Times New Roman"/>
              </a:rPr>
              <a:t>; </a:t>
            </a:r>
            <a:r>
              <a:rPr lang="en-US" sz="2400" b="1" dirty="0">
                <a:solidFill>
                  <a:srgbClr val="4BACC6"/>
                </a:solidFill>
                <a:ea typeface="Calibri"/>
                <a:cs typeface="Times New Roman"/>
              </a:rPr>
              <a:t>"to draw in different directions, distract," hence signifies "that which causes this, a care, especially an anxious care.</a:t>
            </a:r>
            <a:endParaRPr lang="en-US" sz="2400" dirty="0">
              <a:ea typeface="Calibri"/>
              <a:cs typeface="Times New Roman"/>
            </a:endParaRPr>
          </a:p>
        </p:txBody>
      </p:sp>
    </p:spTree>
    <p:extLst>
      <p:ext uri="{BB962C8B-B14F-4D97-AF65-F5344CB8AC3E}">
        <p14:creationId xmlns:p14="http://schemas.microsoft.com/office/powerpoint/2010/main" val="1146928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1978362" cy="492122"/>
          </a:xfrm>
          <a:prstGeom prst="rect">
            <a:avLst/>
          </a:prstGeom>
        </p:spPr>
        <p:txBody>
          <a:bodyPr wrap="none">
            <a:spAutoFit/>
          </a:bodyPr>
          <a:lstStyle/>
          <a:p>
            <a:pPr>
              <a:lnSpc>
                <a:spcPct val="115000"/>
              </a:lnSpc>
              <a:spcAft>
                <a:spcPts val="1000"/>
              </a:spcAft>
            </a:pPr>
            <a:r>
              <a:rPr lang="en-US" sz="2400" b="1" dirty="0">
                <a:ea typeface="Calibri"/>
                <a:cs typeface="Times New Roman"/>
              </a:rPr>
              <a:t>Matt 6:25-34  </a:t>
            </a:r>
            <a:endParaRPr lang="en-US" sz="2400" dirty="0">
              <a:ea typeface="Calibri"/>
              <a:cs typeface="Times New Roman"/>
            </a:endParaRPr>
          </a:p>
        </p:txBody>
      </p:sp>
      <p:sp>
        <p:nvSpPr>
          <p:cNvPr id="3" name="Rectangle 2"/>
          <p:cNvSpPr/>
          <p:nvPr/>
        </p:nvSpPr>
        <p:spPr>
          <a:xfrm>
            <a:off x="304800" y="853315"/>
            <a:ext cx="8686800" cy="5734647"/>
          </a:xfrm>
          <a:prstGeom prst="rect">
            <a:avLst/>
          </a:prstGeom>
        </p:spPr>
        <p:txBody>
          <a:bodyPr wrap="square">
            <a:spAutoFit/>
          </a:bodyPr>
          <a:lstStyle/>
          <a:p>
            <a:pPr>
              <a:lnSpc>
                <a:spcPct val="115000"/>
              </a:lnSpc>
              <a:spcAft>
                <a:spcPts val="1000"/>
              </a:spcAft>
            </a:pPr>
            <a:r>
              <a:rPr lang="en-US" sz="2000" b="1" dirty="0">
                <a:ea typeface="Calibri"/>
                <a:cs typeface="Times New Roman"/>
              </a:rPr>
              <a:t>25 </a:t>
            </a:r>
            <a:r>
              <a:rPr lang="en-US" sz="2000" dirty="0">
                <a:ea typeface="Calibri"/>
                <a:cs typeface="Times New Roman"/>
              </a:rPr>
              <a:t>"Therefore I tell you,</a:t>
            </a:r>
            <a:r>
              <a:rPr lang="en-US" sz="2000" b="1" dirty="0">
                <a:ea typeface="Calibri"/>
                <a:cs typeface="Times New Roman"/>
              </a:rPr>
              <a:t> </a:t>
            </a:r>
            <a:r>
              <a:rPr lang="en-US" sz="2000" b="1" dirty="0">
                <a:solidFill>
                  <a:srgbClr val="E36C0A"/>
                </a:solidFill>
                <a:ea typeface="Calibri"/>
                <a:cs typeface="Times New Roman"/>
              </a:rPr>
              <a:t>do not be anxious about your life, what you will eat or what you will drink, nor about your body, what you will put on. Is not life more than food, and the body more than clothing?</a:t>
            </a:r>
            <a:r>
              <a:rPr lang="en-US" sz="2000" dirty="0">
                <a:solidFill>
                  <a:srgbClr val="E36C0A"/>
                </a:solidFill>
                <a:ea typeface="Calibri"/>
                <a:cs typeface="Times New Roman"/>
              </a:rPr>
              <a:t>  </a:t>
            </a:r>
            <a:r>
              <a:rPr lang="en-US" sz="2000" b="1" dirty="0">
                <a:ea typeface="Calibri"/>
                <a:cs typeface="Times New Roman"/>
              </a:rPr>
              <a:t>26 </a:t>
            </a:r>
            <a:r>
              <a:rPr lang="en-US" sz="2000" dirty="0">
                <a:ea typeface="Calibri"/>
                <a:cs typeface="Times New Roman"/>
              </a:rPr>
              <a:t>Look at the birds of the air: they neither sow nor reap nor gather into barns, and yet your heavenly Father feeds them.</a:t>
            </a:r>
            <a:r>
              <a:rPr lang="en-US" sz="2000" b="1" dirty="0">
                <a:ea typeface="Calibri"/>
                <a:cs typeface="Times New Roman"/>
              </a:rPr>
              <a:t> </a:t>
            </a:r>
            <a:r>
              <a:rPr lang="en-US" sz="2000" dirty="0">
                <a:ea typeface="Calibri"/>
                <a:cs typeface="Times New Roman"/>
              </a:rPr>
              <a:t>Are you not of more value than they?  </a:t>
            </a:r>
            <a:r>
              <a:rPr lang="en-US" sz="2000" b="1" dirty="0">
                <a:ea typeface="Calibri"/>
                <a:cs typeface="Times New Roman"/>
              </a:rPr>
              <a:t>27 </a:t>
            </a:r>
            <a:r>
              <a:rPr lang="en-US" sz="2000" dirty="0">
                <a:ea typeface="Calibri"/>
                <a:cs typeface="Times New Roman"/>
              </a:rPr>
              <a:t>And which of you by being anxious can add a single hour to his</a:t>
            </a:r>
            <a:r>
              <a:rPr lang="en-US" sz="2000" b="1" dirty="0">
                <a:ea typeface="Calibri"/>
                <a:cs typeface="Times New Roman"/>
              </a:rPr>
              <a:t> </a:t>
            </a:r>
            <a:r>
              <a:rPr lang="en-US" sz="2000" dirty="0">
                <a:ea typeface="Calibri"/>
                <a:cs typeface="Times New Roman"/>
              </a:rPr>
              <a:t>span of life?</a:t>
            </a:r>
            <a:r>
              <a:rPr lang="en-US" sz="2000" b="1" dirty="0">
                <a:ea typeface="Calibri"/>
                <a:cs typeface="Times New Roman"/>
              </a:rPr>
              <a:t> </a:t>
            </a:r>
            <a:r>
              <a:rPr lang="en-US" sz="2000" dirty="0">
                <a:ea typeface="Calibri"/>
                <a:cs typeface="Times New Roman"/>
              </a:rPr>
              <a:t> </a:t>
            </a:r>
            <a:r>
              <a:rPr lang="en-US" sz="2000" b="1" dirty="0">
                <a:ea typeface="Calibri"/>
                <a:cs typeface="Times New Roman"/>
              </a:rPr>
              <a:t>28 </a:t>
            </a:r>
            <a:r>
              <a:rPr lang="en-US" sz="2000" dirty="0">
                <a:ea typeface="Calibri"/>
                <a:cs typeface="Times New Roman"/>
              </a:rPr>
              <a:t>And why are you anxious about clothing? Consider the lilies of the field, how they grow: they neither toil nor spin, </a:t>
            </a:r>
            <a:r>
              <a:rPr lang="en-US" sz="2000" b="1" dirty="0">
                <a:ea typeface="Calibri"/>
                <a:cs typeface="Times New Roman"/>
              </a:rPr>
              <a:t>29 </a:t>
            </a:r>
            <a:r>
              <a:rPr lang="en-US" sz="2000" dirty="0">
                <a:ea typeface="Calibri"/>
                <a:cs typeface="Times New Roman"/>
              </a:rPr>
              <a:t>yet I tell you,</a:t>
            </a:r>
            <a:r>
              <a:rPr lang="en-US" sz="2000" b="1" dirty="0">
                <a:ea typeface="Calibri"/>
                <a:cs typeface="Times New Roman"/>
              </a:rPr>
              <a:t> </a:t>
            </a:r>
            <a:r>
              <a:rPr lang="en-US" sz="2000" dirty="0">
                <a:ea typeface="Calibri"/>
                <a:cs typeface="Times New Roman"/>
              </a:rPr>
              <a:t>even Solomon in all his glory was not arrayed like one of these.  </a:t>
            </a:r>
            <a:r>
              <a:rPr lang="en-US" sz="2000" b="1" dirty="0">
                <a:ea typeface="Calibri"/>
                <a:cs typeface="Times New Roman"/>
              </a:rPr>
              <a:t>30 </a:t>
            </a:r>
            <a:r>
              <a:rPr lang="en-US" sz="2000" dirty="0">
                <a:ea typeface="Calibri"/>
                <a:cs typeface="Times New Roman"/>
              </a:rPr>
              <a:t>But if God so clothes the grass of the field, which today is alive and tomorrow is thrown into the oven, will he not much more clothe you,</a:t>
            </a:r>
            <a:r>
              <a:rPr lang="en-US" sz="2000" b="1" dirty="0">
                <a:ea typeface="Calibri"/>
                <a:cs typeface="Times New Roman"/>
              </a:rPr>
              <a:t> </a:t>
            </a:r>
            <a:r>
              <a:rPr lang="en-US" sz="2000" dirty="0">
                <a:ea typeface="Calibri"/>
                <a:cs typeface="Times New Roman"/>
              </a:rPr>
              <a:t>O you of little faith?  </a:t>
            </a:r>
            <a:r>
              <a:rPr lang="en-US" sz="2000" b="1" dirty="0">
                <a:ea typeface="Calibri"/>
                <a:cs typeface="Times New Roman"/>
              </a:rPr>
              <a:t>31 </a:t>
            </a:r>
            <a:r>
              <a:rPr lang="en-US" sz="2000" dirty="0">
                <a:ea typeface="Calibri"/>
                <a:cs typeface="Times New Roman"/>
              </a:rPr>
              <a:t>Therefore do not be anxious, saying, 'What shall we eat?' or 'What shall we drink?' or 'What shall we wear?'  </a:t>
            </a:r>
            <a:r>
              <a:rPr lang="en-US" sz="2000" b="1" dirty="0">
                <a:ea typeface="Calibri"/>
                <a:cs typeface="Times New Roman"/>
              </a:rPr>
              <a:t>32 </a:t>
            </a:r>
            <a:r>
              <a:rPr lang="en-US" sz="2000" dirty="0">
                <a:ea typeface="Calibri"/>
                <a:cs typeface="Times New Roman"/>
              </a:rPr>
              <a:t>For</a:t>
            </a:r>
            <a:r>
              <a:rPr lang="en-US" sz="2000" b="1" dirty="0">
                <a:ea typeface="Calibri"/>
                <a:cs typeface="Times New Roman"/>
              </a:rPr>
              <a:t> </a:t>
            </a:r>
            <a:r>
              <a:rPr lang="en-US" sz="2000" dirty="0">
                <a:ea typeface="Calibri"/>
                <a:cs typeface="Times New Roman"/>
              </a:rPr>
              <a:t>the Gentiles seek after all these things, and</a:t>
            </a:r>
            <a:r>
              <a:rPr lang="en-US" sz="2000" b="1" dirty="0">
                <a:ea typeface="Calibri"/>
                <a:cs typeface="Times New Roman"/>
              </a:rPr>
              <a:t> </a:t>
            </a:r>
            <a:r>
              <a:rPr lang="en-US" sz="2000" dirty="0">
                <a:ea typeface="Calibri"/>
                <a:cs typeface="Times New Roman"/>
              </a:rPr>
              <a:t>your heavenly Father knows that you need them all.  </a:t>
            </a:r>
            <a:r>
              <a:rPr lang="en-US" sz="2000" b="1" dirty="0">
                <a:ea typeface="Calibri"/>
                <a:cs typeface="Times New Roman"/>
              </a:rPr>
              <a:t>33 </a:t>
            </a:r>
            <a:r>
              <a:rPr lang="en-US" sz="2000" dirty="0">
                <a:ea typeface="Calibri"/>
                <a:cs typeface="Times New Roman"/>
              </a:rPr>
              <a:t>But</a:t>
            </a:r>
            <a:r>
              <a:rPr lang="en-US" sz="2000" b="1" dirty="0">
                <a:ea typeface="Calibri"/>
                <a:cs typeface="Times New Roman"/>
              </a:rPr>
              <a:t> </a:t>
            </a:r>
            <a:r>
              <a:rPr lang="en-US" sz="2000" dirty="0">
                <a:ea typeface="Calibri"/>
                <a:cs typeface="Times New Roman"/>
              </a:rPr>
              <a:t>seek first</a:t>
            </a:r>
            <a:r>
              <a:rPr lang="en-US" sz="2000" b="1" dirty="0">
                <a:ea typeface="Calibri"/>
                <a:cs typeface="Times New Roman"/>
              </a:rPr>
              <a:t> </a:t>
            </a:r>
            <a:r>
              <a:rPr lang="en-US" sz="2000" dirty="0">
                <a:ea typeface="Calibri"/>
                <a:cs typeface="Times New Roman"/>
              </a:rPr>
              <a:t>the kingdom of God and his righteousness,</a:t>
            </a:r>
            <a:r>
              <a:rPr lang="en-US" sz="2000" b="1" dirty="0">
                <a:ea typeface="Calibri"/>
                <a:cs typeface="Times New Roman"/>
              </a:rPr>
              <a:t> </a:t>
            </a:r>
            <a:r>
              <a:rPr lang="en-US" sz="2000" dirty="0">
                <a:ea typeface="Calibri"/>
                <a:cs typeface="Times New Roman"/>
              </a:rPr>
              <a:t>and all these things will be added to you</a:t>
            </a:r>
            <a:r>
              <a:rPr lang="en-US" sz="2000" dirty="0" smtClean="0">
                <a:ea typeface="Calibri"/>
                <a:cs typeface="Times New Roman"/>
              </a:rPr>
              <a:t>.  </a:t>
            </a:r>
            <a:r>
              <a:rPr lang="en-US" sz="2000" b="1" dirty="0" smtClean="0">
                <a:ea typeface="Calibri"/>
                <a:cs typeface="Times New Roman"/>
              </a:rPr>
              <a:t>34 </a:t>
            </a:r>
            <a:r>
              <a:rPr lang="en-US" sz="2000" b="1" dirty="0">
                <a:solidFill>
                  <a:srgbClr val="E36C0A"/>
                </a:solidFill>
                <a:ea typeface="Calibri"/>
                <a:cs typeface="Times New Roman"/>
              </a:rPr>
              <a:t>"Therefore do not be anxious about tomorrow, for tomorrow will be anxious for itself. Sufficient for the day is its own trouble. </a:t>
            </a:r>
            <a:endParaRPr lang="en-US" sz="2000" dirty="0"/>
          </a:p>
        </p:txBody>
      </p:sp>
    </p:spTree>
    <p:extLst>
      <p:ext uri="{BB962C8B-B14F-4D97-AF65-F5344CB8AC3E}">
        <p14:creationId xmlns:p14="http://schemas.microsoft.com/office/powerpoint/2010/main" val="1810402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3048000"/>
            <a:ext cx="6248400" cy="941796"/>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What do you think is the reason that we so commonly disregard Jesus’ urging?</a:t>
            </a:r>
            <a:endParaRPr lang="en-US" sz="2400" dirty="0">
              <a:ea typeface="Calibri"/>
              <a:cs typeface="Times New Roman"/>
            </a:endParaRPr>
          </a:p>
        </p:txBody>
      </p:sp>
      <p:sp>
        <p:nvSpPr>
          <p:cNvPr id="3" name="Rectangle 2"/>
          <p:cNvSpPr/>
          <p:nvPr/>
        </p:nvSpPr>
        <p:spPr>
          <a:xfrm>
            <a:off x="1066800" y="914400"/>
            <a:ext cx="6629400" cy="517065"/>
          </a:xfrm>
          <a:prstGeom prst="rect">
            <a:avLst/>
          </a:prstGeom>
        </p:spPr>
        <p:txBody>
          <a:bodyPr wrap="square">
            <a:spAutoFit/>
          </a:bodyPr>
          <a:lstStyle/>
          <a:p>
            <a:pPr>
              <a:lnSpc>
                <a:spcPct val="115000"/>
              </a:lnSpc>
              <a:spcAft>
                <a:spcPts val="1000"/>
              </a:spcAft>
            </a:pPr>
            <a:r>
              <a:rPr lang="en-US" sz="2400" b="1" dirty="0">
                <a:solidFill>
                  <a:srgbClr val="E46C0A"/>
                </a:solidFill>
                <a:ea typeface="Calibri"/>
                <a:cs typeface="Times New Roman"/>
              </a:rPr>
              <a:t>…</a:t>
            </a:r>
            <a:r>
              <a:rPr lang="en-US" sz="2400" b="1" dirty="0">
                <a:solidFill>
                  <a:srgbClr val="E36C0A"/>
                </a:solidFill>
                <a:ea typeface="Calibri"/>
                <a:cs typeface="Times New Roman"/>
              </a:rPr>
              <a:t>Therefore do not be anxious about tomorrow…</a:t>
            </a:r>
            <a:endParaRPr lang="en-US" sz="2400" dirty="0">
              <a:ea typeface="Calibri"/>
              <a:cs typeface="Times New Roman"/>
            </a:endParaRPr>
          </a:p>
        </p:txBody>
      </p:sp>
    </p:spTree>
    <p:extLst>
      <p:ext uri="{BB962C8B-B14F-4D97-AF65-F5344CB8AC3E}">
        <p14:creationId xmlns:p14="http://schemas.microsoft.com/office/powerpoint/2010/main" val="2338293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1378904" cy="492122"/>
          </a:xfrm>
          <a:prstGeom prst="rect">
            <a:avLst/>
          </a:prstGeom>
        </p:spPr>
        <p:txBody>
          <a:bodyPr wrap="none">
            <a:spAutoFit/>
          </a:bodyPr>
          <a:lstStyle/>
          <a:p>
            <a:pPr>
              <a:lnSpc>
                <a:spcPct val="115000"/>
              </a:lnSpc>
              <a:spcAft>
                <a:spcPts val="1000"/>
              </a:spcAft>
            </a:pPr>
            <a:r>
              <a:rPr lang="en-US" sz="2400" b="1" dirty="0">
                <a:ea typeface="Calibri"/>
                <a:cs typeface="Times New Roman"/>
              </a:rPr>
              <a:t>Phil 4:4-7</a:t>
            </a:r>
            <a:endParaRPr lang="en-US" sz="2400" dirty="0">
              <a:ea typeface="Calibri"/>
              <a:cs typeface="Times New Roman"/>
            </a:endParaRPr>
          </a:p>
        </p:txBody>
      </p:sp>
      <p:sp>
        <p:nvSpPr>
          <p:cNvPr id="3" name="Rectangle 2"/>
          <p:cNvSpPr/>
          <p:nvPr/>
        </p:nvSpPr>
        <p:spPr>
          <a:xfrm>
            <a:off x="990600" y="2136339"/>
            <a:ext cx="7162800" cy="3046988"/>
          </a:xfrm>
          <a:prstGeom prst="rect">
            <a:avLst/>
          </a:prstGeom>
        </p:spPr>
        <p:txBody>
          <a:bodyPr wrap="square">
            <a:spAutoFit/>
          </a:bodyPr>
          <a:lstStyle/>
          <a:p>
            <a:r>
              <a:rPr lang="en-US" sz="2400" b="1" dirty="0">
                <a:ea typeface="Calibri"/>
                <a:cs typeface="Times New Roman"/>
              </a:rPr>
              <a:t>4 </a:t>
            </a:r>
            <a:r>
              <a:rPr lang="en-US" sz="2400" dirty="0">
                <a:ea typeface="Calibri"/>
                <a:cs typeface="Times New Roman"/>
              </a:rPr>
              <a:t>Rejoice in the Lord always; again I will say, Rejoice. </a:t>
            </a:r>
            <a:r>
              <a:rPr lang="en-US" sz="2400" b="1" dirty="0">
                <a:ea typeface="Calibri"/>
                <a:cs typeface="Times New Roman"/>
              </a:rPr>
              <a:t>5 </a:t>
            </a:r>
            <a:r>
              <a:rPr lang="en-US" sz="2400" dirty="0">
                <a:ea typeface="Calibri"/>
                <a:cs typeface="Times New Roman"/>
              </a:rPr>
              <a:t>Let your reasonableness be known to everyone.</a:t>
            </a:r>
            <a:r>
              <a:rPr lang="en-US" sz="2400" b="1" dirty="0">
                <a:ea typeface="Calibri"/>
                <a:cs typeface="Times New Roman"/>
              </a:rPr>
              <a:t> </a:t>
            </a:r>
            <a:r>
              <a:rPr lang="en-US" sz="2400" dirty="0">
                <a:ea typeface="Calibri"/>
                <a:cs typeface="Times New Roman"/>
              </a:rPr>
              <a:t>The Lord is at hand; </a:t>
            </a:r>
            <a:r>
              <a:rPr lang="en-US" sz="2400" b="1" dirty="0">
                <a:ea typeface="Calibri"/>
                <a:cs typeface="Times New Roman"/>
              </a:rPr>
              <a:t>6 </a:t>
            </a:r>
            <a:r>
              <a:rPr lang="en-US" sz="2400" b="1" dirty="0">
                <a:solidFill>
                  <a:srgbClr val="E36C0A"/>
                </a:solidFill>
                <a:ea typeface="Calibri"/>
                <a:cs typeface="Times New Roman"/>
              </a:rPr>
              <a:t>do not be anxious about anything, but in everything by prayer and supplication with thanksgiving let your requests be made known to God. 7 And the peace of God, which surpasses all understanding, will guard your hearts and your minds in Christ Jesus.</a:t>
            </a:r>
            <a:r>
              <a:rPr lang="en-US" sz="2400" dirty="0">
                <a:solidFill>
                  <a:srgbClr val="E36C0A"/>
                </a:solidFill>
                <a:ea typeface="Calibri"/>
                <a:cs typeface="Times New Roman"/>
              </a:rPr>
              <a:t> </a:t>
            </a:r>
            <a:endParaRPr lang="en-US" sz="2400" dirty="0"/>
          </a:p>
        </p:txBody>
      </p:sp>
    </p:spTree>
    <p:extLst>
      <p:ext uri="{BB962C8B-B14F-4D97-AF65-F5344CB8AC3E}">
        <p14:creationId xmlns:p14="http://schemas.microsoft.com/office/powerpoint/2010/main" val="1977524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905011"/>
            <a:ext cx="6629400" cy="1366528"/>
          </a:xfrm>
          <a:prstGeom prst="rect">
            <a:avLst/>
          </a:prstGeom>
        </p:spPr>
        <p:txBody>
          <a:bodyPr wrap="square">
            <a:spAutoFit/>
          </a:bodyPr>
          <a:lstStyle/>
          <a:p>
            <a:pPr>
              <a:lnSpc>
                <a:spcPct val="115000"/>
              </a:lnSpc>
              <a:spcAft>
                <a:spcPts val="1000"/>
              </a:spcAft>
            </a:pPr>
            <a:r>
              <a:rPr lang="en-US" sz="2400" b="1" dirty="0" smtClean="0">
                <a:ea typeface="Calibri"/>
                <a:cs typeface="Times New Roman"/>
              </a:rPr>
              <a:t>Eirene</a:t>
            </a:r>
            <a:r>
              <a:rPr lang="en-US" sz="2400" dirty="0">
                <a:solidFill>
                  <a:prstClr val="black"/>
                </a:solidFill>
                <a:ea typeface="Calibri"/>
                <a:cs typeface="Times New Roman"/>
              </a:rPr>
              <a:t> </a:t>
            </a:r>
            <a:r>
              <a:rPr lang="en-US" sz="2400" u="sng" dirty="0" smtClean="0">
                <a:solidFill>
                  <a:prstClr val="black"/>
                </a:solidFill>
                <a:ea typeface="Calibri"/>
                <a:cs typeface="Times New Roman"/>
              </a:rPr>
              <a:t>NT:1515</a:t>
            </a:r>
            <a:r>
              <a:rPr lang="en-US" sz="2400" dirty="0" smtClean="0">
                <a:solidFill>
                  <a:prstClr val="black"/>
                </a:solidFill>
                <a:ea typeface="Calibri"/>
                <a:cs typeface="Times New Roman"/>
              </a:rPr>
              <a:t>; </a:t>
            </a:r>
            <a:r>
              <a:rPr lang="en-US" sz="2400" dirty="0" smtClean="0">
                <a:ea typeface="Calibri"/>
                <a:cs typeface="Times New Roman"/>
              </a:rPr>
              <a:t>probably </a:t>
            </a:r>
            <a:r>
              <a:rPr lang="en-US" sz="2400" dirty="0">
                <a:ea typeface="Calibri"/>
                <a:cs typeface="Times New Roman"/>
              </a:rPr>
              <a:t>from a primary verb </a:t>
            </a:r>
            <a:r>
              <a:rPr lang="en-US" sz="2400" dirty="0" err="1" smtClean="0">
                <a:ea typeface="Calibri"/>
                <a:cs typeface="Times New Roman"/>
              </a:rPr>
              <a:t>eiro</a:t>
            </a:r>
            <a:r>
              <a:rPr lang="en-US" sz="2400" dirty="0" smtClean="0">
                <a:ea typeface="Calibri"/>
                <a:cs typeface="Times New Roman"/>
              </a:rPr>
              <a:t>; </a:t>
            </a:r>
            <a:r>
              <a:rPr lang="en-US" sz="2400" b="1" dirty="0">
                <a:solidFill>
                  <a:srgbClr val="4BACC6"/>
                </a:solidFill>
                <a:ea typeface="Calibri"/>
                <a:cs typeface="Times New Roman"/>
              </a:rPr>
              <a:t>(to join); peace (literally or figuratively); by implication, prosperity:</a:t>
            </a:r>
            <a:endParaRPr lang="en-US" sz="2400" dirty="0">
              <a:ea typeface="Calibri"/>
              <a:cs typeface="Times New Roman"/>
            </a:endParaRPr>
          </a:p>
        </p:txBody>
      </p:sp>
    </p:spTree>
    <p:extLst>
      <p:ext uri="{BB962C8B-B14F-4D97-AF65-F5344CB8AC3E}">
        <p14:creationId xmlns:p14="http://schemas.microsoft.com/office/powerpoint/2010/main" val="1293658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905011"/>
            <a:ext cx="7010400" cy="1366528"/>
          </a:xfrm>
          <a:prstGeom prst="rect">
            <a:avLst/>
          </a:prstGeom>
        </p:spPr>
        <p:txBody>
          <a:bodyPr wrap="square">
            <a:spAutoFit/>
          </a:bodyPr>
          <a:lstStyle/>
          <a:p>
            <a:pPr>
              <a:lnSpc>
                <a:spcPct val="115000"/>
              </a:lnSpc>
              <a:spcAft>
                <a:spcPts val="1000"/>
              </a:spcAft>
            </a:pPr>
            <a:r>
              <a:rPr lang="en-US" sz="2400" b="1" dirty="0" err="1">
                <a:ea typeface="Calibri"/>
                <a:cs typeface="Times New Roman"/>
              </a:rPr>
              <a:t>huperecho</a:t>
            </a:r>
            <a:r>
              <a:rPr lang="en-US" sz="2400" b="1" dirty="0">
                <a:ea typeface="Calibri"/>
                <a:cs typeface="Times New Roman"/>
              </a:rPr>
              <a:t> </a:t>
            </a:r>
            <a:r>
              <a:rPr lang="en-US" sz="2400" u="sng" dirty="0" smtClean="0">
                <a:ea typeface="Calibri"/>
                <a:cs typeface="Times New Roman"/>
              </a:rPr>
              <a:t>NT:5242</a:t>
            </a:r>
            <a:r>
              <a:rPr lang="en-US" sz="2400" dirty="0" smtClean="0">
                <a:ea typeface="Calibri"/>
                <a:cs typeface="Times New Roman"/>
              </a:rPr>
              <a:t>‎; </a:t>
            </a:r>
            <a:r>
              <a:rPr lang="en-US" sz="2400" dirty="0">
                <a:ea typeface="Calibri"/>
                <a:cs typeface="Times New Roman"/>
              </a:rPr>
              <a:t>from </a:t>
            </a:r>
            <a:r>
              <a:rPr lang="en-US" sz="2400" u="sng" dirty="0">
                <a:ea typeface="Calibri"/>
                <a:cs typeface="Times New Roman"/>
              </a:rPr>
              <a:t>NT:5228 </a:t>
            </a:r>
            <a:r>
              <a:rPr lang="en-US" sz="2400" dirty="0">
                <a:ea typeface="Calibri"/>
                <a:cs typeface="Times New Roman"/>
              </a:rPr>
              <a:t>and </a:t>
            </a:r>
            <a:r>
              <a:rPr lang="en-US" sz="2400" u="sng" dirty="0">
                <a:ea typeface="Calibri"/>
                <a:cs typeface="Times New Roman"/>
              </a:rPr>
              <a:t>NT:2192</a:t>
            </a:r>
            <a:r>
              <a:rPr lang="en-US" sz="2400" dirty="0">
                <a:ea typeface="Calibri"/>
                <a:cs typeface="Times New Roman"/>
              </a:rPr>
              <a:t>; </a:t>
            </a:r>
            <a:r>
              <a:rPr lang="en-US" sz="2400" b="1" dirty="0">
                <a:solidFill>
                  <a:srgbClr val="4BACC6"/>
                </a:solidFill>
                <a:ea typeface="Calibri"/>
                <a:cs typeface="Times New Roman"/>
              </a:rPr>
              <a:t>to hold oneself above, i.e. (figuratively) to excel; or superior, superiority:</a:t>
            </a:r>
            <a:endParaRPr lang="en-US" sz="2400" dirty="0">
              <a:ea typeface="Calibri"/>
              <a:cs typeface="Times New Roman"/>
            </a:endParaRPr>
          </a:p>
        </p:txBody>
      </p:sp>
    </p:spTree>
    <p:extLst>
      <p:ext uri="{BB962C8B-B14F-4D97-AF65-F5344CB8AC3E}">
        <p14:creationId xmlns:p14="http://schemas.microsoft.com/office/powerpoint/2010/main" val="3547695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1963999" cy="492122"/>
          </a:xfrm>
          <a:prstGeom prst="rect">
            <a:avLst/>
          </a:prstGeom>
        </p:spPr>
        <p:txBody>
          <a:bodyPr wrap="none">
            <a:spAutoFit/>
          </a:bodyPr>
          <a:lstStyle/>
          <a:p>
            <a:pPr>
              <a:lnSpc>
                <a:spcPct val="115000"/>
              </a:lnSpc>
              <a:spcAft>
                <a:spcPts val="1000"/>
              </a:spcAft>
            </a:pPr>
            <a:r>
              <a:rPr lang="en-US" sz="2400" b="1" dirty="0">
                <a:ea typeface="Calibri"/>
                <a:cs typeface="Times New Roman"/>
              </a:rPr>
              <a:t>John 14:30-31</a:t>
            </a:r>
            <a:endParaRPr lang="en-US" sz="2400" dirty="0">
              <a:ea typeface="Calibri"/>
              <a:cs typeface="Times New Roman"/>
            </a:endParaRPr>
          </a:p>
        </p:txBody>
      </p:sp>
      <p:sp>
        <p:nvSpPr>
          <p:cNvPr id="3" name="Rectangle 2"/>
          <p:cNvSpPr/>
          <p:nvPr/>
        </p:nvSpPr>
        <p:spPr>
          <a:xfrm>
            <a:off x="1295400" y="2690336"/>
            <a:ext cx="6172200" cy="1938992"/>
          </a:xfrm>
          <a:prstGeom prst="rect">
            <a:avLst/>
          </a:prstGeom>
        </p:spPr>
        <p:txBody>
          <a:bodyPr wrap="square">
            <a:spAutoFit/>
          </a:bodyPr>
          <a:lstStyle/>
          <a:p>
            <a:r>
              <a:rPr lang="en-US" sz="2400" b="1" dirty="0">
                <a:ea typeface="Calibri"/>
                <a:cs typeface="Times New Roman"/>
              </a:rPr>
              <a:t>30 </a:t>
            </a:r>
            <a:r>
              <a:rPr lang="en-US" sz="2400" dirty="0">
                <a:ea typeface="Calibri"/>
                <a:cs typeface="Times New Roman"/>
              </a:rPr>
              <a:t>I will no longer talk much with you, for</a:t>
            </a:r>
            <a:r>
              <a:rPr lang="en-US" sz="2400" b="1" dirty="0">
                <a:ea typeface="Calibri"/>
                <a:cs typeface="Times New Roman"/>
              </a:rPr>
              <a:t> </a:t>
            </a:r>
            <a:r>
              <a:rPr lang="en-US" sz="2400" dirty="0">
                <a:ea typeface="Calibri"/>
                <a:cs typeface="Times New Roman"/>
              </a:rPr>
              <a:t>the ruler of this world is coming.</a:t>
            </a:r>
            <a:r>
              <a:rPr lang="en-US" sz="2400" b="1" dirty="0">
                <a:ea typeface="Calibri"/>
                <a:cs typeface="Times New Roman"/>
              </a:rPr>
              <a:t> </a:t>
            </a:r>
            <a:r>
              <a:rPr lang="en-US" sz="2400" b="1" dirty="0">
                <a:solidFill>
                  <a:srgbClr val="E36C0A"/>
                </a:solidFill>
                <a:ea typeface="Calibri"/>
                <a:cs typeface="Times New Roman"/>
              </a:rPr>
              <a:t>He has no claim (NIV - hold) on me</a:t>
            </a:r>
            <a:r>
              <a:rPr lang="en-US" sz="2400" dirty="0">
                <a:ea typeface="Calibri"/>
                <a:cs typeface="Times New Roman"/>
              </a:rPr>
              <a:t>, 31</a:t>
            </a:r>
            <a:r>
              <a:rPr lang="en-US" sz="2400" b="1" dirty="0">
                <a:ea typeface="Calibri"/>
                <a:cs typeface="Times New Roman"/>
              </a:rPr>
              <a:t> </a:t>
            </a:r>
            <a:r>
              <a:rPr lang="en-US" sz="2400" dirty="0">
                <a:ea typeface="Calibri"/>
                <a:cs typeface="Times New Roman"/>
              </a:rPr>
              <a:t>but I do</a:t>
            </a:r>
            <a:r>
              <a:rPr lang="en-US" sz="2400" b="1" dirty="0">
                <a:ea typeface="Calibri"/>
                <a:cs typeface="Times New Roman"/>
              </a:rPr>
              <a:t> </a:t>
            </a:r>
            <a:r>
              <a:rPr lang="en-US" sz="2400" dirty="0">
                <a:ea typeface="Calibri"/>
                <a:cs typeface="Times New Roman"/>
              </a:rPr>
              <a:t>as the Father has commanded me,</a:t>
            </a:r>
            <a:r>
              <a:rPr lang="en-US" sz="2400" b="1" dirty="0">
                <a:ea typeface="Calibri"/>
                <a:cs typeface="Times New Roman"/>
              </a:rPr>
              <a:t> </a:t>
            </a:r>
            <a:r>
              <a:rPr lang="en-US" sz="2400" dirty="0">
                <a:ea typeface="Calibri"/>
                <a:cs typeface="Times New Roman"/>
              </a:rPr>
              <a:t>so that the world may know that I love the Father. </a:t>
            </a:r>
            <a:endParaRPr lang="en-US" sz="2400" dirty="0"/>
          </a:p>
        </p:txBody>
      </p:sp>
    </p:spTree>
    <p:extLst>
      <p:ext uri="{BB962C8B-B14F-4D97-AF65-F5344CB8AC3E}">
        <p14:creationId xmlns:p14="http://schemas.microsoft.com/office/powerpoint/2010/main" val="394798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1547347" cy="492122"/>
          </a:xfrm>
          <a:prstGeom prst="rect">
            <a:avLst/>
          </a:prstGeom>
        </p:spPr>
        <p:txBody>
          <a:bodyPr wrap="none">
            <a:spAutoFit/>
          </a:bodyPr>
          <a:lstStyle/>
          <a:p>
            <a:pPr>
              <a:lnSpc>
                <a:spcPct val="115000"/>
              </a:lnSpc>
              <a:spcAft>
                <a:spcPts val="1000"/>
              </a:spcAft>
            </a:pPr>
            <a:r>
              <a:rPr lang="en-US" sz="2400" b="1" dirty="0" err="1">
                <a:ea typeface="Calibri"/>
                <a:cs typeface="Times New Roman"/>
              </a:rPr>
              <a:t>Prov</a:t>
            </a:r>
            <a:r>
              <a:rPr lang="en-US" sz="2400" b="1" dirty="0">
                <a:ea typeface="Calibri"/>
                <a:cs typeface="Times New Roman"/>
              </a:rPr>
              <a:t> 2: 6-8</a:t>
            </a:r>
            <a:endParaRPr lang="en-US" sz="2400" dirty="0">
              <a:ea typeface="Calibri"/>
              <a:cs typeface="Times New Roman"/>
            </a:endParaRPr>
          </a:p>
        </p:txBody>
      </p:sp>
      <p:sp>
        <p:nvSpPr>
          <p:cNvPr id="3" name="Rectangle 2"/>
          <p:cNvSpPr/>
          <p:nvPr/>
        </p:nvSpPr>
        <p:spPr>
          <a:xfrm>
            <a:off x="2039381" y="1295400"/>
            <a:ext cx="4572000" cy="4870051"/>
          </a:xfrm>
          <a:prstGeom prst="rect">
            <a:avLst/>
          </a:prstGeom>
        </p:spPr>
        <p:txBody>
          <a:bodyPr>
            <a:spAutoFit/>
          </a:bodyPr>
          <a:lstStyle/>
          <a:p>
            <a:pPr>
              <a:lnSpc>
                <a:spcPct val="115000"/>
              </a:lnSpc>
              <a:spcAft>
                <a:spcPts val="1000"/>
              </a:spcAft>
            </a:pPr>
            <a:r>
              <a:rPr lang="en-US" sz="2400" b="1" dirty="0">
                <a:ea typeface="Calibri"/>
                <a:cs typeface="Times New Roman"/>
              </a:rPr>
              <a:t>6 </a:t>
            </a:r>
            <a:r>
              <a:rPr lang="en-US" sz="2400" dirty="0">
                <a:ea typeface="Calibri"/>
                <a:cs typeface="Times New Roman"/>
              </a:rPr>
              <a:t>For</a:t>
            </a:r>
            <a:r>
              <a:rPr lang="en-US" sz="2400" b="1" dirty="0">
                <a:ea typeface="Calibri"/>
                <a:cs typeface="Times New Roman"/>
              </a:rPr>
              <a:t> </a:t>
            </a:r>
            <a:r>
              <a:rPr lang="en-US" sz="2400" dirty="0">
                <a:ea typeface="Calibri"/>
                <a:cs typeface="Times New Roman"/>
              </a:rPr>
              <a:t>the Lord gives wisdom;</a:t>
            </a:r>
          </a:p>
          <a:p>
            <a:pPr>
              <a:lnSpc>
                <a:spcPct val="115000"/>
              </a:lnSpc>
              <a:spcAft>
                <a:spcPts val="1000"/>
              </a:spcAft>
            </a:pPr>
            <a:r>
              <a:rPr lang="en-US" sz="2400" dirty="0">
                <a:ea typeface="Calibri"/>
                <a:cs typeface="Times New Roman"/>
              </a:rPr>
              <a:t>from his mouth come knowledge and understanding;</a:t>
            </a:r>
          </a:p>
          <a:p>
            <a:pPr>
              <a:lnSpc>
                <a:spcPct val="115000"/>
              </a:lnSpc>
              <a:spcAft>
                <a:spcPts val="1000"/>
              </a:spcAft>
            </a:pPr>
            <a:r>
              <a:rPr lang="en-US" sz="2400" b="1" dirty="0">
                <a:ea typeface="Calibri"/>
                <a:cs typeface="Times New Roman"/>
              </a:rPr>
              <a:t>7 </a:t>
            </a:r>
            <a:r>
              <a:rPr lang="en-US" sz="2400" dirty="0">
                <a:ea typeface="Calibri"/>
                <a:cs typeface="Times New Roman"/>
              </a:rPr>
              <a:t>he stores up sound wisdom for the upright;</a:t>
            </a:r>
          </a:p>
          <a:p>
            <a:pPr>
              <a:lnSpc>
                <a:spcPct val="115000"/>
              </a:lnSpc>
              <a:spcAft>
                <a:spcPts val="1000"/>
              </a:spcAft>
            </a:pPr>
            <a:r>
              <a:rPr lang="en-US" sz="2400" b="1" dirty="0">
                <a:solidFill>
                  <a:srgbClr val="E36C0A"/>
                </a:solidFill>
                <a:ea typeface="Calibri"/>
                <a:cs typeface="Times New Roman"/>
              </a:rPr>
              <a:t>he is a shield to those who walk in integrity,</a:t>
            </a:r>
            <a:endParaRPr lang="en-US" sz="2400" dirty="0">
              <a:ea typeface="Calibri"/>
              <a:cs typeface="Times New Roman"/>
            </a:endParaRPr>
          </a:p>
          <a:p>
            <a:pPr>
              <a:lnSpc>
                <a:spcPct val="115000"/>
              </a:lnSpc>
              <a:spcAft>
                <a:spcPts val="1000"/>
              </a:spcAft>
            </a:pPr>
            <a:r>
              <a:rPr lang="en-US" sz="2400" b="1" dirty="0">
                <a:solidFill>
                  <a:srgbClr val="E36C0A"/>
                </a:solidFill>
                <a:ea typeface="Calibri"/>
                <a:cs typeface="Times New Roman"/>
              </a:rPr>
              <a:t>8 guarding the paths of justice</a:t>
            </a:r>
            <a:endParaRPr lang="en-US" sz="2400" dirty="0">
              <a:ea typeface="Calibri"/>
              <a:cs typeface="Times New Roman"/>
            </a:endParaRPr>
          </a:p>
          <a:p>
            <a:r>
              <a:rPr lang="en-US" sz="2400" dirty="0">
                <a:ea typeface="Calibri"/>
                <a:cs typeface="Times New Roman"/>
              </a:rPr>
              <a:t>and</a:t>
            </a:r>
            <a:r>
              <a:rPr lang="en-US" sz="2400" b="1" dirty="0">
                <a:ea typeface="Calibri"/>
                <a:cs typeface="Times New Roman"/>
              </a:rPr>
              <a:t> </a:t>
            </a:r>
            <a:r>
              <a:rPr lang="en-US" sz="2400" dirty="0">
                <a:ea typeface="Calibri"/>
                <a:cs typeface="Times New Roman"/>
              </a:rPr>
              <a:t>watching over the way of his</a:t>
            </a:r>
            <a:r>
              <a:rPr lang="en-US" sz="2400" b="1" dirty="0">
                <a:ea typeface="Calibri"/>
                <a:cs typeface="Times New Roman"/>
              </a:rPr>
              <a:t> </a:t>
            </a:r>
            <a:r>
              <a:rPr lang="en-US" sz="2400" dirty="0">
                <a:ea typeface="Calibri"/>
                <a:cs typeface="Times New Roman"/>
              </a:rPr>
              <a:t>saints. </a:t>
            </a:r>
            <a:endParaRPr lang="en-US" sz="2400" dirty="0"/>
          </a:p>
        </p:txBody>
      </p:sp>
    </p:spTree>
    <p:extLst>
      <p:ext uri="{BB962C8B-B14F-4D97-AF65-F5344CB8AC3E}">
        <p14:creationId xmlns:p14="http://schemas.microsoft.com/office/powerpoint/2010/main" val="3076193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905011"/>
            <a:ext cx="7239000" cy="941796"/>
          </a:xfrm>
          <a:prstGeom prst="rect">
            <a:avLst/>
          </a:prstGeom>
        </p:spPr>
        <p:txBody>
          <a:bodyPr wrap="square">
            <a:spAutoFit/>
          </a:bodyPr>
          <a:lstStyle/>
          <a:p>
            <a:pPr>
              <a:lnSpc>
                <a:spcPct val="115000"/>
              </a:lnSpc>
              <a:spcAft>
                <a:spcPts val="1000"/>
              </a:spcAft>
            </a:pPr>
            <a:r>
              <a:rPr lang="en-US" sz="2400" b="1" dirty="0" err="1">
                <a:ea typeface="Calibri"/>
                <a:cs typeface="Times New Roman"/>
              </a:rPr>
              <a:t>shamar</a:t>
            </a:r>
            <a:r>
              <a:rPr lang="en-US" sz="2400" b="1" dirty="0">
                <a:ea typeface="Calibri"/>
                <a:cs typeface="Times New Roman"/>
              </a:rPr>
              <a:t> </a:t>
            </a:r>
            <a:r>
              <a:rPr lang="en-US" sz="2400" u="sng" dirty="0" smtClean="0">
                <a:ea typeface="Calibri"/>
                <a:cs typeface="Times New Roman"/>
              </a:rPr>
              <a:t>OT:8104</a:t>
            </a:r>
            <a:r>
              <a:rPr lang="en-US" sz="2400" dirty="0" smtClean="0">
                <a:ea typeface="Calibri"/>
                <a:cs typeface="Times New Roman"/>
              </a:rPr>
              <a:t>‎;</a:t>
            </a:r>
            <a:r>
              <a:rPr lang="en-US" sz="2400" b="1" dirty="0" smtClean="0">
                <a:ea typeface="Calibri"/>
                <a:cs typeface="Times New Roman"/>
              </a:rPr>
              <a:t> </a:t>
            </a:r>
            <a:r>
              <a:rPr lang="en-US" sz="2400" b="1" dirty="0">
                <a:solidFill>
                  <a:srgbClr val="4BACC6"/>
                </a:solidFill>
                <a:ea typeface="Calibri"/>
                <a:cs typeface="Times New Roman"/>
              </a:rPr>
              <a:t>properly, to hedge about (as with thorns), i.e. guard; generally, to protect, attend to, etc.:</a:t>
            </a:r>
            <a:endParaRPr lang="en-US" sz="2400" dirty="0">
              <a:ea typeface="Calibri"/>
              <a:cs typeface="Times New Roman"/>
            </a:endParaRPr>
          </a:p>
        </p:txBody>
      </p:sp>
    </p:spTree>
    <p:extLst>
      <p:ext uri="{BB962C8B-B14F-4D97-AF65-F5344CB8AC3E}">
        <p14:creationId xmlns:p14="http://schemas.microsoft.com/office/powerpoint/2010/main" val="2005986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586462"/>
            <a:ext cx="7924800" cy="1366528"/>
          </a:xfrm>
          <a:prstGeom prst="rect">
            <a:avLst/>
          </a:prstGeom>
        </p:spPr>
        <p:txBody>
          <a:bodyPr wrap="square">
            <a:spAutoFit/>
          </a:bodyPr>
          <a:lstStyle/>
          <a:p>
            <a:pPr>
              <a:lnSpc>
                <a:spcPct val="115000"/>
              </a:lnSpc>
              <a:spcAft>
                <a:spcPts val="1000"/>
              </a:spcAft>
            </a:pPr>
            <a:r>
              <a:rPr lang="en-US" sz="2400" b="1" dirty="0">
                <a:solidFill>
                  <a:srgbClr val="4BACC6"/>
                </a:solidFill>
                <a:ea typeface="Calibri"/>
                <a:cs typeface="Times New Roman"/>
              </a:rPr>
              <a:t>‎</a:t>
            </a:r>
            <a:r>
              <a:rPr lang="en-US" sz="2400" b="1" dirty="0" err="1">
                <a:ea typeface="Calibri"/>
                <a:cs typeface="Times New Roman"/>
              </a:rPr>
              <a:t>phroureo</a:t>
            </a:r>
            <a:r>
              <a:rPr lang="en-US" sz="2400" b="1" dirty="0">
                <a:ea typeface="Calibri"/>
                <a:cs typeface="Times New Roman"/>
              </a:rPr>
              <a:t> </a:t>
            </a:r>
            <a:r>
              <a:rPr lang="en-US" sz="2400" u="sng" dirty="0" smtClean="0">
                <a:ea typeface="Calibri"/>
                <a:cs typeface="Times New Roman"/>
              </a:rPr>
              <a:t>NT:5432 </a:t>
            </a:r>
            <a:r>
              <a:rPr lang="en-US" sz="2400" dirty="0" smtClean="0">
                <a:ea typeface="Calibri"/>
                <a:cs typeface="Times New Roman"/>
              </a:rPr>
              <a:t>‎; </a:t>
            </a:r>
            <a:r>
              <a:rPr lang="en-US" sz="2400" dirty="0">
                <a:ea typeface="Calibri"/>
                <a:cs typeface="Times New Roman"/>
              </a:rPr>
              <a:t>from a compound of </a:t>
            </a:r>
            <a:r>
              <a:rPr lang="en-US" sz="2400" u="sng" dirty="0">
                <a:ea typeface="Calibri"/>
                <a:cs typeface="Times New Roman"/>
              </a:rPr>
              <a:t>NT:4253 </a:t>
            </a:r>
            <a:r>
              <a:rPr lang="en-US" sz="2400" dirty="0">
                <a:ea typeface="Calibri"/>
                <a:cs typeface="Times New Roman"/>
              </a:rPr>
              <a:t>and </a:t>
            </a:r>
            <a:r>
              <a:rPr lang="en-US" sz="2400" u="sng" dirty="0">
                <a:ea typeface="Calibri"/>
                <a:cs typeface="Times New Roman"/>
              </a:rPr>
              <a:t>NT:3708</a:t>
            </a:r>
            <a:r>
              <a:rPr lang="en-US" sz="2400" dirty="0">
                <a:ea typeface="Calibri"/>
                <a:cs typeface="Times New Roman"/>
              </a:rPr>
              <a:t>;</a:t>
            </a:r>
            <a:r>
              <a:rPr lang="en-US" sz="2400" b="1" dirty="0">
                <a:ea typeface="Calibri"/>
                <a:cs typeface="Times New Roman"/>
              </a:rPr>
              <a:t> </a:t>
            </a:r>
            <a:r>
              <a:rPr lang="en-US" sz="2400" b="1" dirty="0">
                <a:solidFill>
                  <a:srgbClr val="4BACC6"/>
                </a:solidFill>
                <a:ea typeface="Calibri"/>
                <a:cs typeface="Times New Roman"/>
              </a:rPr>
              <a:t>to be a watcher in advance, i.e. to mount guard as a sentinel (post spies at gates); figuratively, to hem in, protect:</a:t>
            </a:r>
            <a:endParaRPr lang="en-US" sz="2400" dirty="0">
              <a:ea typeface="Calibri"/>
              <a:cs typeface="Times New Roman"/>
            </a:endParaRPr>
          </a:p>
        </p:txBody>
      </p:sp>
    </p:spTree>
    <p:extLst>
      <p:ext uri="{BB962C8B-B14F-4D97-AF65-F5344CB8AC3E}">
        <p14:creationId xmlns:p14="http://schemas.microsoft.com/office/powerpoint/2010/main" val="2090078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1128835" cy="492122"/>
          </a:xfrm>
          <a:prstGeom prst="rect">
            <a:avLst/>
          </a:prstGeom>
        </p:spPr>
        <p:txBody>
          <a:bodyPr wrap="none">
            <a:spAutoFit/>
          </a:bodyPr>
          <a:lstStyle/>
          <a:p>
            <a:pPr>
              <a:lnSpc>
                <a:spcPct val="115000"/>
              </a:lnSpc>
              <a:spcAft>
                <a:spcPts val="1000"/>
              </a:spcAft>
            </a:pPr>
            <a:r>
              <a:rPr lang="en-US" sz="2400" b="1" dirty="0">
                <a:ea typeface="Calibri"/>
                <a:cs typeface="Times New Roman"/>
              </a:rPr>
              <a:t>Phil 4:7</a:t>
            </a:r>
            <a:endParaRPr lang="en-US" sz="2400" dirty="0">
              <a:ea typeface="Calibri"/>
              <a:cs typeface="Times New Roman"/>
            </a:endParaRPr>
          </a:p>
        </p:txBody>
      </p:sp>
      <p:sp>
        <p:nvSpPr>
          <p:cNvPr id="3" name="Rectangle 2"/>
          <p:cNvSpPr/>
          <p:nvPr/>
        </p:nvSpPr>
        <p:spPr>
          <a:xfrm>
            <a:off x="869218" y="2590800"/>
            <a:ext cx="7284182" cy="1569660"/>
          </a:xfrm>
          <a:prstGeom prst="rect">
            <a:avLst/>
          </a:prstGeom>
        </p:spPr>
        <p:txBody>
          <a:bodyPr wrap="square">
            <a:spAutoFit/>
          </a:bodyPr>
          <a:lstStyle/>
          <a:p>
            <a:r>
              <a:rPr lang="en-US" sz="2400" b="1" dirty="0">
                <a:solidFill>
                  <a:srgbClr val="E36C0A"/>
                </a:solidFill>
                <a:ea typeface="Calibri"/>
                <a:cs typeface="Times New Roman"/>
              </a:rPr>
              <a:t>7 And the peace of God, which surpasses [is superior to] all understanding [which is a thorny hedge of protection], will guard [which is like a military guard at a town gate] your hearts and your minds in Christ Jesus.</a:t>
            </a:r>
            <a:r>
              <a:rPr lang="en-US" sz="2400" dirty="0">
                <a:solidFill>
                  <a:srgbClr val="E36C0A"/>
                </a:solidFill>
                <a:ea typeface="Calibri"/>
                <a:cs typeface="Times New Roman"/>
              </a:rPr>
              <a:t> </a:t>
            </a:r>
            <a:endParaRPr lang="en-US" sz="2400" dirty="0"/>
          </a:p>
        </p:txBody>
      </p:sp>
    </p:spTree>
    <p:extLst>
      <p:ext uri="{BB962C8B-B14F-4D97-AF65-F5344CB8AC3E}">
        <p14:creationId xmlns:p14="http://schemas.microsoft.com/office/powerpoint/2010/main" val="1716432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3886200"/>
            <a:ext cx="5638800" cy="941796"/>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How does Paul’s statement help an anxious person to forsake their anxiety?</a:t>
            </a:r>
            <a:endParaRPr lang="en-US" sz="2400" dirty="0">
              <a:ea typeface="Calibri"/>
              <a:cs typeface="Times New Roman"/>
            </a:endParaRPr>
          </a:p>
        </p:txBody>
      </p:sp>
      <p:sp>
        <p:nvSpPr>
          <p:cNvPr id="3" name="Rectangle 2"/>
          <p:cNvSpPr/>
          <p:nvPr/>
        </p:nvSpPr>
        <p:spPr>
          <a:xfrm>
            <a:off x="381000" y="533400"/>
            <a:ext cx="8382000" cy="1791260"/>
          </a:xfrm>
          <a:prstGeom prst="rect">
            <a:avLst/>
          </a:prstGeom>
        </p:spPr>
        <p:txBody>
          <a:bodyPr wrap="square">
            <a:spAutoFit/>
          </a:bodyPr>
          <a:lstStyle/>
          <a:p>
            <a:pPr>
              <a:lnSpc>
                <a:spcPct val="115000"/>
              </a:lnSpc>
              <a:spcAft>
                <a:spcPts val="1000"/>
              </a:spcAft>
            </a:pPr>
            <a:r>
              <a:rPr lang="en-US" sz="2400" b="1" dirty="0">
                <a:solidFill>
                  <a:srgbClr val="E36C0A"/>
                </a:solidFill>
                <a:ea typeface="Calibri"/>
                <a:cs typeface="Times New Roman"/>
              </a:rPr>
              <a:t>7 And the peace of God, which surpasses [is superior to] all understanding [which is a thorny hedge of protection], will guard [which is like a military guard at a town gate] your hearts and your minds in Christ Jesus.</a:t>
            </a:r>
            <a:r>
              <a:rPr lang="en-US" sz="2400" dirty="0">
                <a:solidFill>
                  <a:srgbClr val="E36C0A"/>
                </a:solidFill>
                <a:ea typeface="Calibri"/>
                <a:cs typeface="Times New Roman"/>
              </a:rPr>
              <a:t>   </a:t>
            </a:r>
            <a:endParaRPr lang="en-US" sz="2400" dirty="0">
              <a:ea typeface="Calibri"/>
              <a:cs typeface="Times New Roman"/>
            </a:endParaRPr>
          </a:p>
        </p:txBody>
      </p:sp>
    </p:spTree>
    <p:extLst>
      <p:ext uri="{BB962C8B-B14F-4D97-AF65-F5344CB8AC3E}">
        <p14:creationId xmlns:p14="http://schemas.microsoft.com/office/powerpoint/2010/main" val="14978425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1378904" cy="492122"/>
          </a:xfrm>
          <a:prstGeom prst="rect">
            <a:avLst/>
          </a:prstGeom>
        </p:spPr>
        <p:txBody>
          <a:bodyPr wrap="none">
            <a:spAutoFit/>
          </a:bodyPr>
          <a:lstStyle/>
          <a:p>
            <a:pPr>
              <a:lnSpc>
                <a:spcPct val="115000"/>
              </a:lnSpc>
              <a:spcAft>
                <a:spcPts val="1000"/>
              </a:spcAft>
            </a:pPr>
            <a:r>
              <a:rPr lang="en-US" sz="2400" b="1" dirty="0">
                <a:ea typeface="Calibri"/>
                <a:cs typeface="Times New Roman"/>
              </a:rPr>
              <a:t>Phil 4:4-7</a:t>
            </a:r>
            <a:endParaRPr lang="en-US" sz="2400" dirty="0">
              <a:ea typeface="Calibri"/>
              <a:cs typeface="Times New Roman"/>
            </a:endParaRPr>
          </a:p>
        </p:txBody>
      </p:sp>
      <p:sp>
        <p:nvSpPr>
          <p:cNvPr id="3" name="Rectangle 2"/>
          <p:cNvSpPr/>
          <p:nvPr/>
        </p:nvSpPr>
        <p:spPr>
          <a:xfrm>
            <a:off x="533400" y="1997839"/>
            <a:ext cx="7848600" cy="2677656"/>
          </a:xfrm>
          <a:prstGeom prst="rect">
            <a:avLst/>
          </a:prstGeom>
        </p:spPr>
        <p:txBody>
          <a:bodyPr wrap="square">
            <a:spAutoFit/>
          </a:bodyPr>
          <a:lstStyle/>
          <a:p>
            <a:r>
              <a:rPr lang="en-US" sz="2400" b="1" dirty="0">
                <a:ea typeface="Calibri"/>
                <a:cs typeface="Times New Roman"/>
              </a:rPr>
              <a:t>4 </a:t>
            </a:r>
            <a:r>
              <a:rPr lang="en-US" sz="2400" b="1" dirty="0">
                <a:solidFill>
                  <a:schemeClr val="accent6">
                    <a:lumMod val="75000"/>
                  </a:schemeClr>
                </a:solidFill>
                <a:ea typeface="Calibri"/>
                <a:cs typeface="Times New Roman"/>
              </a:rPr>
              <a:t>Rejoice in the Lord always</a:t>
            </a:r>
            <a:r>
              <a:rPr lang="en-US" sz="2400" dirty="0">
                <a:ea typeface="Calibri"/>
                <a:cs typeface="Times New Roman"/>
              </a:rPr>
              <a:t>; again I will say, Rejoice. </a:t>
            </a:r>
            <a:r>
              <a:rPr lang="en-US" sz="2400" b="1" dirty="0">
                <a:ea typeface="Calibri"/>
                <a:cs typeface="Times New Roman"/>
              </a:rPr>
              <a:t>5 </a:t>
            </a:r>
            <a:r>
              <a:rPr lang="en-US" sz="2400" dirty="0">
                <a:ea typeface="Calibri"/>
                <a:cs typeface="Times New Roman"/>
              </a:rPr>
              <a:t>Let your reasonableness be known to everyone.</a:t>
            </a:r>
            <a:r>
              <a:rPr lang="en-US" sz="2400" b="1" dirty="0">
                <a:ea typeface="Calibri"/>
                <a:cs typeface="Times New Roman"/>
              </a:rPr>
              <a:t> </a:t>
            </a:r>
            <a:r>
              <a:rPr lang="en-US" sz="2400" dirty="0">
                <a:ea typeface="Calibri"/>
                <a:cs typeface="Times New Roman"/>
              </a:rPr>
              <a:t>The Lord is at hand; </a:t>
            </a:r>
            <a:r>
              <a:rPr lang="en-US" sz="2400" b="1" dirty="0">
                <a:ea typeface="Calibri"/>
                <a:cs typeface="Times New Roman"/>
              </a:rPr>
              <a:t>6 </a:t>
            </a:r>
            <a:r>
              <a:rPr lang="en-US" sz="2400" dirty="0">
                <a:ea typeface="Calibri"/>
                <a:cs typeface="Times New Roman"/>
              </a:rPr>
              <a:t>do not be anxious about anything, </a:t>
            </a:r>
            <a:r>
              <a:rPr lang="en-US" sz="2400" b="1" dirty="0">
                <a:solidFill>
                  <a:srgbClr val="E36C0A"/>
                </a:solidFill>
                <a:ea typeface="Calibri"/>
                <a:cs typeface="Times New Roman"/>
              </a:rPr>
              <a:t>but in everything by prayer and supplication with thanksgiving let your requests be made known to God. 7 And the peace of God, which surpasses </a:t>
            </a:r>
            <a:r>
              <a:rPr lang="en-US" sz="2400" b="1" dirty="0" smtClean="0">
                <a:solidFill>
                  <a:srgbClr val="E36C0A"/>
                </a:solidFill>
                <a:ea typeface="Calibri"/>
                <a:cs typeface="Times New Roman"/>
              </a:rPr>
              <a:t>all </a:t>
            </a:r>
            <a:r>
              <a:rPr lang="en-US" sz="2400" b="1" dirty="0">
                <a:solidFill>
                  <a:srgbClr val="E36C0A"/>
                </a:solidFill>
                <a:ea typeface="Calibri"/>
                <a:cs typeface="Times New Roman"/>
              </a:rPr>
              <a:t>understanding, will guard </a:t>
            </a:r>
            <a:r>
              <a:rPr lang="en-US" sz="2400" b="1" dirty="0" smtClean="0">
                <a:solidFill>
                  <a:srgbClr val="E36C0A"/>
                </a:solidFill>
                <a:ea typeface="Calibri"/>
                <a:cs typeface="Times New Roman"/>
              </a:rPr>
              <a:t>your </a:t>
            </a:r>
            <a:r>
              <a:rPr lang="en-US" sz="2400" b="1" dirty="0">
                <a:solidFill>
                  <a:srgbClr val="E36C0A"/>
                </a:solidFill>
                <a:ea typeface="Calibri"/>
                <a:cs typeface="Times New Roman"/>
              </a:rPr>
              <a:t>hearts and your minds in Christ Jesus.</a:t>
            </a:r>
            <a:r>
              <a:rPr lang="en-US" sz="2400" dirty="0">
                <a:solidFill>
                  <a:srgbClr val="E36C0A"/>
                </a:solidFill>
                <a:ea typeface="Calibri"/>
                <a:cs typeface="Times New Roman"/>
              </a:rPr>
              <a:t> </a:t>
            </a:r>
            <a:endParaRPr lang="en-US" sz="2400" dirty="0"/>
          </a:p>
        </p:txBody>
      </p:sp>
    </p:spTree>
    <p:extLst>
      <p:ext uri="{BB962C8B-B14F-4D97-AF65-F5344CB8AC3E}">
        <p14:creationId xmlns:p14="http://schemas.microsoft.com/office/powerpoint/2010/main" val="277949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267200"/>
            <a:ext cx="6553200" cy="941796"/>
          </a:xfrm>
          <a:prstGeom prst="rect">
            <a:avLst/>
          </a:prstGeom>
        </p:spPr>
        <p:txBody>
          <a:bodyPr wrap="square">
            <a:spAutoFit/>
          </a:bodyPr>
          <a:lstStyle/>
          <a:p>
            <a:pPr>
              <a:lnSpc>
                <a:spcPct val="115000"/>
              </a:lnSpc>
              <a:spcAft>
                <a:spcPts val="1000"/>
              </a:spcAft>
            </a:pPr>
            <a:r>
              <a:rPr lang="en-US" sz="2400" b="1" dirty="0">
                <a:solidFill>
                  <a:srgbClr val="76923C"/>
                </a:solidFill>
                <a:ea typeface="Calibri"/>
                <a:cs typeface="Times New Roman"/>
              </a:rPr>
              <a:t>What condition/mind-set, in your opinion, supports/enables all three of these alternatives?</a:t>
            </a:r>
            <a:endParaRPr lang="en-US" sz="2400" dirty="0">
              <a:ea typeface="Calibri"/>
              <a:cs typeface="Times New Roman"/>
            </a:endParaRPr>
          </a:p>
        </p:txBody>
      </p:sp>
      <p:sp>
        <p:nvSpPr>
          <p:cNvPr id="3" name="Rectangle 2"/>
          <p:cNvSpPr/>
          <p:nvPr/>
        </p:nvSpPr>
        <p:spPr>
          <a:xfrm>
            <a:off x="1550126" y="903514"/>
            <a:ext cx="5105400" cy="1791260"/>
          </a:xfrm>
          <a:prstGeom prst="rect">
            <a:avLst/>
          </a:prstGeom>
        </p:spPr>
        <p:txBody>
          <a:bodyPr wrap="square">
            <a:spAutoFit/>
          </a:bodyPr>
          <a:lstStyle/>
          <a:p>
            <a:pPr marL="342900" marR="0" lvl="0" indent="-342900">
              <a:lnSpc>
                <a:spcPct val="115000"/>
              </a:lnSpc>
              <a:spcBef>
                <a:spcPts val="0"/>
              </a:spcBef>
              <a:spcAft>
                <a:spcPts val="0"/>
              </a:spcAft>
              <a:buFont typeface="+mj-lt"/>
              <a:buAutoNum type="arabicPeriod"/>
            </a:pPr>
            <a:r>
              <a:rPr lang="en-US" sz="2400" dirty="0">
                <a:ea typeface="Calibri"/>
                <a:cs typeface="Times New Roman"/>
              </a:rPr>
              <a:t>Rejoice always (heavily emphasized)</a:t>
            </a:r>
          </a:p>
          <a:p>
            <a:pPr marL="342900" marR="0" lvl="0" indent="-342900">
              <a:lnSpc>
                <a:spcPct val="115000"/>
              </a:lnSpc>
              <a:spcBef>
                <a:spcPts val="0"/>
              </a:spcBef>
              <a:spcAft>
                <a:spcPts val="0"/>
              </a:spcAft>
              <a:buFont typeface="+mj-lt"/>
              <a:buAutoNum type="arabicPeriod"/>
            </a:pPr>
            <a:r>
              <a:rPr lang="en-US" sz="2400" dirty="0">
                <a:ea typeface="Calibri"/>
                <a:cs typeface="Times New Roman"/>
              </a:rPr>
              <a:t>Pray  saturated with thanksgiving</a:t>
            </a:r>
          </a:p>
          <a:p>
            <a:pPr marL="342900" marR="0" lvl="0" indent="-342900">
              <a:lnSpc>
                <a:spcPct val="115000"/>
              </a:lnSpc>
              <a:spcBef>
                <a:spcPts val="0"/>
              </a:spcBef>
              <a:spcAft>
                <a:spcPts val="1000"/>
              </a:spcAft>
              <a:buFont typeface="+mj-lt"/>
              <a:buAutoNum type="arabicPeriod"/>
            </a:pPr>
            <a:r>
              <a:rPr lang="en-US" sz="2400" dirty="0">
                <a:ea typeface="Calibri"/>
                <a:cs typeface="Times New Roman"/>
              </a:rPr>
              <a:t>Choose to walk in the peace and understanding that comes from God</a:t>
            </a:r>
          </a:p>
        </p:txBody>
      </p:sp>
    </p:spTree>
    <p:extLst>
      <p:ext uri="{BB962C8B-B14F-4D97-AF65-F5344CB8AC3E}">
        <p14:creationId xmlns:p14="http://schemas.microsoft.com/office/powerpoint/2010/main" val="3080473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1362232" cy="492122"/>
          </a:xfrm>
          <a:prstGeom prst="rect">
            <a:avLst/>
          </a:prstGeom>
        </p:spPr>
        <p:txBody>
          <a:bodyPr wrap="none">
            <a:spAutoFit/>
          </a:bodyPr>
          <a:lstStyle/>
          <a:p>
            <a:pPr>
              <a:lnSpc>
                <a:spcPct val="115000"/>
              </a:lnSpc>
              <a:spcAft>
                <a:spcPts val="1000"/>
              </a:spcAft>
            </a:pPr>
            <a:r>
              <a:rPr lang="en-US" sz="2400" b="1" dirty="0">
                <a:ea typeface="Calibri"/>
                <a:cs typeface="Times New Roman"/>
              </a:rPr>
              <a:t>2 Pet 3:9</a:t>
            </a:r>
            <a:r>
              <a:rPr lang="en-US" sz="2400" dirty="0">
                <a:ea typeface="Calibri"/>
                <a:cs typeface="Times New Roman"/>
              </a:rPr>
              <a:t> </a:t>
            </a:r>
          </a:p>
        </p:txBody>
      </p:sp>
      <p:sp>
        <p:nvSpPr>
          <p:cNvPr id="3" name="Rectangle 2"/>
          <p:cNvSpPr/>
          <p:nvPr/>
        </p:nvSpPr>
        <p:spPr>
          <a:xfrm>
            <a:off x="1290716" y="2690336"/>
            <a:ext cx="6329284" cy="1938992"/>
          </a:xfrm>
          <a:prstGeom prst="rect">
            <a:avLst/>
          </a:prstGeom>
        </p:spPr>
        <p:txBody>
          <a:bodyPr wrap="square">
            <a:spAutoFit/>
          </a:bodyPr>
          <a:lstStyle/>
          <a:p>
            <a:r>
              <a:rPr lang="en-US" sz="2400" dirty="0">
                <a:ea typeface="Calibri"/>
                <a:cs typeface="Times New Roman"/>
              </a:rPr>
              <a:t>The Lord is not slow in keeping his promise, as some understand slowness. </a:t>
            </a:r>
            <a:r>
              <a:rPr lang="en-US" sz="2400" b="1" dirty="0">
                <a:solidFill>
                  <a:srgbClr val="E36C0A"/>
                </a:solidFill>
                <a:ea typeface="Calibri"/>
                <a:cs typeface="Times New Roman"/>
              </a:rPr>
              <a:t>He is patient with you, not wanting anyone to perish [utter destruction], but everyone to come to repentance [think differently, reconsider].</a:t>
            </a:r>
            <a:r>
              <a:rPr lang="en-US" sz="2400" dirty="0">
                <a:ea typeface="Calibri"/>
                <a:cs typeface="Times New Roman"/>
              </a:rPr>
              <a:t> </a:t>
            </a:r>
            <a:endParaRPr lang="en-US" sz="2400" dirty="0"/>
          </a:p>
        </p:txBody>
      </p:sp>
    </p:spTree>
    <p:extLst>
      <p:ext uri="{BB962C8B-B14F-4D97-AF65-F5344CB8AC3E}">
        <p14:creationId xmlns:p14="http://schemas.microsoft.com/office/powerpoint/2010/main" val="1336202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2371" y="2797798"/>
            <a:ext cx="7162800" cy="2215991"/>
          </a:xfrm>
          <a:prstGeom prst="rect">
            <a:avLst/>
          </a:prstGeom>
        </p:spPr>
        <p:txBody>
          <a:bodyPr wrap="square">
            <a:spAutoFit/>
          </a:bodyPr>
          <a:lstStyle/>
          <a:p>
            <a:pPr marL="342900" marR="0" lvl="0" indent="-342900">
              <a:lnSpc>
                <a:spcPct val="115000"/>
              </a:lnSpc>
              <a:spcBef>
                <a:spcPts val="0"/>
              </a:spcBef>
              <a:spcAft>
                <a:spcPts val="0"/>
              </a:spcAft>
              <a:buFont typeface="+mj-lt"/>
              <a:buAutoNum type="arabicPeriod"/>
            </a:pPr>
            <a:r>
              <a:rPr lang="en-US" sz="2400" dirty="0">
                <a:ea typeface="Calibri"/>
                <a:cs typeface="Times New Roman"/>
              </a:rPr>
              <a:t>Use the VRT to remove the vine(s) of worry/anxiety.  </a:t>
            </a:r>
          </a:p>
          <a:p>
            <a:pPr marL="342900" marR="0" lvl="0" indent="-342900">
              <a:lnSpc>
                <a:spcPct val="115000"/>
              </a:lnSpc>
              <a:spcBef>
                <a:spcPts val="0"/>
              </a:spcBef>
              <a:spcAft>
                <a:spcPts val="0"/>
              </a:spcAft>
              <a:buFont typeface="+mj-lt"/>
              <a:buAutoNum type="arabicPeriod"/>
            </a:pPr>
            <a:r>
              <a:rPr lang="en-US" sz="2400" dirty="0" smtClean="0">
                <a:ea typeface="Calibri"/>
                <a:cs typeface="Times New Roman"/>
              </a:rPr>
              <a:t>Keep </a:t>
            </a:r>
            <a:r>
              <a:rPr lang="en-US" sz="2400" dirty="0">
                <a:ea typeface="Calibri"/>
                <a:cs typeface="Times New Roman"/>
              </a:rPr>
              <a:t>the worry vine from growing again:  </a:t>
            </a:r>
          </a:p>
          <a:p>
            <a:pPr marL="742950" marR="0" lvl="1" indent="-285750">
              <a:lnSpc>
                <a:spcPct val="115000"/>
              </a:lnSpc>
              <a:spcBef>
                <a:spcPts val="0"/>
              </a:spcBef>
              <a:spcAft>
                <a:spcPts val="1000"/>
              </a:spcAft>
              <a:buFont typeface="+mj-lt"/>
              <a:buAutoNum type="alphaLcPeriod"/>
            </a:pPr>
            <a:r>
              <a:rPr lang="en-US" sz="2400" dirty="0">
                <a:ea typeface="Calibri"/>
                <a:cs typeface="Times New Roman"/>
              </a:rPr>
              <a:t>It’s a matter of choosing [changing your mind] to trust God, and continuing to walk out that decision in your immediate situations.   </a:t>
            </a:r>
          </a:p>
        </p:txBody>
      </p:sp>
      <p:sp>
        <p:nvSpPr>
          <p:cNvPr id="3" name="Rectangle 2"/>
          <p:cNvSpPr/>
          <p:nvPr/>
        </p:nvSpPr>
        <p:spPr>
          <a:xfrm>
            <a:off x="3073130" y="914400"/>
            <a:ext cx="3041282" cy="461665"/>
          </a:xfrm>
          <a:prstGeom prst="rect">
            <a:avLst/>
          </a:prstGeom>
        </p:spPr>
        <p:txBody>
          <a:bodyPr wrap="none">
            <a:spAutoFit/>
          </a:bodyPr>
          <a:lstStyle/>
          <a:p>
            <a:r>
              <a:rPr lang="en-US" sz="2400" dirty="0">
                <a:ea typeface="Calibri"/>
                <a:cs typeface="Times New Roman"/>
              </a:rPr>
              <a:t>tactics regarding worry</a:t>
            </a:r>
            <a:endParaRPr lang="en-US" sz="2400" dirty="0"/>
          </a:p>
        </p:txBody>
      </p:sp>
    </p:spTree>
    <p:extLst>
      <p:ext uri="{BB962C8B-B14F-4D97-AF65-F5344CB8AC3E}">
        <p14:creationId xmlns:p14="http://schemas.microsoft.com/office/powerpoint/2010/main" val="1311730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82600"/>
            <a:ext cx="8991600" cy="5237331"/>
          </a:xfrm>
          <a:prstGeom prst="rect">
            <a:avLst/>
          </a:prstGeom>
        </p:spPr>
        <p:txBody>
          <a:bodyPr wrap="square">
            <a:spAutoFit/>
          </a:bodyPr>
          <a:lstStyle/>
          <a:p>
            <a:pPr algn="ctr">
              <a:lnSpc>
                <a:spcPct val="115000"/>
              </a:lnSpc>
              <a:spcAft>
                <a:spcPts val="1000"/>
              </a:spcAft>
            </a:pPr>
            <a:r>
              <a:rPr lang="en-US" sz="2000" dirty="0">
                <a:ea typeface="Calibri"/>
                <a:cs typeface="Times New Roman"/>
              </a:rPr>
              <a:t>Vine Replacement Tool (VRT)</a:t>
            </a:r>
            <a:endParaRPr lang="en-US" sz="1400" dirty="0">
              <a:ea typeface="Calibri"/>
              <a:cs typeface="Times New Roman"/>
            </a:endParaRPr>
          </a:p>
          <a:p>
            <a:pPr marL="342900" marR="0" lvl="0" indent="-342900">
              <a:lnSpc>
                <a:spcPct val="115000"/>
              </a:lnSpc>
              <a:spcBef>
                <a:spcPts val="0"/>
              </a:spcBef>
              <a:spcAft>
                <a:spcPts val="1000"/>
              </a:spcAft>
              <a:buFont typeface="+mj-lt"/>
              <a:buAutoNum type="arabicPeriod"/>
            </a:pPr>
            <a:r>
              <a:rPr lang="en-US" sz="2000" dirty="0">
                <a:ea typeface="Calibri"/>
                <a:cs typeface="Times New Roman"/>
              </a:rPr>
              <a:t>Reclaim the places owned by the </a:t>
            </a:r>
            <a:r>
              <a:rPr lang="en-US" sz="2000" dirty="0" smtClean="0">
                <a:ea typeface="Calibri"/>
                <a:cs typeface="Times New Roman"/>
              </a:rPr>
              <a:t>Devil</a:t>
            </a: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Ask </a:t>
            </a:r>
            <a:r>
              <a:rPr lang="en-US" sz="2000" dirty="0">
                <a:ea typeface="Calibri"/>
                <a:cs typeface="Times New Roman"/>
              </a:rPr>
              <a:t>Jesus to totally destroy the vine. </a:t>
            </a:r>
            <a:endParaRPr lang="en-US" sz="2000" dirty="0" smtClean="0">
              <a:ea typeface="Calibri"/>
              <a:cs typeface="Times New Roman"/>
            </a:endParaRP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Ask </a:t>
            </a:r>
            <a:r>
              <a:rPr lang="en-US" sz="2000" dirty="0">
                <a:ea typeface="Calibri"/>
                <a:cs typeface="Times New Roman"/>
              </a:rPr>
              <a:t>Jesus to cleanse/purify the places and traces previously occupied by the destroyed vine. </a:t>
            </a:r>
            <a:endParaRPr lang="en-US" sz="2000" dirty="0" smtClean="0">
              <a:ea typeface="Calibri"/>
              <a:cs typeface="Times New Roman"/>
            </a:endParaRP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Ask </a:t>
            </a:r>
            <a:r>
              <a:rPr lang="en-US" sz="2000" dirty="0">
                <a:ea typeface="Calibri"/>
                <a:cs typeface="Times New Roman"/>
              </a:rPr>
              <a:t>Jesus to fill the places and traces of the vine with His righteousness.  </a:t>
            </a:r>
            <a:r>
              <a:rPr lang="en-US" sz="2000" dirty="0" smtClean="0">
                <a:ea typeface="Calibri"/>
                <a:cs typeface="Times New Roman"/>
              </a:rPr>
              <a:t>(</a:t>
            </a: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Ask </a:t>
            </a:r>
            <a:r>
              <a:rPr lang="en-US" sz="2000" dirty="0">
                <a:ea typeface="Calibri"/>
                <a:cs typeface="Times New Roman"/>
              </a:rPr>
              <a:t>the Holy Spirit to extend his dwelling space to include the area that was once filled with the vine, and to write His word there.  . </a:t>
            </a:r>
            <a:endParaRPr lang="en-US" sz="2000" dirty="0" smtClean="0">
              <a:ea typeface="Calibri"/>
              <a:cs typeface="Times New Roman"/>
            </a:endParaRP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Formally </a:t>
            </a:r>
            <a:r>
              <a:rPr lang="en-US" sz="2000" dirty="0">
                <a:ea typeface="Calibri"/>
                <a:cs typeface="Times New Roman"/>
              </a:rPr>
              <a:t>[before your heavenly Father] forgive all the misdeeds by any of the agents of the kingdom of darkness done in order to maintain the </a:t>
            </a:r>
            <a:r>
              <a:rPr lang="en-US" sz="2000" dirty="0" smtClean="0">
                <a:ea typeface="Calibri"/>
                <a:cs typeface="Times New Roman"/>
              </a:rPr>
              <a:t>vine</a:t>
            </a:r>
          </a:p>
          <a:p>
            <a:pPr marL="342900" marR="0" lvl="0" indent="-342900">
              <a:lnSpc>
                <a:spcPct val="115000"/>
              </a:lnSpc>
              <a:spcBef>
                <a:spcPts val="0"/>
              </a:spcBef>
              <a:spcAft>
                <a:spcPts val="1000"/>
              </a:spcAft>
              <a:buFont typeface="+mj-lt"/>
              <a:buAutoNum type="arabicPeriod"/>
            </a:pPr>
            <a:r>
              <a:rPr lang="en-US" sz="2000" dirty="0" smtClean="0">
                <a:ea typeface="Calibri"/>
                <a:cs typeface="Times New Roman"/>
              </a:rPr>
              <a:t> </a:t>
            </a:r>
            <a:r>
              <a:rPr lang="en-US" sz="2000" dirty="0">
                <a:ea typeface="Calibri"/>
                <a:cs typeface="Times New Roman"/>
              </a:rPr>
              <a:t>Ask your heavenly Father to bring every person involved in the misdeeds into </a:t>
            </a:r>
            <a:r>
              <a:rPr lang="en-US" sz="2000" dirty="0" smtClean="0">
                <a:ea typeface="Calibri"/>
                <a:cs typeface="Times New Roman"/>
              </a:rPr>
              <a:t>salvation</a:t>
            </a:r>
            <a:endParaRPr lang="en-US" sz="2000" dirty="0">
              <a:ea typeface="Calibri"/>
              <a:cs typeface="Times New Roman"/>
            </a:endParaRPr>
          </a:p>
        </p:txBody>
      </p:sp>
    </p:spTree>
    <p:extLst>
      <p:ext uri="{BB962C8B-B14F-4D97-AF65-F5344CB8AC3E}">
        <p14:creationId xmlns:p14="http://schemas.microsoft.com/office/powerpoint/2010/main" val="3092442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lumMod val="60000"/>
              <a:lumOff val="40000"/>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a:solidFill>
                  <a:prstClr val="black"/>
                </a:solidFill>
              </a:rPr>
              <a:t>Time</a:t>
            </a:r>
          </a:p>
          <a:p>
            <a:endParaRPr lang="en-US" dirty="0">
              <a:solidFill>
                <a:prstClr val="black"/>
              </a:solidFill>
            </a:endParaRPr>
          </a:p>
        </p:txBody>
      </p:sp>
    </p:spTree>
    <p:extLst>
      <p:ext uri="{BB962C8B-B14F-4D97-AF65-F5344CB8AC3E}">
        <p14:creationId xmlns:p14="http://schemas.microsoft.com/office/powerpoint/2010/main" val="40386589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2032929" cy="492122"/>
          </a:xfrm>
          <a:prstGeom prst="rect">
            <a:avLst/>
          </a:prstGeom>
        </p:spPr>
        <p:txBody>
          <a:bodyPr wrap="none">
            <a:spAutoFit/>
          </a:bodyPr>
          <a:lstStyle/>
          <a:p>
            <a:pPr>
              <a:lnSpc>
                <a:spcPct val="115000"/>
              </a:lnSpc>
              <a:spcAft>
                <a:spcPts val="1000"/>
              </a:spcAft>
            </a:pPr>
            <a:r>
              <a:rPr lang="en-US" sz="2400" b="1" dirty="0">
                <a:ea typeface="Calibri"/>
                <a:cs typeface="Times New Roman"/>
              </a:rPr>
              <a:t>1 John 5:14-15</a:t>
            </a:r>
            <a:endParaRPr lang="en-US" sz="2400" dirty="0">
              <a:ea typeface="Calibri"/>
              <a:cs typeface="Times New Roman"/>
            </a:endParaRPr>
          </a:p>
        </p:txBody>
      </p:sp>
      <p:sp>
        <p:nvSpPr>
          <p:cNvPr id="3" name="Rectangle 2"/>
          <p:cNvSpPr/>
          <p:nvPr/>
        </p:nvSpPr>
        <p:spPr>
          <a:xfrm>
            <a:off x="457200" y="2551837"/>
            <a:ext cx="8229600" cy="1569660"/>
          </a:xfrm>
          <a:prstGeom prst="rect">
            <a:avLst/>
          </a:prstGeom>
        </p:spPr>
        <p:txBody>
          <a:bodyPr wrap="square">
            <a:spAutoFit/>
          </a:bodyPr>
          <a:lstStyle/>
          <a:p>
            <a:r>
              <a:rPr lang="en-US" sz="2400" b="1" dirty="0">
                <a:solidFill>
                  <a:srgbClr val="E36C0A"/>
                </a:solidFill>
                <a:ea typeface="Calibri"/>
                <a:cs typeface="Times New Roman"/>
              </a:rPr>
              <a:t>14 And this is the confidence [boldness] that we have toward him, that if we ask anything according to his will he hears us. 15 And if we know that he hears us in whatever we ask, we know that we have [hold] the requests that we have asked of him</a:t>
            </a:r>
            <a:r>
              <a:rPr lang="en-US" sz="2400" dirty="0">
                <a:ea typeface="Calibri"/>
                <a:cs typeface="Times New Roman"/>
              </a:rPr>
              <a:t>. </a:t>
            </a:r>
            <a:endParaRPr lang="en-US" sz="2400" dirty="0"/>
          </a:p>
        </p:txBody>
      </p:sp>
    </p:spTree>
    <p:extLst>
      <p:ext uri="{BB962C8B-B14F-4D97-AF65-F5344CB8AC3E}">
        <p14:creationId xmlns:p14="http://schemas.microsoft.com/office/powerpoint/2010/main" val="824179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57200" y="960584"/>
            <a:ext cx="1801732" cy="1970083"/>
          </a:xfrm>
          <a:prstGeom prst="ellipse">
            <a:avLst/>
          </a:prstGeom>
          <a:solidFill>
            <a:schemeClr val="tx2">
              <a:lumMod val="60000"/>
              <a:lumOff val="4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873798" y="1361139"/>
            <a:ext cx="968535" cy="1077218"/>
          </a:xfrm>
          <a:prstGeom prst="rect">
            <a:avLst/>
          </a:prstGeom>
          <a:noFill/>
        </p:spPr>
        <p:txBody>
          <a:bodyPr wrap="none" rtlCol="0">
            <a:spAutoFit/>
          </a:bodyPr>
          <a:lstStyle/>
          <a:p>
            <a:pPr algn="ctr"/>
            <a:r>
              <a:rPr lang="en-US" sz="3200" dirty="0">
                <a:solidFill>
                  <a:prstClr val="black"/>
                </a:solidFill>
              </a:rPr>
              <a:t>No</a:t>
            </a:r>
          </a:p>
          <a:p>
            <a:pPr algn="ctr"/>
            <a:r>
              <a:rPr lang="en-US" sz="3200" dirty="0">
                <a:solidFill>
                  <a:prstClr val="black"/>
                </a:solidFill>
              </a:rPr>
              <a:t>Hold</a:t>
            </a: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3523704" y="2616663"/>
            <a:ext cx="1828799" cy="1826623"/>
          </a:xfrm>
          <a:prstGeom prst="ellipse">
            <a:avLst/>
          </a:prstGeom>
          <a:solidFill>
            <a:schemeClr val="tx2">
              <a:lumMod val="60000"/>
              <a:lumOff val="4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5" name="Straight Connector 44"/>
          <p:cNvCxnSpPr/>
          <p:nvPr/>
        </p:nvCxnSpPr>
        <p:spPr>
          <a:xfrm flipH="1" flipV="1">
            <a:off x="2133600" y="2526833"/>
            <a:ext cx="1390104" cy="749767"/>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3676103" y="2975454"/>
            <a:ext cx="1524000" cy="1200329"/>
          </a:xfrm>
          <a:prstGeom prst="rect">
            <a:avLst/>
          </a:prstGeom>
          <a:noFill/>
        </p:spPr>
        <p:txBody>
          <a:bodyPr wrap="square" rtlCol="0">
            <a:spAutoFit/>
          </a:bodyPr>
          <a:lstStyle/>
          <a:p>
            <a:pPr algn="ctr"/>
            <a:r>
              <a:rPr lang="en-US" sz="2400" dirty="0">
                <a:solidFill>
                  <a:prstClr val="black"/>
                </a:solidFill>
              </a:rPr>
              <a:t>Personal History</a:t>
            </a:r>
          </a:p>
          <a:p>
            <a:pPr algn="ctr"/>
            <a:r>
              <a:rPr lang="en-US" sz="2400" dirty="0">
                <a:solidFill>
                  <a:prstClr val="black"/>
                </a:solidFill>
              </a:rPr>
              <a:t>VRT</a:t>
            </a:r>
          </a:p>
        </p:txBody>
      </p:sp>
      <p:sp>
        <p:nvSpPr>
          <p:cNvPr id="4" name="Oval 3"/>
          <p:cNvSpPr/>
          <p:nvPr/>
        </p:nvSpPr>
        <p:spPr>
          <a:xfrm>
            <a:off x="5867400" y="1295400"/>
            <a:ext cx="1371600" cy="13716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Oval 4"/>
          <p:cNvSpPr/>
          <p:nvPr/>
        </p:nvSpPr>
        <p:spPr>
          <a:xfrm>
            <a:off x="5615679" y="4888681"/>
            <a:ext cx="1371600" cy="1369423"/>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40000"/>
                  <a:lumOff val="60000"/>
                </a:schemeClr>
              </a:solidFill>
            </a:endParaRPr>
          </a:p>
        </p:txBody>
      </p:sp>
      <p:sp>
        <p:nvSpPr>
          <p:cNvPr id="6" name="TextBox 5"/>
          <p:cNvSpPr txBox="1"/>
          <p:nvPr/>
        </p:nvSpPr>
        <p:spPr>
          <a:xfrm>
            <a:off x="5973136" y="1668916"/>
            <a:ext cx="1119474" cy="461665"/>
          </a:xfrm>
          <a:prstGeom prst="rect">
            <a:avLst/>
          </a:prstGeom>
          <a:noFill/>
        </p:spPr>
        <p:txBody>
          <a:bodyPr wrap="none" rtlCol="0">
            <a:spAutoFit/>
          </a:bodyPr>
          <a:lstStyle/>
          <a:p>
            <a:r>
              <a:rPr lang="en-US" sz="2400" dirty="0">
                <a:solidFill>
                  <a:prstClr val="black"/>
                </a:solidFill>
              </a:rPr>
              <a:t>Anxiety</a:t>
            </a:r>
          </a:p>
        </p:txBody>
      </p:sp>
      <p:sp>
        <p:nvSpPr>
          <p:cNvPr id="7" name="TextBox 6"/>
          <p:cNvSpPr txBox="1"/>
          <p:nvPr/>
        </p:nvSpPr>
        <p:spPr>
          <a:xfrm>
            <a:off x="5773770" y="5157893"/>
            <a:ext cx="1055417" cy="830997"/>
          </a:xfrm>
          <a:prstGeom prst="rect">
            <a:avLst/>
          </a:prstGeom>
          <a:noFill/>
        </p:spPr>
        <p:txBody>
          <a:bodyPr wrap="none" rtlCol="0">
            <a:spAutoFit/>
          </a:bodyPr>
          <a:lstStyle/>
          <a:p>
            <a:pPr algn="ctr"/>
            <a:r>
              <a:rPr lang="en-US" sz="2400" dirty="0">
                <a:solidFill>
                  <a:prstClr val="black"/>
                </a:solidFill>
              </a:rPr>
              <a:t>Fear of</a:t>
            </a:r>
          </a:p>
          <a:p>
            <a:pPr algn="ctr"/>
            <a:r>
              <a:rPr lang="en-US" sz="2400" dirty="0">
                <a:solidFill>
                  <a:prstClr val="black"/>
                </a:solidFill>
              </a:rPr>
              <a:t>Death</a:t>
            </a:r>
          </a:p>
        </p:txBody>
      </p:sp>
      <p:cxnSp>
        <p:nvCxnSpPr>
          <p:cNvPr id="9" name="Straight Connector 8"/>
          <p:cNvCxnSpPr>
            <a:stCxn id="4" idx="3"/>
          </p:cNvCxnSpPr>
          <p:nvPr/>
        </p:nvCxnSpPr>
        <p:spPr>
          <a:xfrm flipH="1">
            <a:off x="5163092" y="2466134"/>
            <a:ext cx="905174" cy="4645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5" idx="1"/>
          </p:cNvCxnSpPr>
          <p:nvPr/>
        </p:nvCxnSpPr>
        <p:spPr>
          <a:xfrm>
            <a:off x="4953000" y="4267200"/>
            <a:ext cx="863545" cy="8220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1762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897" y="226335"/>
            <a:ext cx="2486578" cy="492122"/>
          </a:xfrm>
          <a:prstGeom prst="rect">
            <a:avLst/>
          </a:prstGeom>
        </p:spPr>
        <p:txBody>
          <a:bodyPr wrap="none">
            <a:spAutoFit/>
          </a:bodyPr>
          <a:lstStyle/>
          <a:p>
            <a:pPr>
              <a:lnSpc>
                <a:spcPct val="115000"/>
              </a:lnSpc>
              <a:spcAft>
                <a:spcPts val="1000"/>
              </a:spcAft>
            </a:pPr>
            <a:r>
              <a:rPr lang="en-US" sz="2400" b="1" dirty="0">
                <a:ea typeface="Calibri"/>
                <a:cs typeface="Times New Roman"/>
              </a:rPr>
              <a:t>Ephesians </a:t>
            </a:r>
            <a:r>
              <a:rPr lang="en-US" sz="2400" b="1" dirty="0" smtClean="0">
                <a:ea typeface="Calibri"/>
                <a:cs typeface="Times New Roman"/>
              </a:rPr>
              <a:t>4:25-28</a:t>
            </a:r>
            <a:endParaRPr lang="en-US" sz="2400" dirty="0">
              <a:ea typeface="Calibri"/>
              <a:cs typeface="Times New Roman"/>
            </a:endParaRPr>
          </a:p>
        </p:txBody>
      </p:sp>
      <p:sp>
        <p:nvSpPr>
          <p:cNvPr id="3" name="Rectangle 2"/>
          <p:cNvSpPr/>
          <p:nvPr/>
        </p:nvSpPr>
        <p:spPr>
          <a:xfrm>
            <a:off x="422366" y="2057400"/>
            <a:ext cx="8305800" cy="3040512"/>
          </a:xfrm>
          <a:prstGeom prst="rect">
            <a:avLst/>
          </a:prstGeom>
        </p:spPr>
        <p:txBody>
          <a:bodyPr wrap="square">
            <a:spAutoFit/>
          </a:bodyPr>
          <a:lstStyle/>
          <a:p>
            <a:pPr>
              <a:lnSpc>
                <a:spcPct val="115000"/>
              </a:lnSpc>
              <a:spcAft>
                <a:spcPts val="1000"/>
              </a:spcAft>
            </a:pPr>
            <a:r>
              <a:rPr lang="en-US" sz="2400" b="1" dirty="0">
                <a:ea typeface="Calibri"/>
                <a:cs typeface="Times New Roman"/>
              </a:rPr>
              <a:t>25 </a:t>
            </a:r>
            <a:r>
              <a:rPr lang="en-US" sz="2400" dirty="0">
                <a:ea typeface="Calibri"/>
                <a:cs typeface="Times New Roman"/>
              </a:rPr>
              <a:t>Therefore each of you must put off falsehood and speak truthfully to his neighbor, for we are all members of one body. </a:t>
            </a:r>
            <a:r>
              <a:rPr lang="en-US" sz="2400" b="1" dirty="0">
                <a:ea typeface="Calibri"/>
                <a:cs typeface="Times New Roman"/>
              </a:rPr>
              <a:t>26 </a:t>
            </a:r>
            <a:r>
              <a:rPr lang="en-US" sz="2400" dirty="0">
                <a:ea typeface="Calibri"/>
                <a:cs typeface="Times New Roman"/>
              </a:rPr>
              <a:t>"In your anger do not sin":</a:t>
            </a:r>
            <a:r>
              <a:rPr lang="en-US" sz="2400" b="1" dirty="0">
                <a:ea typeface="Calibri"/>
                <a:cs typeface="Times New Roman"/>
              </a:rPr>
              <a:t> </a:t>
            </a:r>
            <a:r>
              <a:rPr lang="en-US" sz="2400" dirty="0">
                <a:ea typeface="Calibri"/>
                <a:cs typeface="Times New Roman"/>
              </a:rPr>
              <a:t>Do not let the sun go down while you are still angry, </a:t>
            </a:r>
            <a:r>
              <a:rPr lang="en-US" sz="2400" b="1" dirty="0">
                <a:ea typeface="Calibri"/>
                <a:cs typeface="Times New Roman"/>
              </a:rPr>
              <a:t>27 </a:t>
            </a:r>
            <a:r>
              <a:rPr lang="en-US" sz="2400" dirty="0">
                <a:ea typeface="Calibri"/>
                <a:cs typeface="Times New Roman"/>
              </a:rPr>
              <a:t>and </a:t>
            </a:r>
            <a:r>
              <a:rPr lang="en-US" sz="2400" b="1" dirty="0">
                <a:solidFill>
                  <a:srgbClr val="E36C0A"/>
                </a:solidFill>
                <a:ea typeface="Calibri"/>
                <a:cs typeface="Times New Roman"/>
              </a:rPr>
              <a:t>do not give the devil a foothold </a:t>
            </a:r>
            <a:r>
              <a:rPr lang="en-US" sz="2400" b="1" dirty="0" smtClean="0">
                <a:solidFill>
                  <a:srgbClr val="E36C0A"/>
                </a:solidFill>
                <a:ea typeface="Calibri"/>
                <a:cs typeface="Times New Roman"/>
              </a:rPr>
              <a:t>[a </a:t>
            </a:r>
            <a:r>
              <a:rPr lang="en-US" sz="2400" b="1" dirty="0">
                <a:solidFill>
                  <a:srgbClr val="E36C0A"/>
                </a:solidFill>
                <a:ea typeface="Calibri"/>
                <a:cs typeface="Times New Roman"/>
              </a:rPr>
              <a:t>place to </a:t>
            </a:r>
            <a:r>
              <a:rPr lang="en-US" sz="2400" b="1" dirty="0" smtClean="0">
                <a:solidFill>
                  <a:srgbClr val="E36C0A"/>
                </a:solidFill>
                <a:ea typeface="Calibri"/>
                <a:cs typeface="Times New Roman"/>
              </a:rPr>
              <a:t>occupy/live].</a:t>
            </a:r>
            <a:r>
              <a:rPr lang="en-US" sz="2400" b="1" dirty="0" smtClean="0">
                <a:ea typeface="Calibri"/>
                <a:cs typeface="Times New Roman"/>
              </a:rPr>
              <a:t> </a:t>
            </a:r>
            <a:r>
              <a:rPr lang="en-US" sz="2400" b="1" dirty="0" smtClean="0">
                <a:solidFill>
                  <a:srgbClr val="E36C0A"/>
                </a:solidFill>
                <a:ea typeface="Calibri"/>
                <a:cs typeface="Times New Roman"/>
              </a:rPr>
              <a:t> </a:t>
            </a:r>
            <a:r>
              <a:rPr lang="en-US" sz="2400" b="1" dirty="0">
                <a:ea typeface="Calibri"/>
                <a:cs typeface="Times New Roman"/>
              </a:rPr>
              <a:t>28 </a:t>
            </a:r>
            <a:r>
              <a:rPr lang="en-US" sz="2400" dirty="0">
                <a:ea typeface="Calibri"/>
                <a:cs typeface="Times New Roman"/>
              </a:rPr>
              <a:t>He who has been stealing must steal no longer, but must work, doing something useful with his own hands, that he may have something to share with those in need. </a:t>
            </a:r>
          </a:p>
        </p:txBody>
      </p:sp>
    </p:spTree>
    <p:extLst>
      <p:ext uri="{BB962C8B-B14F-4D97-AF65-F5344CB8AC3E}">
        <p14:creationId xmlns:p14="http://schemas.microsoft.com/office/powerpoint/2010/main" val="2805579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200400"/>
            <a:ext cx="7848600" cy="1569660"/>
          </a:xfrm>
          <a:prstGeom prst="rect">
            <a:avLst/>
          </a:prstGeom>
        </p:spPr>
        <p:txBody>
          <a:bodyPr wrap="square">
            <a:spAutoFit/>
          </a:bodyPr>
          <a:lstStyle/>
          <a:p>
            <a:r>
              <a:rPr lang="en-US" sz="2400" b="1" dirty="0">
                <a:solidFill>
                  <a:prstClr val="black"/>
                </a:solidFill>
                <a:ea typeface="Calibri"/>
                <a:cs typeface="Times New Roman"/>
              </a:rPr>
              <a:t>17 </a:t>
            </a:r>
            <a:r>
              <a:rPr lang="en-US" sz="2400" dirty="0">
                <a:solidFill>
                  <a:prstClr val="black"/>
                </a:solidFill>
                <a:ea typeface="Calibri"/>
                <a:cs typeface="Times New Roman"/>
              </a:rPr>
              <a:t>Therefore do not be foolish, but understand [put together] what</a:t>
            </a:r>
            <a:r>
              <a:rPr lang="en-US" sz="2400" b="1" dirty="0">
                <a:solidFill>
                  <a:prstClr val="black"/>
                </a:solidFill>
                <a:ea typeface="Calibri"/>
                <a:cs typeface="Times New Roman"/>
              </a:rPr>
              <a:t> </a:t>
            </a:r>
            <a:r>
              <a:rPr lang="en-US" sz="2400" dirty="0">
                <a:solidFill>
                  <a:prstClr val="black"/>
                </a:solidFill>
                <a:ea typeface="Calibri"/>
                <a:cs typeface="Times New Roman"/>
              </a:rPr>
              <a:t>the will of the Lord is. </a:t>
            </a:r>
            <a:r>
              <a:rPr lang="en-US" sz="2400" b="1" dirty="0">
                <a:solidFill>
                  <a:prstClr val="black"/>
                </a:solidFill>
                <a:ea typeface="Calibri"/>
                <a:cs typeface="Times New Roman"/>
              </a:rPr>
              <a:t>18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do not get drunk with wine, for that is</a:t>
            </a:r>
            <a:r>
              <a:rPr lang="en-US" sz="2400" b="1" dirty="0">
                <a:solidFill>
                  <a:prstClr val="black"/>
                </a:solidFill>
                <a:ea typeface="Calibri"/>
                <a:cs typeface="Times New Roman"/>
              </a:rPr>
              <a:t> </a:t>
            </a:r>
            <a:r>
              <a:rPr lang="en-US" sz="2400" dirty="0">
                <a:solidFill>
                  <a:prstClr val="black"/>
                </a:solidFill>
                <a:ea typeface="Calibri"/>
                <a:cs typeface="Times New Roman"/>
              </a:rPr>
              <a:t>debauchery, but</a:t>
            </a:r>
            <a:r>
              <a:rPr lang="en-US" sz="2400" b="1" dirty="0">
                <a:solidFill>
                  <a:prstClr val="black"/>
                </a:solidFill>
                <a:ea typeface="Calibri"/>
                <a:cs typeface="Times New Roman"/>
              </a:rPr>
              <a:t> </a:t>
            </a:r>
            <a:r>
              <a:rPr lang="en-US" sz="2400" b="1" dirty="0">
                <a:solidFill>
                  <a:srgbClr val="E36C0A"/>
                </a:solidFill>
                <a:ea typeface="Calibri"/>
                <a:cs typeface="Times New Roman"/>
              </a:rPr>
              <a:t>be </a:t>
            </a:r>
            <a:r>
              <a:rPr lang="en-US" sz="2400" b="1" dirty="0" smtClean="0">
                <a:solidFill>
                  <a:srgbClr val="E36C0A"/>
                </a:solidFill>
                <a:ea typeface="Calibri"/>
                <a:cs typeface="Times New Roman"/>
              </a:rPr>
              <a:t>[continually] </a:t>
            </a:r>
            <a:r>
              <a:rPr lang="en-US" sz="2400" b="1" dirty="0">
                <a:solidFill>
                  <a:srgbClr val="E36C0A"/>
                </a:solidFill>
                <a:ea typeface="Calibri"/>
                <a:cs typeface="Times New Roman"/>
              </a:rPr>
              <a:t>filled </a:t>
            </a:r>
            <a:r>
              <a:rPr lang="en-US" sz="2400" b="1" dirty="0" smtClean="0">
                <a:solidFill>
                  <a:srgbClr val="E36C0A"/>
                </a:solidFill>
                <a:ea typeface="Calibri"/>
                <a:cs typeface="Times New Roman"/>
              </a:rPr>
              <a:t>[full to the rim] </a:t>
            </a:r>
            <a:r>
              <a:rPr lang="en-US" sz="2400" b="1" dirty="0">
                <a:solidFill>
                  <a:srgbClr val="E36C0A"/>
                </a:solidFill>
                <a:ea typeface="Calibri"/>
                <a:cs typeface="Times New Roman"/>
              </a:rPr>
              <a:t>with the Spirit</a:t>
            </a:r>
            <a:r>
              <a:rPr lang="en-US" sz="2400" dirty="0">
                <a:solidFill>
                  <a:prstClr val="black"/>
                </a:solidFill>
                <a:ea typeface="Calibri"/>
                <a:cs typeface="Times New Roman"/>
              </a:rPr>
              <a:t>, </a:t>
            </a:r>
            <a:endParaRPr lang="en-US" sz="2400" dirty="0">
              <a:solidFill>
                <a:prstClr val="black"/>
              </a:solidFill>
            </a:endParaRPr>
          </a:p>
        </p:txBody>
      </p:sp>
      <p:sp>
        <p:nvSpPr>
          <p:cNvPr id="3" name="Rectangle 2"/>
          <p:cNvSpPr/>
          <p:nvPr/>
        </p:nvSpPr>
        <p:spPr>
          <a:xfrm>
            <a:off x="633984" y="990599"/>
            <a:ext cx="2555508" cy="461665"/>
          </a:xfrm>
          <a:prstGeom prst="rect">
            <a:avLst/>
          </a:prstGeom>
        </p:spPr>
        <p:txBody>
          <a:bodyPr wrap="none">
            <a:spAutoFit/>
          </a:bodyPr>
          <a:lstStyle/>
          <a:p>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5:17-18 </a:t>
            </a:r>
            <a:endParaRPr lang="en-US" sz="2400" dirty="0">
              <a:solidFill>
                <a:prstClr val="black"/>
              </a:solidFill>
            </a:endParaRPr>
          </a:p>
        </p:txBody>
      </p:sp>
    </p:spTree>
    <p:extLst>
      <p:ext uri="{BB962C8B-B14F-4D97-AF65-F5344CB8AC3E}">
        <p14:creationId xmlns:p14="http://schemas.microsoft.com/office/powerpoint/2010/main" val="3238733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4:11-13</a:t>
            </a:r>
            <a:endParaRPr lang="en-US" sz="2400" dirty="0">
              <a:solidFill>
                <a:prstClr val="black"/>
              </a:solidFill>
              <a:ea typeface="Calibri"/>
              <a:cs typeface="Times New Roman"/>
            </a:endParaRPr>
          </a:p>
        </p:txBody>
      </p:sp>
      <p:sp>
        <p:nvSpPr>
          <p:cNvPr id="3" name="Rectangle 2"/>
          <p:cNvSpPr/>
          <p:nvPr/>
        </p:nvSpPr>
        <p:spPr>
          <a:xfrm>
            <a:off x="152400" y="2895600"/>
            <a:ext cx="8610600" cy="2308324"/>
          </a:xfrm>
          <a:prstGeom prst="rect">
            <a:avLst/>
          </a:prstGeom>
        </p:spPr>
        <p:txBody>
          <a:bodyPr wrap="square">
            <a:spAutoFit/>
          </a:bodyPr>
          <a:lstStyle/>
          <a:p>
            <a:r>
              <a:rPr lang="en-US" sz="2400" b="1" dirty="0">
                <a:solidFill>
                  <a:prstClr val="black"/>
                </a:solidFill>
                <a:ea typeface="Calibri"/>
                <a:cs typeface="Times New Roman"/>
              </a:rPr>
              <a:t>11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he (Jesus) gave the</a:t>
            </a:r>
            <a:r>
              <a:rPr lang="en-US" sz="2400" b="1" dirty="0">
                <a:solidFill>
                  <a:prstClr val="black"/>
                </a:solidFill>
                <a:ea typeface="Calibri"/>
                <a:cs typeface="Times New Roman"/>
              </a:rPr>
              <a:t> </a:t>
            </a:r>
            <a:r>
              <a:rPr lang="en-US" sz="2400" dirty="0">
                <a:solidFill>
                  <a:prstClr val="black"/>
                </a:solidFill>
                <a:ea typeface="Calibri"/>
                <a:cs typeface="Times New Roman"/>
              </a:rPr>
              <a:t>apostles, the prophets, the</a:t>
            </a:r>
            <a:r>
              <a:rPr lang="en-US" sz="2400" b="1" dirty="0">
                <a:solidFill>
                  <a:prstClr val="black"/>
                </a:solidFill>
                <a:ea typeface="Calibri"/>
                <a:cs typeface="Times New Roman"/>
              </a:rPr>
              <a:t> </a:t>
            </a:r>
            <a:r>
              <a:rPr lang="en-US" sz="2400" dirty="0">
                <a:solidFill>
                  <a:prstClr val="black"/>
                </a:solidFill>
                <a:ea typeface="Calibri"/>
                <a:cs typeface="Times New Roman"/>
              </a:rPr>
              <a:t>evangelists, the</a:t>
            </a:r>
            <a:r>
              <a:rPr lang="en-US" sz="2400" b="1" dirty="0">
                <a:solidFill>
                  <a:prstClr val="black"/>
                </a:solidFill>
                <a:ea typeface="Calibri"/>
                <a:cs typeface="Times New Roman"/>
              </a:rPr>
              <a:t> </a:t>
            </a:r>
            <a:r>
              <a:rPr lang="en-US" sz="2400" dirty="0">
                <a:solidFill>
                  <a:prstClr val="black"/>
                </a:solidFill>
                <a:ea typeface="Calibri"/>
                <a:cs typeface="Times New Roman"/>
              </a:rPr>
              <a:t>pastors and teachers,</a:t>
            </a:r>
            <a:r>
              <a:rPr lang="en-US" sz="2400" b="1" dirty="0">
                <a:solidFill>
                  <a:prstClr val="black"/>
                </a:solidFill>
                <a:ea typeface="Calibri"/>
                <a:cs typeface="Times New Roman"/>
              </a:rPr>
              <a:t> </a:t>
            </a:r>
            <a:r>
              <a:rPr lang="en-US" sz="2400" dirty="0">
                <a:solidFill>
                  <a:prstClr val="black"/>
                </a:solidFill>
                <a:ea typeface="Calibri"/>
                <a:cs typeface="Times New Roman"/>
              </a:rPr>
              <a:t> </a:t>
            </a:r>
            <a:r>
              <a:rPr lang="en-US" sz="2400" b="1" dirty="0">
                <a:solidFill>
                  <a:prstClr val="black"/>
                </a:solidFill>
                <a:ea typeface="Calibri"/>
                <a:cs typeface="Times New Roman"/>
              </a:rPr>
              <a:t>12  </a:t>
            </a:r>
            <a:r>
              <a:rPr lang="en-US" sz="2400" dirty="0">
                <a:solidFill>
                  <a:prstClr val="black"/>
                </a:solidFill>
                <a:ea typeface="Calibri"/>
                <a:cs typeface="Times New Roman"/>
              </a:rPr>
              <a:t>to equip the saints for the work of ministry, for</a:t>
            </a:r>
            <a:r>
              <a:rPr lang="en-US" sz="2400" b="1" dirty="0">
                <a:solidFill>
                  <a:prstClr val="black"/>
                </a:solidFill>
                <a:ea typeface="Calibri"/>
                <a:cs typeface="Times New Roman"/>
              </a:rPr>
              <a:t> </a:t>
            </a:r>
            <a:r>
              <a:rPr lang="en-US" sz="2400" dirty="0">
                <a:solidFill>
                  <a:prstClr val="black"/>
                </a:solidFill>
                <a:ea typeface="Calibri"/>
                <a:cs typeface="Times New Roman"/>
              </a:rPr>
              <a:t>building up</a:t>
            </a:r>
            <a:r>
              <a:rPr lang="en-US" sz="2400" b="1" dirty="0">
                <a:solidFill>
                  <a:prstClr val="black"/>
                </a:solidFill>
                <a:ea typeface="Calibri"/>
                <a:cs typeface="Times New Roman"/>
              </a:rPr>
              <a:t> </a:t>
            </a:r>
            <a:r>
              <a:rPr lang="en-US" sz="2400" dirty="0">
                <a:solidFill>
                  <a:prstClr val="black"/>
                </a:solidFill>
                <a:ea typeface="Calibri"/>
                <a:cs typeface="Times New Roman"/>
              </a:rPr>
              <a:t>the body of Christ, </a:t>
            </a:r>
            <a:r>
              <a:rPr lang="en-US" sz="2400" b="1" dirty="0">
                <a:solidFill>
                  <a:prstClr val="black"/>
                </a:solidFill>
                <a:ea typeface="Calibri"/>
                <a:cs typeface="Times New Roman"/>
              </a:rPr>
              <a:t>13 </a:t>
            </a:r>
            <a:r>
              <a:rPr lang="en-US" sz="2400" dirty="0">
                <a:solidFill>
                  <a:prstClr val="black"/>
                </a:solidFill>
                <a:ea typeface="Calibri"/>
                <a:cs typeface="Times New Roman"/>
              </a:rPr>
              <a:t>until we all attain to</a:t>
            </a:r>
            <a:r>
              <a:rPr lang="en-US" sz="2400" b="1" dirty="0">
                <a:solidFill>
                  <a:prstClr val="black"/>
                </a:solidFill>
                <a:ea typeface="Calibri"/>
                <a:cs typeface="Times New Roman"/>
              </a:rPr>
              <a:t> </a:t>
            </a:r>
            <a:r>
              <a:rPr lang="en-US" sz="2400" dirty="0">
                <a:solidFill>
                  <a:prstClr val="black"/>
                </a:solidFill>
                <a:ea typeface="Calibri"/>
                <a:cs typeface="Times New Roman"/>
              </a:rPr>
              <a:t>the unity of the faith and of the knowledge of the Son of God,</a:t>
            </a:r>
            <a:r>
              <a:rPr lang="en-US" sz="2400" b="1" dirty="0">
                <a:solidFill>
                  <a:prstClr val="black"/>
                </a:solidFill>
                <a:ea typeface="Calibri"/>
                <a:cs typeface="Times New Roman"/>
              </a:rPr>
              <a:t> </a:t>
            </a:r>
            <a:r>
              <a:rPr lang="en-US" sz="2400" b="1" dirty="0">
                <a:solidFill>
                  <a:srgbClr val="E46C0A"/>
                </a:solidFill>
                <a:ea typeface="Calibri"/>
                <a:cs typeface="Times New Roman"/>
              </a:rPr>
              <a:t>to mature manhood</a:t>
            </a:r>
            <a:r>
              <a:rPr lang="en-US" sz="2400" dirty="0">
                <a:solidFill>
                  <a:prstClr val="black"/>
                </a:solidFill>
                <a:ea typeface="Calibri"/>
                <a:cs typeface="Times New Roman"/>
              </a:rPr>
              <a:t>,</a:t>
            </a:r>
            <a:r>
              <a:rPr lang="en-US" sz="2400" b="1" dirty="0">
                <a:solidFill>
                  <a:prstClr val="black"/>
                </a:solidFill>
                <a:ea typeface="Calibri"/>
                <a:cs typeface="Times New Roman"/>
              </a:rPr>
              <a:t> </a:t>
            </a:r>
            <a:r>
              <a:rPr lang="en-US" sz="2400" dirty="0">
                <a:solidFill>
                  <a:prstClr val="black"/>
                </a:solidFill>
                <a:ea typeface="Calibri"/>
                <a:cs typeface="Times New Roman"/>
              </a:rPr>
              <a:t>to the measure of the stature of</a:t>
            </a:r>
            <a:r>
              <a:rPr lang="en-US" sz="2400" b="1" dirty="0">
                <a:solidFill>
                  <a:prstClr val="black"/>
                </a:solidFill>
                <a:ea typeface="Calibri"/>
                <a:cs typeface="Times New Roman"/>
              </a:rPr>
              <a:t> </a:t>
            </a:r>
            <a:r>
              <a:rPr lang="en-US" sz="2400" dirty="0">
                <a:solidFill>
                  <a:prstClr val="black"/>
                </a:solidFill>
                <a:ea typeface="Calibri"/>
                <a:cs typeface="Times New Roman"/>
              </a:rPr>
              <a:t>the fullness of Christ, </a:t>
            </a:r>
            <a:endParaRPr lang="en-US" sz="2400" dirty="0">
              <a:solidFill>
                <a:prstClr val="black"/>
              </a:solidFill>
            </a:endParaRPr>
          </a:p>
        </p:txBody>
      </p:sp>
    </p:spTree>
    <p:extLst>
      <p:ext uri="{BB962C8B-B14F-4D97-AF65-F5344CB8AC3E}">
        <p14:creationId xmlns:p14="http://schemas.microsoft.com/office/powerpoint/2010/main" val="1176431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90600"/>
            <a:ext cx="2542684"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a:t>
            </a:r>
            <a:r>
              <a:rPr lang="en-US" sz="2400" b="1" dirty="0" smtClean="0">
                <a:solidFill>
                  <a:prstClr val="black"/>
                </a:solidFill>
                <a:ea typeface="Calibri"/>
                <a:cs typeface="Times New Roman"/>
              </a:rPr>
              <a:t>6:13</a:t>
            </a:r>
            <a:endParaRPr lang="en-US" sz="2400" dirty="0">
              <a:solidFill>
                <a:prstClr val="black"/>
              </a:solidFill>
              <a:ea typeface="Calibri"/>
              <a:cs typeface="Times New Roman"/>
            </a:endParaRPr>
          </a:p>
        </p:txBody>
      </p:sp>
      <p:sp>
        <p:nvSpPr>
          <p:cNvPr id="3" name="Rectangle 2"/>
          <p:cNvSpPr/>
          <p:nvPr/>
        </p:nvSpPr>
        <p:spPr>
          <a:xfrm>
            <a:off x="666206" y="1905000"/>
            <a:ext cx="7924800" cy="1366528"/>
          </a:xfrm>
          <a:prstGeom prst="rect">
            <a:avLst/>
          </a:prstGeom>
        </p:spPr>
        <p:txBody>
          <a:bodyPr wrap="square">
            <a:spAutoFit/>
          </a:bodyPr>
          <a:lstStyle/>
          <a:p>
            <a:pPr marL="457200">
              <a:lnSpc>
                <a:spcPct val="115000"/>
              </a:lnSpc>
              <a:spcAft>
                <a:spcPts val="1000"/>
              </a:spcAft>
            </a:pPr>
            <a:r>
              <a:rPr lang="en-US" sz="2400" b="1" dirty="0" smtClean="0">
                <a:solidFill>
                  <a:prstClr val="black"/>
                </a:solidFill>
                <a:ea typeface="Calibri"/>
                <a:cs typeface="Times New Roman"/>
              </a:rPr>
              <a:t>13 </a:t>
            </a:r>
            <a:r>
              <a:rPr lang="en-US" sz="2400" dirty="0">
                <a:solidFill>
                  <a:prstClr val="black"/>
                </a:solidFill>
                <a:ea typeface="Calibri"/>
                <a:cs typeface="Times New Roman"/>
              </a:rPr>
              <a:t>Therefore</a:t>
            </a:r>
            <a:r>
              <a:rPr lang="en-US" sz="2400" b="1" dirty="0">
                <a:solidFill>
                  <a:prstClr val="black"/>
                </a:solidFill>
                <a:ea typeface="Calibri"/>
                <a:cs typeface="Times New Roman"/>
              </a:rPr>
              <a:t> </a:t>
            </a:r>
            <a:r>
              <a:rPr lang="en-US" sz="2400" dirty="0">
                <a:solidFill>
                  <a:prstClr val="black"/>
                </a:solidFill>
                <a:ea typeface="Calibri"/>
                <a:cs typeface="Times New Roman"/>
              </a:rPr>
              <a:t>take up the whole armor of God </a:t>
            </a:r>
            <a:r>
              <a:rPr lang="en-US" sz="2400" b="1" dirty="0">
                <a:solidFill>
                  <a:schemeClr val="accent6">
                    <a:lumMod val="75000"/>
                  </a:schemeClr>
                </a:solidFill>
                <a:ea typeface="Calibri"/>
                <a:cs typeface="Times New Roman"/>
              </a:rPr>
              <a:t>that you may be able to withstand in the evil day, and having done all, to stand firm. </a:t>
            </a:r>
          </a:p>
        </p:txBody>
      </p:sp>
    </p:spTree>
    <p:extLst>
      <p:ext uri="{BB962C8B-B14F-4D97-AF65-F5344CB8AC3E}">
        <p14:creationId xmlns:p14="http://schemas.microsoft.com/office/powerpoint/2010/main" val="291211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 y="-4354"/>
            <a:ext cx="6096000" cy="5503818"/>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512388" y="2359647"/>
            <a:ext cx="1380379" cy="954107"/>
          </a:xfrm>
          <a:prstGeom prst="rect">
            <a:avLst/>
          </a:prstGeom>
          <a:noFill/>
        </p:spPr>
        <p:txBody>
          <a:bodyPr wrap="none" rtlCol="0">
            <a:spAutoFit/>
          </a:bodyPr>
          <a:lstStyle/>
          <a:p>
            <a:pPr algn="ctr"/>
            <a:r>
              <a:rPr lang="en-US" sz="2800" dirty="0">
                <a:solidFill>
                  <a:prstClr val="black"/>
                </a:solidFill>
              </a:rPr>
              <a:t>No Hold</a:t>
            </a:r>
          </a:p>
          <a:p>
            <a:pPr algn="ctr"/>
            <a:r>
              <a:rPr lang="en-US" sz="2800" dirty="0">
                <a:solidFill>
                  <a:prstClr val="black"/>
                </a:solidFill>
              </a:rPr>
              <a:t>Strategy</a:t>
            </a: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385026" y="179278"/>
            <a:ext cx="1591560" cy="153162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ACC6">
                  <a:lumMod val="60000"/>
                  <a:lumOff val="40000"/>
                </a:srgbClr>
              </a:solidFill>
            </a:endParaRPr>
          </a:p>
        </p:txBody>
      </p:sp>
      <p:sp>
        <p:nvSpPr>
          <p:cNvPr id="29" name="Oval 28"/>
          <p:cNvSpPr/>
          <p:nvPr/>
        </p:nvSpPr>
        <p:spPr>
          <a:xfrm>
            <a:off x="4084354" y="3316284"/>
            <a:ext cx="1501000" cy="1539414"/>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892594" y="3352800"/>
            <a:ext cx="1600200" cy="1502898"/>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TextBox 54"/>
          <p:cNvSpPr txBox="1"/>
          <p:nvPr/>
        </p:nvSpPr>
        <p:spPr>
          <a:xfrm>
            <a:off x="2361210" y="529589"/>
            <a:ext cx="1613199" cy="830997"/>
          </a:xfrm>
          <a:prstGeom prst="rect">
            <a:avLst/>
          </a:prstGeom>
          <a:noFill/>
        </p:spPr>
        <p:txBody>
          <a:bodyPr wrap="none" rtlCol="0">
            <a:spAutoFit/>
          </a:bodyPr>
          <a:lstStyle/>
          <a:p>
            <a:pPr algn="ctr"/>
            <a:r>
              <a:rPr lang="en-US" sz="2400" dirty="0">
                <a:solidFill>
                  <a:prstClr val="black"/>
                </a:solidFill>
              </a:rPr>
              <a:t>Strategy</a:t>
            </a:r>
          </a:p>
          <a:p>
            <a:pPr algn="ctr"/>
            <a:r>
              <a:rPr lang="en-US" sz="2400" dirty="0">
                <a:solidFill>
                  <a:prstClr val="black"/>
                </a:solidFill>
              </a:rPr>
              <a:t>Description</a:t>
            </a:r>
          </a:p>
        </p:txBody>
      </p:sp>
      <p:sp>
        <p:nvSpPr>
          <p:cNvPr id="56" name="TextBox 55"/>
          <p:cNvSpPr txBox="1"/>
          <p:nvPr/>
        </p:nvSpPr>
        <p:spPr>
          <a:xfrm>
            <a:off x="4160246" y="3747651"/>
            <a:ext cx="1349216" cy="830997"/>
          </a:xfrm>
          <a:prstGeom prst="rect">
            <a:avLst/>
          </a:prstGeom>
          <a:noFill/>
        </p:spPr>
        <p:txBody>
          <a:bodyPr wrap="none" rtlCol="0">
            <a:spAutoFit/>
          </a:bodyPr>
          <a:lstStyle/>
          <a:p>
            <a:pPr algn="ctr"/>
            <a:r>
              <a:rPr lang="en-US" sz="2400" dirty="0">
                <a:solidFill>
                  <a:prstClr val="black"/>
                </a:solidFill>
              </a:rPr>
              <a:t>Strategic</a:t>
            </a:r>
          </a:p>
          <a:p>
            <a:pPr algn="ctr"/>
            <a:r>
              <a:rPr lang="en-US" sz="2400" dirty="0">
                <a:solidFill>
                  <a:prstClr val="black"/>
                </a:solidFill>
              </a:rPr>
              <a:t>Structure</a:t>
            </a:r>
          </a:p>
        </p:txBody>
      </p:sp>
      <p:sp>
        <p:nvSpPr>
          <p:cNvPr id="57" name="TextBox 56"/>
          <p:cNvSpPr txBox="1"/>
          <p:nvPr/>
        </p:nvSpPr>
        <p:spPr>
          <a:xfrm>
            <a:off x="1277067" y="3688750"/>
            <a:ext cx="831254" cy="830997"/>
          </a:xfrm>
          <a:prstGeom prst="rect">
            <a:avLst/>
          </a:prstGeom>
          <a:noFill/>
        </p:spPr>
        <p:txBody>
          <a:bodyPr wrap="none" rtlCol="0">
            <a:spAutoFit/>
          </a:bodyPr>
          <a:lstStyle/>
          <a:p>
            <a:pPr algn="ctr"/>
            <a:r>
              <a:rPr lang="en-US" sz="2400" dirty="0">
                <a:solidFill>
                  <a:prstClr val="black"/>
                </a:solidFill>
              </a:rPr>
              <a:t>End</a:t>
            </a:r>
          </a:p>
          <a:p>
            <a:pPr algn="ctr"/>
            <a:r>
              <a:rPr lang="en-US" sz="2400" dirty="0">
                <a:solidFill>
                  <a:prstClr val="black"/>
                </a:solidFill>
              </a:rPr>
              <a:t>Point</a:t>
            </a:r>
          </a:p>
        </p:txBody>
      </p:sp>
      <p:sp>
        <p:nvSpPr>
          <p:cNvPr id="4" name="Oval 3"/>
          <p:cNvSpPr/>
          <p:nvPr/>
        </p:nvSpPr>
        <p:spPr>
          <a:xfrm>
            <a:off x="6415024" y="2971799"/>
            <a:ext cx="1647952" cy="154794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6324600" y="4724400"/>
            <a:ext cx="1676400" cy="1600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4267200" y="5181600"/>
            <a:ext cx="160020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6415024" y="3516818"/>
            <a:ext cx="1647952" cy="461665"/>
          </a:xfrm>
          <a:prstGeom prst="rect">
            <a:avLst/>
          </a:prstGeom>
          <a:noFill/>
        </p:spPr>
        <p:txBody>
          <a:bodyPr wrap="none" rtlCol="0">
            <a:spAutoFit/>
          </a:bodyPr>
          <a:lstStyle/>
          <a:p>
            <a:r>
              <a:rPr lang="en-US" sz="2400" dirty="0">
                <a:solidFill>
                  <a:prstClr val="black"/>
                </a:solidFill>
              </a:rPr>
              <a:t>Forgiveness</a:t>
            </a:r>
          </a:p>
        </p:txBody>
      </p:sp>
      <p:sp>
        <p:nvSpPr>
          <p:cNvPr id="8" name="TextBox 7"/>
          <p:cNvSpPr txBox="1"/>
          <p:nvPr/>
        </p:nvSpPr>
        <p:spPr>
          <a:xfrm>
            <a:off x="6535160" y="5083965"/>
            <a:ext cx="1255280" cy="830997"/>
          </a:xfrm>
          <a:prstGeom prst="rect">
            <a:avLst/>
          </a:prstGeom>
          <a:noFill/>
        </p:spPr>
        <p:txBody>
          <a:bodyPr wrap="none" rtlCol="0">
            <a:spAutoFit/>
          </a:bodyPr>
          <a:lstStyle/>
          <a:p>
            <a:pPr algn="ctr"/>
            <a:r>
              <a:rPr lang="en-US" sz="2400" dirty="0">
                <a:solidFill>
                  <a:prstClr val="black"/>
                </a:solidFill>
              </a:rPr>
              <a:t>Personal</a:t>
            </a:r>
          </a:p>
          <a:p>
            <a:pPr algn="ctr"/>
            <a:r>
              <a:rPr lang="en-US" sz="2400" dirty="0">
                <a:solidFill>
                  <a:prstClr val="black"/>
                </a:solidFill>
              </a:rPr>
              <a:t>History</a:t>
            </a:r>
          </a:p>
        </p:txBody>
      </p:sp>
      <p:sp>
        <p:nvSpPr>
          <p:cNvPr id="10" name="TextBox 9"/>
          <p:cNvSpPr txBox="1"/>
          <p:nvPr/>
        </p:nvSpPr>
        <p:spPr>
          <a:xfrm>
            <a:off x="4164602" y="5525589"/>
            <a:ext cx="1702798" cy="830997"/>
          </a:xfrm>
          <a:prstGeom prst="rect">
            <a:avLst/>
          </a:prstGeom>
          <a:noFill/>
        </p:spPr>
        <p:txBody>
          <a:bodyPr wrap="square" rtlCol="0">
            <a:spAutoFit/>
          </a:bodyPr>
          <a:lstStyle/>
          <a:p>
            <a:pPr algn="ctr"/>
            <a:r>
              <a:rPr lang="en-US" sz="2400" dirty="0">
                <a:solidFill>
                  <a:prstClr val="black"/>
                </a:solidFill>
              </a:rPr>
              <a:t>Mind</a:t>
            </a:r>
          </a:p>
          <a:p>
            <a:pPr algn="ctr"/>
            <a:r>
              <a:rPr lang="en-US" sz="2400" dirty="0">
                <a:solidFill>
                  <a:prstClr val="black"/>
                </a:solidFill>
              </a:rPr>
              <a:t>Renovation</a:t>
            </a:r>
          </a:p>
        </p:txBody>
      </p:sp>
      <p:cxnSp>
        <p:nvCxnSpPr>
          <p:cNvPr id="12" name="Straight Connector 11"/>
          <p:cNvCxnSpPr>
            <a:stCxn id="4" idx="2"/>
          </p:cNvCxnSpPr>
          <p:nvPr/>
        </p:nvCxnSpPr>
        <p:spPr>
          <a:xfrm flipH="1">
            <a:off x="5509462" y="3745773"/>
            <a:ext cx="905562" cy="232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5509462" y="4519746"/>
            <a:ext cx="1025698" cy="564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p:cNvCxnSpPr>
          <p:nvPr/>
        </p:nvCxnSpPr>
        <p:spPr>
          <a:xfrm flipV="1">
            <a:off x="5067300" y="4855698"/>
            <a:ext cx="0" cy="325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42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0897" y="2286000"/>
            <a:ext cx="6858000" cy="2768963"/>
          </a:xfrm>
          <a:prstGeom prst="rect">
            <a:avLst/>
          </a:prstGeom>
        </p:spPr>
        <p:txBody>
          <a:bodyPr wrap="square">
            <a:spAutoFit/>
          </a:bodyPr>
          <a:lstStyle/>
          <a:p>
            <a:pPr>
              <a:lnSpc>
                <a:spcPct val="115000"/>
              </a:lnSpc>
              <a:spcAft>
                <a:spcPts val="1000"/>
              </a:spcAft>
            </a:pPr>
            <a:r>
              <a:rPr lang="en-US" sz="2400" b="1" dirty="0" err="1">
                <a:ea typeface="Calibri"/>
                <a:cs typeface="Times New Roman"/>
              </a:rPr>
              <a:t>aphiemi</a:t>
            </a:r>
            <a:r>
              <a:rPr lang="en-US" sz="2400" b="1" dirty="0">
                <a:ea typeface="Calibri"/>
                <a:cs typeface="Times New Roman"/>
              </a:rPr>
              <a:t> </a:t>
            </a:r>
            <a:r>
              <a:rPr lang="en-US" sz="2400" dirty="0">
                <a:ea typeface="Calibri"/>
                <a:cs typeface="Times New Roman"/>
              </a:rPr>
              <a:t>(</a:t>
            </a:r>
            <a:r>
              <a:rPr lang="en-US" sz="2400" u="sng" dirty="0">
                <a:ea typeface="Calibri"/>
                <a:cs typeface="Times New Roman"/>
              </a:rPr>
              <a:t>NT:863</a:t>
            </a:r>
            <a:r>
              <a:rPr lang="en-US" sz="2400" dirty="0">
                <a:ea typeface="Calibri"/>
                <a:cs typeface="Times New Roman"/>
              </a:rPr>
              <a:t>), primarily,</a:t>
            </a:r>
            <a:r>
              <a:rPr lang="en-US" sz="2400" b="1" dirty="0">
                <a:ea typeface="Calibri"/>
                <a:cs typeface="Times New Roman"/>
              </a:rPr>
              <a:t> </a:t>
            </a:r>
            <a:r>
              <a:rPr lang="en-US" sz="2400" b="1" dirty="0">
                <a:solidFill>
                  <a:schemeClr val="accent5"/>
                </a:solidFill>
                <a:ea typeface="Calibri"/>
                <a:cs typeface="Times New Roman"/>
              </a:rPr>
              <a:t>"to send forth, send away"</a:t>
            </a:r>
            <a:r>
              <a:rPr lang="en-US" sz="2400" b="1" dirty="0">
                <a:solidFill>
                  <a:srgbClr val="31849B"/>
                </a:solidFill>
                <a:ea typeface="Calibri"/>
                <a:cs typeface="Times New Roman"/>
              </a:rPr>
              <a:t> </a:t>
            </a:r>
            <a:r>
              <a:rPr lang="en-US" sz="2400" dirty="0">
                <a:ea typeface="Calibri"/>
                <a:cs typeface="Times New Roman"/>
              </a:rPr>
              <a:t>[regarding] ‎(b) sins…</a:t>
            </a:r>
          </a:p>
          <a:p>
            <a:pPr marL="342900" marR="0" lvl="0" indent="-342900">
              <a:lnSpc>
                <a:spcPct val="115000"/>
              </a:lnSpc>
              <a:spcBef>
                <a:spcPts val="0"/>
              </a:spcBef>
              <a:spcAft>
                <a:spcPts val="0"/>
              </a:spcAft>
              <a:buFont typeface="+mj-lt"/>
              <a:buAutoNum type="arabicPeriod"/>
            </a:pPr>
            <a:r>
              <a:rPr lang="en-US" sz="2400" dirty="0">
                <a:solidFill>
                  <a:schemeClr val="accent5"/>
                </a:solidFill>
                <a:ea typeface="Calibri"/>
                <a:cs typeface="Times New Roman"/>
              </a:rPr>
              <a:t>‎</a:t>
            </a:r>
            <a:r>
              <a:rPr lang="en-US" sz="2400" b="1" dirty="0">
                <a:solidFill>
                  <a:schemeClr val="accent5"/>
                </a:solidFill>
                <a:ea typeface="Calibri"/>
                <a:cs typeface="Times New Roman"/>
              </a:rPr>
              <a:t>firstly signifies the remission [dismissal] of the punishment due to sinful conduct… </a:t>
            </a:r>
            <a:endParaRPr lang="en-US" sz="2400" dirty="0">
              <a:solidFill>
                <a:schemeClr val="accent5"/>
              </a:solidFill>
              <a:ea typeface="Calibri"/>
              <a:cs typeface="Times New Roman"/>
            </a:endParaRPr>
          </a:p>
          <a:p>
            <a:pPr marL="342900" marR="0" lvl="0" indent="-342900">
              <a:lnSpc>
                <a:spcPct val="115000"/>
              </a:lnSpc>
              <a:spcBef>
                <a:spcPts val="0"/>
              </a:spcBef>
              <a:spcAft>
                <a:spcPts val="1000"/>
              </a:spcAft>
              <a:buFont typeface="+mj-lt"/>
              <a:buAutoNum type="arabicPeriod"/>
            </a:pPr>
            <a:r>
              <a:rPr lang="en-US" sz="2400" b="1" dirty="0">
                <a:solidFill>
                  <a:schemeClr val="accent5"/>
                </a:solidFill>
                <a:ea typeface="Calibri"/>
                <a:cs typeface="Times New Roman"/>
              </a:rPr>
              <a:t>‎secondly, it involves the complete removal of the cause of offense</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1782640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1722</Words>
  <Application>Microsoft Office PowerPoint</Application>
  <PresentationFormat>On-screen Show (4:3)</PresentationFormat>
  <Paragraphs>90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Personal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Family</dc:creator>
  <cp:lastModifiedBy>Family</cp:lastModifiedBy>
  <cp:revision>55</cp:revision>
  <dcterms:created xsi:type="dcterms:W3CDTF">2019-08-07T21:41:37Z</dcterms:created>
  <dcterms:modified xsi:type="dcterms:W3CDTF">2019-08-21T01:30:23Z</dcterms:modified>
</cp:coreProperties>
</file>