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44" r:id="rId3"/>
    <p:sldMasterId id="2147483756" r:id="rId4"/>
    <p:sldMasterId id="2147483768" r:id="rId5"/>
    <p:sldMasterId id="2147483780" r:id="rId6"/>
    <p:sldMasterId id="2147483792" r:id="rId7"/>
    <p:sldMasterId id="2147483804" r:id="rId8"/>
    <p:sldMasterId id="2147483816" r:id="rId9"/>
    <p:sldMasterId id="2147483828" r:id="rId10"/>
  </p:sldMasterIdLst>
  <p:sldIdLst>
    <p:sldId id="256" r:id="rId11"/>
    <p:sldId id="274" r:id="rId12"/>
    <p:sldId id="311" r:id="rId13"/>
    <p:sldId id="312" r:id="rId14"/>
    <p:sldId id="313" r:id="rId15"/>
    <p:sldId id="257" r:id="rId16"/>
    <p:sldId id="258" r:id="rId17"/>
    <p:sldId id="314" r:id="rId18"/>
    <p:sldId id="315" r:id="rId19"/>
    <p:sldId id="316" r:id="rId20"/>
    <p:sldId id="317" r:id="rId21"/>
    <p:sldId id="294" r:id="rId22"/>
    <p:sldId id="309" r:id="rId23"/>
    <p:sldId id="310" r:id="rId24"/>
    <p:sldId id="318" r:id="rId25"/>
    <p:sldId id="295" r:id="rId26"/>
    <p:sldId id="297" r:id="rId27"/>
    <p:sldId id="300" r:id="rId28"/>
    <p:sldId id="304" r:id="rId29"/>
    <p:sldId id="301" r:id="rId30"/>
    <p:sldId id="299" r:id="rId31"/>
    <p:sldId id="302" r:id="rId32"/>
    <p:sldId id="298" r:id="rId33"/>
    <p:sldId id="305" r:id="rId34"/>
    <p:sldId id="306" r:id="rId35"/>
    <p:sldId id="303" r:id="rId36"/>
    <p:sldId id="307" r:id="rId37"/>
    <p:sldId id="321" r:id="rId38"/>
    <p:sldId id="320" r:id="rId39"/>
    <p:sldId id="319"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73" d="100"/>
          <a:sy n="73" d="100"/>
        </p:scale>
        <p:origin x="-108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132216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4294228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073970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804866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372700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691967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514930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191731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735215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34683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928077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3157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27723830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612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6050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4183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1340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8232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85408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5739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95097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486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4289053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8471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45371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14243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59465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24893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11521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16650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66629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28959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8395974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66210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68761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59282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99769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51086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23333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34993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73535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09256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8896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5140889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28954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66622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19724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31410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5878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004624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307104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546871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721732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1944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t>8/20/2019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50488104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885489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286087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221235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437731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569422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01416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366918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558701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955887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0329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t>8/20/2019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4014848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9400415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672744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499195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812199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664803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198987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325898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339712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081656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82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t>8/20/2019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50844810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556385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453211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759213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065106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335871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505372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816870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307251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379532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11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19738638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420433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975188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059218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359402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525567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824647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898702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413991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921558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9927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14320654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8797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198676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225925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031960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62683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044847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472466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941242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778370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4772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t>8/20/2019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t>‹#›</a:t>
            </a:fld>
            <a:endParaRPr lang="en-US"/>
          </a:p>
        </p:txBody>
      </p:sp>
    </p:spTree>
    <p:extLst>
      <p:ext uri="{BB962C8B-B14F-4D97-AF65-F5344CB8AC3E}">
        <p14:creationId xmlns:p14="http://schemas.microsoft.com/office/powerpoint/2010/main" val="873936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2853147"/>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5538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655359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809894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130170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755074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582937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6583322"/>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3FBF3-4C80-4FB3-8D64-9F2F4548A063}"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E7165-8836-4A42-9E8A-A99673CCD0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316114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 History</a:t>
            </a:r>
            <a:endParaRPr lang="en-US" dirty="0"/>
          </a:p>
        </p:txBody>
      </p:sp>
      <p:sp>
        <p:nvSpPr>
          <p:cNvPr id="3" name="Subtitle 2"/>
          <p:cNvSpPr>
            <a:spLocks noGrp="1"/>
          </p:cNvSpPr>
          <p:nvPr>
            <p:ph type="subTitle" idx="1"/>
          </p:nvPr>
        </p:nvSpPr>
        <p:spPr/>
        <p:txBody>
          <a:bodyPr/>
          <a:lstStyle/>
          <a:p>
            <a:r>
              <a:rPr lang="en-US" dirty="0" smtClean="0"/>
              <a:t>Tactics – Fear of Death</a:t>
            </a:r>
            <a:endParaRPr lang="en-US" dirty="0"/>
          </a:p>
        </p:txBody>
      </p:sp>
    </p:spTree>
    <p:extLst>
      <p:ext uri="{BB962C8B-B14F-4D97-AF65-F5344CB8AC3E}">
        <p14:creationId xmlns:p14="http://schemas.microsoft.com/office/powerpoint/2010/main" val="2887700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2905011"/>
            <a:ext cx="4876800" cy="1366528"/>
          </a:xfrm>
          <a:prstGeom prst="rect">
            <a:avLst/>
          </a:prstGeom>
        </p:spPr>
        <p:txBody>
          <a:bodyPr wrap="square">
            <a:spAutoFit/>
          </a:bodyPr>
          <a:lstStyle/>
          <a:p>
            <a:pPr marL="342900" indent="-342900">
              <a:lnSpc>
                <a:spcPct val="115000"/>
              </a:lnSpc>
              <a:buFont typeface="+mj-lt"/>
              <a:buAutoNum type="arabicPeriod"/>
            </a:pPr>
            <a:r>
              <a:rPr lang="en-US" sz="2400" dirty="0">
                <a:ea typeface="Calibri"/>
                <a:cs typeface="Times New Roman"/>
              </a:rPr>
              <a:t>Receiving forgiveness from God</a:t>
            </a:r>
          </a:p>
          <a:p>
            <a:pPr marL="342900" indent="-342900">
              <a:lnSpc>
                <a:spcPct val="115000"/>
              </a:lnSpc>
              <a:buFont typeface="+mj-lt"/>
              <a:buAutoNum type="arabicPeriod"/>
            </a:pPr>
            <a:r>
              <a:rPr lang="en-US" sz="2400" dirty="0">
                <a:ea typeface="Calibri"/>
                <a:cs typeface="Times New Roman"/>
              </a:rPr>
              <a:t>Receiving forgiveness from others</a:t>
            </a:r>
          </a:p>
          <a:p>
            <a:pPr marL="342900" indent="-342900">
              <a:lnSpc>
                <a:spcPct val="115000"/>
              </a:lnSpc>
              <a:spcAft>
                <a:spcPts val="1000"/>
              </a:spcAft>
              <a:buFont typeface="+mj-lt"/>
              <a:buAutoNum type="arabicPeriod"/>
            </a:pPr>
            <a:r>
              <a:rPr lang="en-US" sz="2400" dirty="0">
                <a:ea typeface="Calibri"/>
                <a:cs typeface="Times New Roman"/>
              </a:rPr>
              <a:t>Granting forgiveness to others</a:t>
            </a:r>
          </a:p>
        </p:txBody>
      </p:sp>
    </p:spTree>
    <p:extLst>
      <p:ext uri="{BB962C8B-B14F-4D97-AF65-F5344CB8AC3E}">
        <p14:creationId xmlns:p14="http://schemas.microsoft.com/office/powerpoint/2010/main" val="2155441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413338"/>
            <a:ext cx="6629400" cy="2308324"/>
          </a:xfrm>
          <a:prstGeom prst="rect">
            <a:avLst/>
          </a:prstGeom>
        </p:spPr>
        <p:txBody>
          <a:bodyPr wrap="square">
            <a:spAutoFit/>
          </a:bodyPr>
          <a:lstStyle/>
          <a:p>
            <a:pPr marL="342900" indent="-342900">
              <a:buFont typeface="+mj-lt"/>
              <a:buAutoNum type="arabicPeriod"/>
            </a:pPr>
            <a:r>
              <a:rPr lang="en-US" sz="2400" b="1" dirty="0">
                <a:solidFill>
                  <a:srgbClr val="4BACC6"/>
                </a:solidFill>
              </a:rPr>
              <a:t>To forgive – a sense of laying aside; getting rid of something; letting something go; sending something away.  </a:t>
            </a:r>
            <a:endParaRPr lang="en-US" sz="2400" dirty="0">
              <a:solidFill>
                <a:prstClr val="black"/>
              </a:solidFill>
            </a:endParaRPr>
          </a:p>
          <a:p>
            <a:pPr marL="742950" lvl="1" indent="-285750">
              <a:buFont typeface="+mj-lt"/>
              <a:buAutoNum type="alphaLcPeriod"/>
            </a:pPr>
            <a:r>
              <a:rPr lang="en-US" sz="2400" b="1" dirty="0">
                <a:solidFill>
                  <a:srgbClr val="4BACC6"/>
                </a:solidFill>
              </a:rPr>
              <a:t>Opposite of holding onto; keeping something close; grasping onto something </a:t>
            </a:r>
            <a:endParaRPr lang="en-US" sz="2400" dirty="0">
              <a:solidFill>
                <a:prstClr val="black"/>
              </a:solidFill>
            </a:endParaRPr>
          </a:p>
          <a:p>
            <a:pPr marL="342900" indent="-342900">
              <a:buFont typeface="+mj-lt"/>
              <a:buAutoNum type="arabicPeriod"/>
            </a:pPr>
            <a:r>
              <a:rPr lang="en-US" sz="2400" b="1" dirty="0">
                <a:solidFill>
                  <a:srgbClr val="4BACC6"/>
                </a:solidFill>
              </a:rPr>
              <a:t>If it’s laid aside, it’s gone.  </a:t>
            </a:r>
            <a:endParaRPr lang="en-US" sz="2400" dirty="0">
              <a:solidFill>
                <a:prstClr val="black"/>
              </a:solidFill>
            </a:endParaRPr>
          </a:p>
        </p:txBody>
      </p:sp>
    </p:spTree>
    <p:extLst>
      <p:ext uri="{BB962C8B-B14F-4D97-AF65-F5344CB8AC3E}">
        <p14:creationId xmlns:p14="http://schemas.microsoft.com/office/powerpoint/2010/main" val="3889431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382000" cy="5641288"/>
          </a:xfrm>
          <a:prstGeom prst="rect">
            <a:avLst/>
          </a:prstGeom>
        </p:spPr>
        <p:txBody>
          <a:bodyPr wrap="square">
            <a:spAutoFit/>
          </a:bodyPr>
          <a:lstStyle/>
          <a:p>
            <a:pPr algn="ctr">
              <a:lnSpc>
                <a:spcPct val="115000"/>
              </a:lnSpc>
              <a:spcAft>
                <a:spcPts val="1000"/>
              </a:spcAft>
            </a:pPr>
            <a:r>
              <a:rPr lang="en-US" sz="2400" dirty="0">
                <a:ea typeface="Calibri"/>
                <a:cs typeface="Times New Roman"/>
              </a:rPr>
              <a:t>Vine Replacement Tool (VRT)</a:t>
            </a:r>
          </a:p>
          <a:p>
            <a:pPr marL="342900" marR="0" lvl="0" indent="-342900">
              <a:lnSpc>
                <a:spcPct val="115000"/>
              </a:lnSpc>
              <a:spcBef>
                <a:spcPts val="0"/>
              </a:spcBef>
              <a:spcAft>
                <a:spcPts val="1000"/>
              </a:spcAft>
              <a:buFont typeface="+mj-lt"/>
              <a:buAutoNum type="arabicPeriod"/>
            </a:pPr>
            <a:r>
              <a:rPr lang="en-US" sz="2000" dirty="0">
                <a:ea typeface="Calibri"/>
                <a:cs typeface="Times New Roman"/>
              </a:rPr>
              <a:t>Reclaim the places owned by the Devil.  If you haven’t yet done so, confess (freely admit) the sin that gives the vine a place to put in </a:t>
            </a:r>
            <a:r>
              <a:rPr lang="en-US" sz="2000" dirty="0" smtClean="0">
                <a:ea typeface="Calibri"/>
                <a:cs typeface="Times New Roman"/>
              </a:rPr>
              <a:t>roots</a:t>
            </a:r>
          </a:p>
          <a:p>
            <a:pPr marL="342900" marR="0" lvl="0" indent="-342900">
              <a:lnSpc>
                <a:spcPct val="115000"/>
              </a:lnSpc>
              <a:spcBef>
                <a:spcPts val="0"/>
              </a:spcBef>
              <a:spcAft>
                <a:spcPts val="1000"/>
              </a:spcAft>
              <a:buFont typeface="+mj-lt"/>
              <a:buAutoNum type="arabicPeriod"/>
            </a:pPr>
            <a:r>
              <a:rPr lang="en-US" sz="2000" dirty="0" smtClean="0">
                <a:ea typeface="Calibri"/>
                <a:cs typeface="Times New Roman"/>
              </a:rPr>
              <a:t>Ask </a:t>
            </a:r>
            <a:r>
              <a:rPr lang="en-US" sz="2000" dirty="0">
                <a:ea typeface="Calibri"/>
                <a:cs typeface="Times New Roman"/>
              </a:rPr>
              <a:t>Jesus to totally destroy the vine. </a:t>
            </a:r>
            <a:endParaRPr lang="en-US" sz="2000" dirty="0" smtClean="0">
              <a:ea typeface="Calibri"/>
              <a:cs typeface="Times New Roman"/>
            </a:endParaRPr>
          </a:p>
          <a:p>
            <a:pPr marL="342900" marR="0" lvl="0" indent="-342900">
              <a:lnSpc>
                <a:spcPct val="115000"/>
              </a:lnSpc>
              <a:spcBef>
                <a:spcPts val="0"/>
              </a:spcBef>
              <a:spcAft>
                <a:spcPts val="1000"/>
              </a:spcAft>
              <a:buFont typeface="+mj-lt"/>
              <a:buAutoNum type="arabicPeriod"/>
            </a:pPr>
            <a:r>
              <a:rPr lang="en-US" sz="2000" dirty="0" smtClean="0">
                <a:ea typeface="Calibri"/>
                <a:cs typeface="Times New Roman"/>
              </a:rPr>
              <a:t>Ask </a:t>
            </a:r>
            <a:r>
              <a:rPr lang="en-US" sz="2000" dirty="0">
                <a:ea typeface="Calibri"/>
                <a:cs typeface="Times New Roman"/>
              </a:rPr>
              <a:t>Jesus to cleanse/purify the places and traces previously occupied by the destroyed vine. </a:t>
            </a:r>
            <a:endParaRPr lang="en-US" sz="2000" dirty="0" smtClean="0">
              <a:ea typeface="Calibri"/>
              <a:cs typeface="Times New Roman"/>
            </a:endParaRPr>
          </a:p>
          <a:p>
            <a:pPr marL="342900" marR="0" lvl="0" indent="-342900">
              <a:lnSpc>
                <a:spcPct val="115000"/>
              </a:lnSpc>
              <a:spcBef>
                <a:spcPts val="0"/>
              </a:spcBef>
              <a:spcAft>
                <a:spcPts val="1000"/>
              </a:spcAft>
              <a:buFont typeface="+mj-lt"/>
              <a:buAutoNum type="arabicPeriod"/>
            </a:pPr>
            <a:r>
              <a:rPr lang="en-US" sz="2000" dirty="0" smtClean="0">
                <a:ea typeface="Calibri"/>
                <a:cs typeface="Times New Roman"/>
              </a:rPr>
              <a:t>Ask </a:t>
            </a:r>
            <a:r>
              <a:rPr lang="en-US" sz="2000" dirty="0">
                <a:ea typeface="Calibri"/>
                <a:cs typeface="Times New Roman"/>
              </a:rPr>
              <a:t>Jesus to fill the places and traces of the vine with His </a:t>
            </a:r>
            <a:r>
              <a:rPr lang="en-US" sz="2000" dirty="0" smtClean="0">
                <a:ea typeface="Calibri"/>
                <a:cs typeface="Times New Roman"/>
              </a:rPr>
              <a:t>righteousness</a:t>
            </a:r>
            <a:endParaRPr lang="en-US" sz="2000" dirty="0">
              <a:ea typeface="Calibri"/>
              <a:cs typeface="Times New Roman"/>
            </a:endParaRPr>
          </a:p>
          <a:p>
            <a:pPr marL="342900" marR="0" lvl="0" indent="-342900">
              <a:lnSpc>
                <a:spcPct val="115000"/>
              </a:lnSpc>
              <a:spcBef>
                <a:spcPts val="0"/>
              </a:spcBef>
              <a:spcAft>
                <a:spcPts val="1000"/>
              </a:spcAft>
              <a:buFont typeface="+mj-lt"/>
              <a:buAutoNum type="arabicPeriod"/>
            </a:pPr>
            <a:r>
              <a:rPr lang="en-US" sz="2000" dirty="0">
                <a:ea typeface="Calibri"/>
                <a:cs typeface="Times New Roman"/>
              </a:rPr>
              <a:t>Ask the Holy Spirit to extend his dwelling space to include the area that was once filled with the vine, and to write His word </a:t>
            </a:r>
            <a:r>
              <a:rPr lang="en-US" sz="2000" dirty="0" smtClean="0">
                <a:ea typeface="Calibri"/>
                <a:cs typeface="Times New Roman"/>
              </a:rPr>
              <a:t>there</a:t>
            </a:r>
          </a:p>
          <a:p>
            <a:pPr marL="342900" marR="0" lvl="0" indent="-342900">
              <a:lnSpc>
                <a:spcPct val="115000"/>
              </a:lnSpc>
              <a:spcBef>
                <a:spcPts val="0"/>
              </a:spcBef>
              <a:spcAft>
                <a:spcPts val="1000"/>
              </a:spcAft>
              <a:buFont typeface="+mj-lt"/>
              <a:buAutoNum type="arabicPeriod"/>
            </a:pPr>
            <a:r>
              <a:rPr lang="en-US" sz="2000" dirty="0" smtClean="0">
                <a:ea typeface="Calibri"/>
                <a:cs typeface="Times New Roman"/>
              </a:rPr>
              <a:t>Formally </a:t>
            </a:r>
            <a:r>
              <a:rPr lang="en-US" sz="2000" dirty="0">
                <a:ea typeface="Calibri"/>
                <a:cs typeface="Times New Roman"/>
              </a:rPr>
              <a:t>[before your heavenly Father] forgive all the misdeeds by any of the agents of the kingdom of darkness done in order to maintain the vine. </a:t>
            </a:r>
            <a:endParaRPr lang="en-US" sz="2000" dirty="0" smtClean="0">
              <a:ea typeface="Calibri"/>
              <a:cs typeface="Times New Roman"/>
            </a:endParaRPr>
          </a:p>
          <a:p>
            <a:pPr marL="342900" marR="0" lvl="0" indent="-342900">
              <a:lnSpc>
                <a:spcPct val="115000"/>
              </a:lnSpc>
              <a:spcBef>
                <a:spcPts val="0"/>
              </a:spcBef>
              <a:spcAft>
                <a:spcPts val="1000"/>
              </a:spcAft>
              <a:buFont typeface="+mj-lt"/>
              <a:buAutoNum type="arabicPeriod"/>
            </a:pPr>
            <a:r>
              <a:rPr lang="en-US" sz="2000" dirty="0" smtClean="0">
                <a:ea typeface="Calibri"/>
                <a:cs typeface="Times New Roman"/>
              </a:rPr>
              <a:t>Ask </a:t>
            </a:r>
            <a:r>
              <a:rPr lang="en-US" sz="2000" dirty="0">
                <a:ea typeface="Calibri"/>
                <a:cs typeface="Times New Roman"/>
              </a:rPr>
              <a:t>your heavenly Father to bring every person involved in the misdeeds into salvation. </a:t>
            </a:r>
          </a:p>
        </p:txBody>
      </p:sp>
    </p:spTree>
    <p:extLst>
      <p:ext uri="{BB962C8B-B14F-4D97-AF65-F5344CB8AC3E}">
        <p14:creationId xmlns:p14="http://schemas.microsoft.com/office/powerpoint/2010/main" val="1986462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5252" y="1912944"/>
            <a:ext cx="6397148" cy="3416320"/>
          </a:xfrm>
          <a:prstGeom prst="rect">
            <a:avLst/>
          </a:prstGeom>
        </p:spPr>
        <p:txBody>
          <a:bodyPr wrap="square">
            <a:spAutoFit/>
          </a:bodyPr>
          <a:lstStyle/>
          <a:p>
            <a:r>
              <a:rPr lang="en-US" sz="2400" b="1" dirty="0" smtClean="0">
                <a:ea typeface="Calibri"/>
                <a:cs typeface="Times New Roman"/>
              </a:rPr>
              <a:t>4 </a:t>
            </a:r>
            <a:r>
              <a:rPr lang="en-US" sz="2400" dirty="0">
                <a:ea typeface="Calibri"/>
                <a:cs typeface="Times New Roman"/>
              </a:rPr>
              <a:t>Rejoice in the Lord always; again I will say, Rejoice. </a:t>
            </a:r>
            <a:r>
              <a:rPr lang="en-US" sz="2400" b="1" dirty="0">
                <a:ea typeface="Calibri"/>
                <a:cs typeface="Times New Roman"/>
              </a:rPr>
              <a:t>5 </a:t>
            </a:r>
            <a:r>
              <a:rPr lang="en-US" sz="2400" dirty="0">
                <a:ea typeface="Calibri"/>
                <a:cs typeface="Times New Roman"/>
              </a:rPr>
              <a:t>Let your reasonableness be known to everyone.</a:t>
            </a:r>
            <a:r>
              <a:rPr lang="en-US" sz="2400" b="1" dirty="0">
                <a:ea typeface="Calibri"/>
                <a:cs typeface="Times New Roman"/>
              </a:rPr>
              <a:t> </a:t>
            </a:r>
            <a:r>
              <a:rPr lang="en-US" sz="2400" dirty="0">
                <a:ea typeface="Calibri"/>
                <a:cs typeface="Times New Roman"/>
              </a:rPr>
              <a:t>The Lord is at hand; </a:t>
            </a:r>
            <a:r>
              <a:rPr lang="en-US" sz="2400" b="1" dirty="0">
                <a:ea typeface="Calibri"/>
                <a:cs typeface="Times New Roman"/>
              </a:rPr>
              <a:t>6 </a:t>
            </a:r>
            <a:r>
              <a:rPr lang="en-US" sz="2400" b="1" dirty="0">
                <a:solidFill>
                  <a:srgbClr val="E36C0A"/>
                </a:solidFill>
                <a:ea typeface="Calibri"/>
                <a:cs typeface="Times New Roman"/>
              </a:rPr>
              <a:t>do not be anxious about anything, but in everything by prayer and supplication with thanksgiving let your requests be made known to God. 7 And the peace of God, which surpasses all understanding, will guard your hearts and your minds in Christ Jesus.</a:t>
            </a:r>
            <a:r>
              <a:rPr lang="en-US" sz="2400" dirty="0">
                <a:solidFill>
                  <a:srgbClr val="E36C0A"/>
                </a:solidFill>
                <a:ea typeface="Calibri"/>
                <a:cs typeface="Times New Roman"/>
              </a:rPr>
              <a:t> </a:t>
            </a:r>
            <a:endParaRPr lang="en-US" sz="2400" dirty="0"/>
          </a:p>
        </p:txBody>
      </p:sp>
      <p:sp>
        <p:nvSpPr>
          <p:cNvPr id="4" name="Rectangle 3"/>
          <p:cNvSpPr/>
          <p:nvPr/>
        </p:nvSpPr>
        <p:spPr>
          <a:xfrm>
            <a:off x="685800" y="609600"/>
            <a:ext cx="1378904" cy="492122"/>
          </a:xfrm>
          <a:prstGeom prst="rect">
            <a:avLst/>
          </a:prstGeom>
        </p:spPr>
        <p:txBody>
          <a:bodyPr wrap="none">
            <a:spAutoFit/>
          </a:bodyPr>
          <a:lstStyle/>
          <a:p>
            <a:pPr lvl="0">
              <a:lnSpc>
                <a:spcPct val="115000"/>
              </a:lnSpc>
              <a:spcAft>
                <a:spcPts val="1000"/>
              </a:spcAft>
            </a:pPr>
            <a:r>
              <a:rPr lang="en-US" sz="2400" b="1" dirty="0">
                <a:solidFill>
                  <a:prstClr val="black"/>
                </a:solidFill>
                <a:ea typeface="Calibri"/>
                <a:cs typeface="Times New Roman"/>
              </a:rPr>
              <a:t>Phil 4:4-7</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1677811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2776216"/>
            <a:ext cx="5410200" cy="1791260"/>
          </a:xfrm>
          <a:prstGeom prst="rect">
            <a:avLst/>
          </a:prstGeom>
        </p:spPr>
        <p:txBody>
          <a:bodyPr wrap="square">
            <a:spAutoFit/>
          </a:bodyPr>
          <a:lstStyle/>
          <a:p>
            <a:pPr marL="342900" marR="0" lvl="0" indent="-342900">
              <a:lnSpc>
                <a:spcPct val="115000"/>
              </a:lnSpc>
              <a:spcBef>
                <a:spcPts val="0"/>
              </a:spcBef>
              <a:spcAft>
                <a:spcPts val="0"/>
              </a:spcAft>
              <a:buFont typeface="+mj-lt"/>
              <a:buAutoNum type="arabicPeriod"/>
            </a:pPr>
            <a:r>
              <a:rPr lang="en-US" sz="2400" dirty="0">
                <a:ea typeface="Calibri"/>
                <a:cs typeface="Times New Roman"/>
              </a:rPr>
              <a:t>Rejoice always (heavily emphasized)</a:t>
            </a:r>
          </a:p>
          <a:p>
            <a:pPr marL="342900" marR="0" lvl="0" indent="-342900">
              <a:lnSpc>
                <a:spcPct val="115000"/>
              </a:lnSpc>
              <a:spcBef>
                <a:spcPts val="0"/>
              </a:spcBef>
              <a:spcAft>
                <a:spcPts val="0"/>
              </a:spcAft>
              <a:buFont typeface="+mj-lt"/>
              <a:buAutoNum type="arabicPeriod"/>
            </a:pPr>
            <a:r>
              <a:rPr lang="en-US" sz="2400" dirty="0">
                <a:ea typeface="Calibri"/>
                <a:cs typeface="Times New Roman"/>
              </a:rPr>
              <a:t>Pray  saturated with thanksgiving</a:t>
            </a:r>
          </a:p>
          <a:p>
            <a:pPr marL="342900" marR="0" lvl="0" indent="-342900">
              <a:lnSpc>
                <a:spcPct val="115000"/>
              </a:lnSpc>
              <a:spcBef>
                <a:spcPts val="0"/>
              </a:spcBef>
              <a:spcAft>
                <a:spcPts val="1000"/>
              </a:spcAft>
              <a:buFont typeface="+mj-lt"/>
              <a:buAutoNum type="arabicPeriod"/>
            </a:pPr>
            <a:r>
              <a:rPr lang="en-US" sz="2400" dirty="0">
                <a:ea typeface="Calibri"/>
                <a:cs typeface="Times New Roman"/>
              </a:rPr>
              <a:t>Choose to walk in the peace and understanding that comes from God</a:t>
            </a:r>
          </a:p>
        </p:txBody>
      </p:sp>
    </p:spTree>
    <p:extLst>
      <p:ext uri="{BB962C8B-B14F-4D97-AF65-F5344CB8AC3E}">
        <p14:creationId xmlns:p14="http://schemas.microsoft.com/office/powerpoint/2010/main" val="3994253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799" y="2962591"/>
            <a:ext cx="6934200" cy="2215991"/>
          </a:xfrm>
          <a:prstGeom prst="rect">
            <a:avLst/>
          </a:prstGeom>
        </p:spPr>
        <p:txBody>
          <a:bodyPr wrap="square">
            <a:spAutoFit/>
          </a:bodyPr>
          <a:lstStyle/>
          <a:p>
            <a:pPr marL="342900" marR="0" lvl="0" indent="-342900">
              <a:lnSpc>
                <a:spcPct val="115000"/>
              </a:lnSpc>
              <a:spcBef>
                <a:spcPts val="0"/>
              </a:spcBef>
              <a:spcAft>
                <a:spcPts val="0"/>
              </a:spcAft>
              <a:buFont typeface="+mj-lt"/>
              <a:buAutoNum type="arabicPeriod"/>
            </a:pPr>
            <a:r>
              <a:rPr lang="en-US" sz="2400" dirty="0">
                <a:ea typeface="Calibri"/>
                <a:cs typeface="Times New Roman"/>
              </a:rPr>
              <a:t>Use the VRT to remove the vine(s) of worry/anxiety.  </a:t>
            </a:r>
          </a:p>
          <a:p>
            <a:pPr marL="342900" marR="0" lvl="0" indent="-342900">
              <a:lnSpc>
                <a:spcPct val="115000"/>
              </a:lnSpc>
              <a:spcBef>
                <a:spcPts val="0"/>
              </a:spcBef>
              <a:spcAft>
                <a:spcPts val="0"/>
              </a:spcAft>
              <a:buFont typeface="+mj-lt"/>
              <a:buAutoNum type="arabicPeriod"/>
            </a:pPr>
            <a:r>
              <a:rPr lang="en-US" sz="2400" dirty="0">
                <a:ea typeface="Calibri"/>
                <a:cs typeface="Times New Roman"/>
              </a:rPr>
              <a:t>Keep the worry vine from growing again:  </a:t>
            </a:r>
          </a:p>
          <a:p>
            <a:pPr marL="742950" marR="0" lvl="1" indent="-285750">
              <a:lnSpc>
                <a:spcPct val="115000"/>
              </a:lnSpc>
              <a:spcBef>
                <a:spcPts val="0"/>
              </a:spcBef>
              <a:spcAft>
                <a:spcPts val="1000"/>
              </a:spcAft>
              <a:buFont typeface="+mj-lt"/>
              <a:buAutoNum type="alphaLcPeriod"/>
            </a:pPr>
            <a:r>
              <a:rPr lang="en-US" sz="2400" dirty="0">
                <a:ea typeface="Calibri"/>
                <a:cs typeface="Times New Roman"/>
              </a:rPr>
              <a:t>It’s a matter of choosing [changing your mind] to trust God, and continuing to walk out that decision in your immediate situations.   </a:t>
            </a:r>
          </a:p>
        </p:txBody>
      </p:sp>
      <p:sp>
        <p:nvSpPr>
          <p:cNvPr id="3" name="Rectangle 2"/>
          <p:cNvSpPr/>
          <p:nvPr/>
        </p:nvSpPr>
        <p:spPr>
          <a:xfrm>
            <a:off x="3526124" y="1143000"/>
            <a:ext cx="2015553" cy="492122"/>
          </a:xfrm>
          <a:prstGeom prst="rect">
            <a:avLst/>
          </a:prstGeom>
        </p:spPr>
        <p:txBody>
          <a:bodyPr wrap="none">
            <a:spAutoFit/>
          </a:bodyPr>
          <a:lstStyle/>
          <a:p>
            <a:pPr algn="ctr">
              <a:lnSpc>
                <a:spcPct val="115000"/>
              </a:lnSpc>
              <a:spcAft>
                <a:spcPts val="1000"/>
              </a:spcAft>
            </a:pPr>
            <a:r>
              <a:rPr lang="en-US" sz="2400" dirty="0" smtClean="0">
                <a:ea typeface="Calibri"/>
                <a:cs typeface="Times New Roman"/>
              </a:rPr>
              <a:t>Anxiety Tactics</a:t>
            </a:r>
            <a:endParaRPr lang="en-US" sz="2400" dirty="0">
              <a:ea typeface="Calibri"/>
              <a:cs typeface="Times New Roman"/>
            </a:endParaRPr>
          </a:p>
        </p:txBody>
      </p:sp>
    </p:spTree>
    <p:extLst>
      <p:ext uri="{BB962C8B-B14F-4D97-AF65-F5344CB8AC3E}">
        <p14:creationId xmlns:p14="http://schemas.microsoft.com/office/powerpoint/2010/main" val="3413758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3124200"/>
            <a:ext cx="6019800" cy="941796"/>
          </a:xfrm>
          <a:prstGeom prst="rect">
            <a:avLst/>
          </a:prstGeom>
        </p:spPr>
        <p:txBody>
          <a:bodyPr wrap="square">
            <a:spAutoFit/>
          </a:bodyPr>
          <a:lstStyle/>
          <a:p>
            <a:pPr>
              <a:lnSpc>
                <a:spcPct val="115000"/>
              </a:lnSpc>
              <a:spcAft>
                <a:spcPts val="1000"/>
              </a:spcAft>
            </a:pPr>
            <a:r>
              <a:rPr lang="en-US" sz="2400" b="1" dirty="0">
                <a:solidFill>
                  <a:srgbClr val="76923C"/>
                </a:solidFill>
                <a:ea typeface="Calibri"/>
                <a:cs typeface="Times New Roman"/>
              </a:rPr>
              <a:t>In what ways could the mind-set of fear be a beneficial motivation?</a:t>
            </a:r>
            <a:endParaRPr lang="en-US" sz="2400" dirty="0">
              <a:ea typeface="Calibri"/>
              <a:cs typeface="Times New Roman"/>
            </a:endParaRPr>
          </a:p>
        </p:txBody>
      </p:sp>
    </p:spTree>
    <p:extLst>
      <p:ext uri="{BB962C8B-B14F-4D97-AF65-F5344CB8AC3E}">
        <p14:creationId xmlns:p14="http://schemas.microsoft.com/office/powerpoint/2010/main" val="207361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3126377"/>
            <a:ext cx="5943600" cy="941796"/>
          </a:xfrm>
          <a:prstGeom prst="rect">
            <a:avLst/>
          </a:prstGeom>
        </p:spPr>
        <p:txBody>
          <a:bodyPr wrap="square">
            <a:spAutoFit/>
          </a:bodyPr>
          <a:lstStyle/>
          <a:p>
            <a:pPr>
              <a:lnSpc>
                <a:spcPct val="115000"/>
              </a:lnSpc>
              <a:spcAft>
                <a:spcPts val="1000"/>
              </a:spcAft>
            </a:pPr>
            <a:r>
              <a:rPr lang="en-US" sz="2400" b="1" dirty="0">
                <a:solidFill>
                  <a:srgbClr val="76923C"/>
                </a:solidFill>
                <a:ea typeface="Calibri"/>
                <a:cs typeface="Times New Roman"/>
              </a:rPr>
              <a:t>In what ways could the mind-set of fear be a destructive motivation?</a:t>
            </a:r>
            <a:endParaRPr lang="en-US" sz="2400" dirty="0">
              <a:ea typeface="Calibri"/>
              <a:cs typeface="Times New Roman"/>
            </a:endParaRPr>
          </a:p>
        </p:txBody>
      </p:sp>
    </p:spTree>
    <p:extLst>
      <p:ext uri="{BB962C8B-B14F-4D97-AF65-F5344CB8AC3E}">
        <p14:creationId xmlns:p14="http://schemas.microsoft.com/office/powerpoint/2010/main" val="2152579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31371"/>
            <a:ext cx="2261773"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Luke 8:35-37</a:t>
            </a:r>
            <a:endParaRPr lang="en-US" sz="2000" dirty="0">
              <a:ea typeface="Calibri"/>
              <a:cs typeface="Times New Roman"/>
            </a:endParaRPr>
          </a:p>
        </p:txBody>
      </p:sp>
      <p:sp>
        <p:nvSpPr>
          <p:cNvPr id="3" name="Rectangle 2"/>
          <p:cNvSpPr/>
          <p:nvPr/>
        </p:nvSpPr>
        <p:spPr>
          <a:xfrm>
            <a:off x="509451" y="2209800"/>
            <a:ext cx="8153400" cy="3046988"/>
          </a:xfrm>
          <a:prstGeom prst="rect">
            <a:avLst/>
          </a:prstGeom>
        </p:spPr>
        <p:txBody>
          <a:bodyPr wrap="square">
            <a:spAutoFit/>
          </a:bodyPr>
          <a:lstStyle/>
          <a:p>
            <a:r>
              <a:rPr lang="en-US" sz="2400" b="1" dirty="0">
                <a:ea typeface="Calibri"/>
                <a:cs typeface="Times New Roman"/>
              </a:rPr>
              <a:t>35 </a:t>
            </a:r>
            <a:r>
              <a:rPr lang="en-US" sz="2400" dirty="0">
                <a:ea typeface="Calibri"/>
                <a:cs typeface="Times New Roman"/>
              </a:rPr>
              <a:t>Then people went out to see what had happened, and </a:t>
            </a:r>
            <a:r>
              <a:rPr lang="en-US" sz="2400" b="1" dirty="0">
                <a:solidFill>
                  <a:srgbClr val="E46C0A"/>
                </a:solidFill>
                <a:ea typeface="Calibri"/>
                <a:cs typeface="Times New Roman"/>
              </a:rPr>
              <a:t>they came to Jesus and found the man from whom the demons had gone, sitting at the feet of Jesus, clothed and in his right mind, and they were afraid [terrified].</a:t>
            </a:r>
            <a:r>
              <a:rPr lang="en-US" sz="2400" dirty="0">
                <a:solidFill>
                  <a:srgbClr val="E46C0A"/>
                </a:solidFill>
                <a:ea typeface="Calibri"/>
                <a:cs typeface="Times New Roman"/>
              </a:rPr>
              <a:t> </a:t>
            </a:r>
            <a:r>
              <a:rPr lang="en-US" sz="2400" b="1" dirty="0">
                <a:ea typeface="Calibri"/>
                <a:cs typeface="Times New Roman"/>
              </a:rPr>
              <a:t>36 </a:t>
            </a:r>
            <a:r>
              <a:rPr lang="en-US" sz="2400" dirty="0">
                <a:ea typeface="Calibri"/>
                <a:cs typeface="Times New Roman"/>
              </a:rPr>
              <a:t>And those who had seen it told them how the demon-possessed</a:t>
            </a:r>
            <a:r>
              <a:rPr lang="en-US" sz="2400" b="1" dirty="0">
                <a:ea typeface="Calibri"/>
                <a:cs typeface="Times New Roman"/>
              </a:rPr>
              <a:t> </a:t>
            </a:r>
            <a:r>
              <a:rPr lang="en-US" sz="2400" dirty="0">
                <a:ea typeface="Calibri"/>
                <a:cs typeface="Times New Roman"/>
              </a:rPr>
              <a:t>man had been healed. </a:t>
            </a:r>
            <a:r>
              <a:rPr lang="en-US" sz="2400" b="1" dirty="0">
                <a:ea typeface="Calibri"/>
                <a:cs typeface="Times New Roman"/>
              </a:rPr>
              <a:t>37 </a:t>
            </a:r>
            <a:r>
              <a:rPr lang="en-US" sz="2400" b="1" dirty="0">
                <a:solidFill>
                  <a:srgbClr val="E46C0A"/>
                </a:solidFill>
                <a:ea typeface="Calibri"/>
                <a:cs typeface="Times New Roman"/>
              </a:rPr>
              <a:t>Then all the people of the surrounding country of the </a:t>
            </a:r>
            <a:r>
              <a:rPr lang="en-US" sz="2400" b="1" dirty="0" err="1">
                <a:solidFill>
                  <a:srgbClr val="E46C0A"/>
                </a:solidFill>
                <a:ea typeface="Calibri"/>
                <a:cs typeface="Times New Roman"/>
              </a:rPr>
              <a:t>Gerasenes</a:t>
            </a:r>
            <a:r>
              <a:rPr lang="en-US" sz="2400" b="1" dirty="0">
                <a:solidFill>
                  <a:srgbClr val="E46C0A"/>
                </a:solidFill>
                <a:ea typeface="Calibri"/>
                <a:cs typeface="Times New Roman"/>
              </a:rPr>
              <a:t> asked him to depart from them, for they were seized with great fear [terror].</a:t>
            </a:r>
            <a:r>
              <a:rPr lang="en-US" sz="2400" dirty="0">
                <a:ea typeface="Calibri"/>
                <a:cs typeface="Times New Roman"/>
              </a:rPr>
              <a:t> </a:t>
            </a:r>
            <a:endParaRPr lang="en-US" sz="2400" dirty="0"/>
          </a:p>
        </p:txBody>
      </p:sp>
    </p:spTree>
    <p:extLst>
      <p:ext uri="{BB962C8B-B14F-4D97-AF65-F5344CB8AC3E}">
        <p14:creationId xmlns:p14="http://schemas.microsoft.com/office/powerpoint/2010/main" val="178838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2695033"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Matthew 28:2-4</a:t>
            </a:r>
            <a:endParaRPr lang="en-US" sz="2400" dirty="0">
              <a:ea typeface="Calibri"/>
              <a:cs typeface="Times New Roman"/>
            </a:endParaRPr>
          </a:p>
        </p:txBody>
      </p:sp>
      <p:sp>
        <p:nvSpPr>
          <p:cNvPr id="3" name="Rectangle 2"/>
          <p:cNvSpPr/>
          <p:nvPr/>
        </p:nvSpPr>
        <p:spPr>
          <a:xfrm>
            <a:off x="990600" y="2413338"/>
            <a:ext cx="7010400" cy="2308324"/>
          </a:xfrm>
          <a:prstGeom prst="rect">
            <a:avLst/>
          </a:prstGeom>
        </p:spPr>
        <p:txBody>
          <a:bodyPr wrap="square">
            <a:spAutoFit/>
          </a:bodyPr>
          <a:lstStyle/>
          <a:p>
            <a:r>
              <a:rPr lang="en-US" sz="2400" b="1" dirty="0">
                <a:ea typeface="Calibri"/>
                <a:cs typeface="Times New Roman"/>
              </a:rPr>
              <a:t>2</a:t>
            </a:r>
            <a:r>
              <a:rPr lang="en-US" sz="2400" dirty="0">
                <a:ea typeface="Calibri"/>
                <a:cs typeface="Times New Roman"/>
              </a:rPr>
              <a:t> There was a violent earthquake, for an angel of the Lord came down from heaven and, going to the tomb, rolled back the stone and sat on it.   </a:t>
            </a:r>
            <a:r>
              <a:rPr lang="en-US" sz="2400" b="1" dirty="0">
                <a:ea typeface="Calibri"/>
                <a:cs typeface="Times New Roman"/>
              </a:rPr>
              <a:t>3 </a:t>
            </a:r>
            <a:r>
              <a:rPr lang="en-US" sz="2400" dirty="0">
                <a:ea typeface="Calibri"/>
                <a:cs typeface="Times New Roman"/>
              </a:rPr>
              <a:t>His appearance was like lightning, and his clothes were white as snow</a:t>
            </a:r>
            <a:r>
              <a:rPr lang="en-US" sz="2400" b="1" dirty="0">
                <a:solidFill>
                  <a:srgbClr val="E46C0A"/>
                </a:solidFill>
                <a:ea typeface="Calibri"/>
                <a:cs typeface="Times New Roman"/>
              </a:rPr>
              <a:t>. 4 The guards were so afraid [terrified] of him that they shook and became like dead men.</a:t>
            </a:r>
            <a:endParaRPr lang="en-US" sz="2400" dirty="0"/>
          </a:p>
        </p:txBody>
      </p:sp>
    </p:spTree>
    <p:extLst>
      <p:ext uri="{BB962C8B-B14F-4D97-AF65-F5344CB8AC3E}">
        <p14:creationId xmlns:p14="http://schemas.microsoft.com/office/powerpoint/2010/main" val="4076393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690336"/>
            <a:ext cx="7391400" cy="1569660"/>
          </a:xfrm>
          <a:prstGeom prst="rect">
            <a:avLst/>
          </a:prstGeom>
        </p:spPr>
        <p:txBody>
          <a:bodyPr wrap="square">
            <a:spAutoFit/>
          </a:bodyPr>
          <a:lstStyle/>
          <a:p>
            <a:r>
              <a:rPr lang="en-US" sz="2400" dirty="0">
                <a:solidFill>
                  <a:prstClr val="black"/>
                </a:solidFill>
                <a:ea typeface="Calibri"/>
                <a:cs typeface="Times New Roman"/>
              </a:rPr>
              <a:t>30 I will no longer talk much with you, for the ruler of this world is coming. </a:t>
            </a:r>
            <a:r>
              <a:rPr lang="en-US" sz="2400" b="1" dirty="0">
                <a:solidFill>
                  <a:srgbClr val="E36C0A"/>
                </a:solidFill>
                <a:ea typeface="Calibri"/>
                <a:cs typeface="Times New Roman"/>
              </a:rPr>
              <a:t>He has no </a:t>
            </a:r>
            <a:r>
              <a:rPr lang="en-US" sz="2400" b="1" dirty="0" smtClean="0">
                <a:solidFill>
                  <a:srgbClr val="E36C0A"/>
                </a:solidFill>
                <a:ea typeface="Calibri"/>
                <a:cs typeface="Times New Roman"/>
              </a:rPr>
              <a:t>claim/hold </a:t>
            </a:r>
            <a:r>
              <a:rPr lang="en-US" sz="2400" b="1" dirty="0">
                <a:solidFill>
                  <a:srgbClr val="E36C0A"/>
                </a:solidFill>
                <a:ea typeface="Calibri"/>
                <a:cs typeface="Times New Roman"/>
              </a:rPr>
              <a:t>on me, </a:t>
            </a:r>
            <a:r>
              <a:rPr lang="en-US" sz="2400" dirty="0">
                <a:solidFill>
                  <a:prstClr val="black"/>
                </a:solidFill>
                <a:ea typeface="Calibri"/>
                <a:cs typeface="Times New Roman"/>
              </a:rPr>
              <a:t>31 but I do as the Father has commanded me, so that the world may know that I love the Father. Rise, let us go from here. </a:t>
            </a:r>
            <a:endParaRPr lang="en-US" sz="2400" dirty="0">
              <a:solidFill>
                <a:prstClr val="black"/>
              </a:solidFill>
            </a:endParaRPr>
          </a:p>
        </p:txBody>
      </p:sp>
      <p:sp>
        <p:nvSpPr>
          <p:cNvPr id="3" name="Rectangle 2"/>
          <p:cNvSpPr/>
          <p:nvPr/>
        </p:nvSpPr>
        <p:spPr>
          <a:xfrm>
            <a:off x="605529" y="1371600"/>
            <a:ext cx="2425664"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John 14:30-31</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122877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2576731"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1 Peter 3:13-14</a:t>
            </a:r>
            <a:endParaRPr lang="en-US" sz="2400" dirty="0">
              <a:ea typeface="Calibri"/>
              <a:cs typeface="Times New Roman"/>
            </a:endParaRPr>
          </a:p>
        </p:txBody>
      </p:sp>
      <p:sp>
        <p:nvSpPr>
          <p:cNvPr id="3" name="Rectangle 2"/>
          <p:cNvSpPr/>
          <p:nvPr/>
        </p:nvSpPr>
        <p:spPr>
          <a:xfrm>
            <a:off x="1066800" y="2551837"/>
            <a:ext cx="7010400" cy="1938992"/>
          </a:xfrm>
          <a:prstGeom prst="rect">
            <a:avLst/>
          </a:prstGeom>
        </p:spPr>
        <p:txBody>
          <a:bodyPr wrap="square">
            <a:spAutoFit/>
          </a:bodyPr>
          <a:lstStyle/>
          <a:p>
            <a:r>
              <a:rPr lang="en-US" sz="2400" b="1" dirty="0">
                <a:ea typeface="Calibri"/>
                <a:cs typeface="Times New Roman"/>
              </a:rPr>
              <a:t>13 </a:t>
            </a:r>
            <a:r>
              <a:rPr lang="en-US" sz="2400" dirty="0">
                <a:ea typeface="Calibri"/>
                <a:cs typeface="Times New Roman"/>
              </a:rPr>
              <a:t>Now</a:t>
            </a:r>
            <a:r>
              <a:rPr lang="en-US" sz="2400" b="1" dirty="0">
                <a:ea typeface="Calibri"/>
                <a:cs typeface="Times New Roman"/>
              </a:rPr>
              <a:t> </a:t>
            </a:r>
            <a:r>
              <a:rPr lang="en-US" sz="2400" dirty="0">
                <a:ea typeface="Calibri"/>
                <a:cs typeface="Times New Roman"/>
              </a:rPr>
              <a:t>who is there to harm you if you are zealous for what is good? </a:t>
            </a:r>
            <a:r>
              <a:rPr lang="en-US" sz="2400" b="1" dirty="0">
                <a:ea typeface="Calibri"/>
                <a:cs typeface="Times New Roman"/>
              </a:rPr>
              <a:t>14 </a:t>
            </a:r>
            <a:r>
              <a:rPr lang="en-US" sz="2400" dirty="0">
                <a:ea typeface="Calibri"/>
                <a:cs typeface="Times New Roman"/>
              </a:rPr>
              <a:t>But even if you should suffer for righteousness' sake, you will be blessed.</a:t>
            </a:r>
            <a:r>
              <a:rPr lang="en-US" sz="2400" b="1" dirty="0">
                <a:ea typeface="Calibri"/>
                <a:cs typeface="Times New Roman"/>
              </a:rPr>
              <a:t> </a:t>
            </a:r>
            <a:r>
              <a:rPr lang="en-US" sz="2400" b="1" dirty="0">
                <a:solidFill>
                  <a:srgbClr val="E46C0A"/>
                </a:solidFill>
                <a:ea typeface="Calibri"/>
                <a:cs typeface="Times New Roman"/>
              </a:rPr>
              <a:t>Have no </a:t>
            </a:r>
            <a:r>
              <a:rPr lang="en-US" sz="2400" b="1" dirty="0" smtClean="0">
                <a:solidFill>
                  <a:srgbClr val="E46C0A"/>
                </a:solidFill>
                <a:ea typeface="Calibri"/>
                <a:cs typeface="Times New Roman"/>
              </a:rPr>
              <a:t>fear [terror] </a:t>
            </a:r>
            <a:r>
              <a:rPr lang="en-US" sz="2400" b="1" dirty="0">
                <a:solidFill>
                  <a:srgbClr val="E46C0A"/>
                </a:solidFill>
                <a:ea typeface="Calibri"/>
                <a:cs typeface="Times New Roman"/>
              </a:rPr>
              <a:t>of them, nor be </a:t>
            </a:r>
            <a:r>
              <a:rPr lang="en-US" sz="2400" b="1" dirty="0" smtClean="0">
                <a:solidFill>
                  <a:srgbClr val="E46C0A"/>
                </a:solidFill>
                <a:ea typeface="Calibri"/>
                <a:cs typeface="Times New Roman"/>
              </a:rPr>
              <a:t>troubled [agitated], </a:t>
            </a:r>
            <a:r>
              <a:rPr lang="en-US" sz="2400" b="1" dirty="0">
                <a:solidFill>
                  <a:srgbClr val="E46C0A"/>
                </a:solidFill>
                <a:ea typeface="Calibri"/>
                <a:cs typeface="Times New Roman"/>
              </a:rPr>
              <a:t>15 but in your hearts regard Christ the Lord as holy,</a:t>
            </a:r>
            <a:r>
              <a:rPr lang="en-US" sz="2400" dirty="0">
                <a:ea typeface="Calibri"/>
                <a:cs typeface="Times New Roman"/>
              </a:rPr>
              <a:t> </a:t>
            </a:r>
            <a:endParaRPr lang="en-US" sz="2400" dirty="0"/>
          </a:p>
        </p:txBody>
      </p:sp>
    </p:spTree>
    <p:extLst>
      <p:ext uri="{BB962C8B-B14F-4D97-AF65-F5344CB8AC3E}">
        <p14:creationId xmlns:p14="http://schemas.microsoft.com/office/powerpoint/2010/main" val="286747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pPr marL="0" marR="0">
              <a:lnSpc>
                <a:spcPct val="115000"/>
              </a:lnSpc>
              <a:spcBef>
                <a:spcPts val="0"/>
              </a:spcBef>
              <a:spcAft>
                <a:spcPts val="1000"/>
              </a:spcAft>
            </a:pPr>
            <a:r>
              <a:rPr lang="en-US" sz="2700" b="1" dirty="0">
                <a:solidFill>
                  <a:srgbClr val="77933C"/>
                </a:solidFill>
                <a:ea typeface="Calibri"/>
                <a:cs typeface="Times New Roman"/>
              </a:rPr>
              <a:t>What is the difference between these two passages</a:t>
            </a:r>
            <a:r>
              <a:rPr lang="en-US" sz="2700" b="1" dirty="0" smtClean="0">
                <a:solidFill>
                  <a:srgbClr val="77933C"/>
                </a:solidFill>
                <a:ea typeface="Calibri"/>
                <a:cs typeface="Times New Roman"/>
              </a:rPr>
              <a:t>?</a:t>
            </a:r>
            <a:endParaRPr lang="en-US" dirty="0"/>
          </a:p>
        </p:txBody>
      </p:sp>
      <p:sp>
        <p:nvSpPr>
          <p:cNvPr id="3" name="Text Placeholder 2"/>
          <p:cNvSpPr>
            <a:spLocks noGrp="1"/>
          </p:cNvSpPr>
          <p:nvPr>
            <p:ph type="body" idx="1"/>
          </p:nvPr>
        </p:nvSpPr>
        <p:spPr>
          <a:xfrm>
            <a:off x="304800" y="1524000"/>
            <a:ext cx="4040188" cy="639762"/>
          </a:xfrm>
        </p:spPr>
        <p:txBody>
          <a:bodyPr/>
          <a:lstStyle/>
          <a:p>
            <a:r>
              <a:rPr lang="en-US" dirty="0" smtClean="0">
                <a:ea typeface="Calibri"/>
                <a:cs typeface="Times New Roman"/>
              </a:rPr>
              <a:t>Luke 8:37</a:t>
            </a:r>
            <a:endParaRPr lang="en-US" dirty="0"/>
          </a:p>
        </p:txBody>
      </p:sp>
      <p:sp>
        <p:nvSpPr>
          <p:cNvPr id="4" name="Content Placeholder 3"/>
          <p:cNvSpPr>
            <a:spLocks noGrp="1"/>
          </p:cNvSpPr>
          <p:nvPr>
            <p:ph sz="half" idx="2"/>
          </p:nvPr>
        </p:nvSpPr>
        <p:spPr>
          <a:xfrm>
            <a:off x="304800" y="2514600"/>
            <a:ext cx="4040188" cy="3951288"/>
          </a:xfrm>
        </p:spPr>
        <p:txBody>
          <a:bodyPr/>
          <a:lstStyle/>
          <a:p>
            <a:r>
              <a:rPr lang="en-US" b="1" dirty="0" smtClean="0">
                <a:solidFill>
                  <a:srgbClr val="E46C0A"/>
                </a:solidFill>
                <a:ea typeface="Calibri"/>
                <a:cs typeface="Times New Roman"/>
              </a:rPr>
              <a:t>Then </a:t>
            </a:r>
            <a:r>
              <a:rPr lang="en-US" b="1" dirty="0">
                <a:solidFill>
                  <a:srgbClr val="E46C0A"/>
                </a:solidFill>
                <a:ea typeface="Calibri"/>
                <a:cs typeface="Times New Roman"/>
              </a:rPr>
              <a:t>all the people of the surrounding country of the </a:t>
            </a:r>
            <a:r>
              <a:rPr lang="en-US" b="1" dirty="0" err="1">
                <a:solidFill>
                  <a:srgbClr val="E46C0A"/>
                </a:solidFill>
                <a:ea typeface="Calibri"/>
                <a:cs typeface="Times New Roman"/>
              </a:rPr>
              <a:t>Gerasenes</a:t>
            </a:r>
            <a:r>
              <a:rPr lang="en-US" b="1" dirty="0">
                <a:solidFill>
                  <a:srgbClr val="E46C0A"/>
                </a:solidFill>
                <a:ea typeface="Calibri"/>
                <a:cs typeface="Times New Roman"/>
              </a:rPr>
              <a:t> asked him to depart from them, for they were seized with great fear [terror].</a:t>
            </a:r>
            <a:r>
              <a:rPr lang="en-US" b="1" dirty="0" smtClean="0">
                <a:solidFill>
                  <a:srgbClr val="E46C0A"/>
                </a:solidFill>
                <a:ea typeface="Calibri"/>
                <a:cs typeface="Times New Roman"/>
              </a:rPr>
              <a:t>.</a:t>
            </a:r>
            <a:r>
              <a:rPr lang="en-US" dirty="0" smtClean="0">
                <a:solidFill>
                  <a:srgbClr val="E46C0A"/>
                </a:solidFill>
                <a:ea typeface="Calibri"/>
                <a:cs typeface="Times New Roman"/>
              </a:rPr>
              <a:t> </a:t>
            </a:r>
            <a:endParaRPr lang="en-US" dirty="0"/>
          </a:p>
        </p:txBody>
      </p:sp>
      <p:sp>
        <p:nvSpPr>
          <p:cNvPr id="5" name="Text Placeholder 4"/>
          <p:cNvSpPr>
            <a:spLocks noGrp="1"/>
          </p:cNvSpPr>
          <p:nvPr>
            <p:ph type="body" sz="quarter" idx="3"/>
          </p:nvPr>
        </p:nvSpPr>
        <p:spPr/>
        <p:txBody>
          <a:bodyPr/>
          <a:lstStyle/>
          <a:p>
            <a:r>
              <a:rPr lang="en-US" dirty="0">
                <a:ea typeface="Calibri"/>
                <a:cs typeface="Times New Roman"/>
              </a:rPr>
              <a:t>1 Peter </a:t>
            </a:r>
            <a:r>
              <a:rPr lang="en-US" dirty="0" smtClean="0">
                <a:ea typeface="Calibri"/>
                <a:cs typeface="Times New Roman"/>
              </a:rPr>
              <a:t>3:14</a:t>
            </a:r>
            <a:endParaRPr lang="en-US" dirty="0"/>
          </a:p>
        </p:txBody>
      </p:sp>
      <p:sp>
        <p:nvSpPr>
          <p:cNvPr id="6" name="Content Placeholder 5"/>
          <p:cNvSpPr>
            <a:spLocks noGrp="1"/>
          </p:cNvSpPr>
          <p:nvPr>
            <p:ph sz="quarter" idx="4"/>
          </p:nvPr>
        </p:nvSpPr>
        <p:spPr>
          <a:xfrm>
            <a:off x="4648200" y="2438400"/>
            <a:ext cx="4041775" cy="3951288"/>
          </a:xfrm>
        </p:spPr>
        <p:txBody>
          <a:bodyPr/>
          <a:lstStyle/>
          <a:p>
            <a:r>
              <a:rPr lang="en-US" b="1" dirty="0">
                <a:solidFill>
                  <a:srgbClr val="E46C0A"/>
                </a:solidFill>
                <a:ea typeface="Calibri"/>
                <a:cs typeface="Times New Roman"/>
              </a:rPr>
              <a:t>Have no </a:t>
            </a:r>
            <a:r>
              <a:rPr lang="en-US" b="1" dirty="0" smtClean="0">
                <a:solidFill>
                  <a:srgbClr val="E46C0A"/>
                </a:solidFill>
                <a:ea typeface="Calibri"/>
                <a:cs typeface="Times New Roman"/>
              </a:rPr>
              <a:t>fear [terror] </a:t>
            </a:r>
            <a:r>
              <a:rPr lang="en-US" b="1" dirty="0">
                <a:solidFill>
                  <a:srgbClr val="E46C0A"/>
                </a:solidFill>
                <a:ea typeface="Calibri"/>
                <a:cs typeface="Times New Roman"/>
              </a:rPr>
              <a:t>of </a:t>
            </a:r>
            <a:r>
              <a:rPr lang="en-US" b="1" dirty="0" smtClean="0">
                <a:solidFill>
                  <a:srgbClr val="E46C0A"/>
                </a:solidFill>
                <a:ea typeface="Calibri"/>
                <a:cs typeface="Times New Roman"/>
              </a:rPr>
              <a:t>them, </a:t>
            </a:r>
            <a:r>
              <a:rPr lang="en-US" b="1" dirty="0">
                <a:solidFill>
                  <a:srgbClr val="E46C0A"/>
                </a:solidFill>
                <a:ea typeface="Calibri"/>
                <a:cs typeface="Times New Roman"/>
              </a:rPr>
              <a:t>nor be </a:t>
            </a:r>
            <a:r>
              <a:rPr lang="en-US" b="1" dirty="0" smtClean="0">
                <a:solidFill>
                  <a:srgbClr val="E46C0A"/>
                </a:solidFill>
                <a:ea typeface="Calibri"/>
                <a:cs typeface="Times New Roman"/>
              </a:rPr>
              <a:t>troubled [agitated], </a:t>
            </a:r>
            <a:r>
              <a:rPr lang="en-US" b="1" dirty="0">
                <a:solidFill>
                  <a:srgbClr val="E46C0A"/>
                </a:solidFill>
                <a:ea typeface="Calibri"/>
                <a:cs typeface="Times New Roman"/>
              </a:rPr>
              <a:t>15 but in your hearts regard Christ the Lord as holy,</a:t>
            </a:r>
            <a:endParaRPr lang="en-US" dirty="0"/>
          </a:p>
        </p:txBody>
      </p:sp>
    </p:spTree>
    <p:extLst>
      <p:ext uri="{BB962C8B-B14F-4D97-AF65-F5344CB8AC3E}">
        <p14:creationId xmlns:p14="http://schemas.microsoft.com/office/powerpoint/2010/main" val="1129440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2797112" cy="492122"/>
          </a:xfrm>
          <a:prstGeom prst="rect">
            <a:avLst/>
          </a:prstGeom>
        </p:spPr>
        <p:txBody>
          <a:bodyPr wrap="none">
            <a:spAutoFit/>
          </a:bodyPr>
          <a:lstStyle/>
          <a:p>
            <a:pPr indent="457200">
              <a:lnSpc>
                <a:spcPct val="115000"/>
              </a:lnSpc>
              <a:spcAft>
                <a:spcPts val="1000"/>
              </a:spcAft>
            </a:pPr>
            <a:r>
              <a:rPr lang="en-US" sz="2400" b="1" dirty="0">
                <a:ea typeface="Calibri"/>
                <a:cs typeface="Times New Roman"/>
              </a:rPr>
              <a:t>Hebrews 2:14-18</a:t>
            </a:r>
            <a:endParaRPr lang="en-US" sz="2400" dirty="0">
              <a:ea typeface="Calibri"/>
              <a:cs typeface="Times New Roman"/>
            </a:endParaRPr>
          </a:p>
        </p:txBody>
      </p:sp>
      <p:sp>
        <p:nvSpPr>
          <p:cNvPr id="3" name="Rectangle 2"/>
          <p:cNvSpPr/>
          <p:nvPr/>
        </p:nvSpPr>
        <p:spPr>
          <a:xfrm>
            <a:off x="609600" y="1305342"/>
            <a:ext cx="8153400" cy="4524315"/>
          </a:xfrm>
          <a:prstGeom prst="rect">
            <a:avLst/>
          </a:prstGeom>
        </p:spPr>
        <p:txBody>
          <a:bodyPr wrap="square">
            <a:spAutoFit/>
          </a:bodyPr>
          <a:lstStyle/>
          <a:p>
            <a:r>
              <a:rPr lang="en-US" sz="2400" b="1" dirty="0">
                <a:solidFill>
                  <a:srgbClr val="E36C0A"/>
                </a:solidFill>
                <a:ea typeface="Calibri"/>
                <a:cs typeface="Times New Roman"/>
              </a:rPr>
              <a:t>14 Since therefore the children share in flesh and blood, he himself likewise partook of the same things, that through death he might destroy </a:t>
            </a:r>
            <a:r>
              <a:rPr lang="en-US" sz="2400" b="1" dirty="0" smtClean="0">
                <a:solidFill>
                  <a:srgbClr val="E36C0A"/>
                </a:solidFill>
                <a:ea typeface="Calibri"/>
                <a:cs typeface="Times New Roman"/>
              </a:rPr>
              <a:t>[render useless] the </a:t>
            </a:r>
            <a:r>
              <a:rPr lang="en-US" sz="2400" b="1" dirty="0">
                <a:solidFill>
                  <a:srgbClr val="E36C0A"/>
                </a:solidFill>
                <a:ea typeface="Calibri"/>
                <a:cs typeface="Times New Roman"/>
              </a:rPr>
              <a:t>one who has the power of death, that is, the devil, 15 and deliver all those who through fear [terror] of death were subject to lifelong slavery.</a:t>
            </a:r>
            <a:r>
              <a:rPr lang="en-US" sz="2400" dirty="0">
                <a:solidFill>
                  <a:srgbClr val="E36C0A"/>
                </a:solidFill>
                <a:ea typeface="Calibri"/>
                <a:cs typeface="Times New Roman"/>
              </a:rPr>
              <a:t> </a:t>
            </a:r>
            <a:r>
              <a:rPr lang="en-US" sz="2400" b="1" dirty="0">
                <a:ea typeface="Calibri"/>
                <a:cs typeface="Times New Roman"/>
              </a:rPr>
              <a:t>16 </a:t>
            </a:r>
            <a:r>
              <a:rPr lang="en-US" sz="2400" dirty="0">
                <a:ea typeface="Calibri"/>
                <a:cs typeface="Times New Roman"/>
              </a:rPr>
              <a:t>For surely it is not angels that he helps, but he</a:t>
            </a:r>
            <a:r>
              <a:rPr lang="en-US" sz="2400" b="1" dirty="0">
                <a:ea typeface="Calibri"/>
                <a:cs typeface="Times New Roman"/>
              </a:rPr>
              <a:t> </a:t>
            </a:r>
            <a:r>
              <a:rPr lang="en-US" sz="2400" dirty="0">
                <a:ea typeface="Calibri"/>
                <a:cs typeface="Times New Roman"/>
              </a:rPr>
              <a:t>helps the offspring of Abraham. </a:t>
            </a:r>
            <a:r>
              <a:rPr lang="en-US" sz="2400" b="1" dirty="0">
                <a:ea typeface="Calibri"/>
                <a:cs typeface="Times New Roman"/>
              </a:rPr>
              <a:t>17 </a:t>
            </a:r>
            <a:r>
              <a:rPr lang="en-US" sz="2400" dirty="0">
                <a:ea typeface="Calibri"/>
                <a:cs typeface="Times New Roman"/>
              </a:rPr>
              <a:t>Therefore he had</a:t>
            </a:r>
            <a:r>
              <a:rPr lang="en-US" sz="2400" b="1" dirty="0">
                <a:ea typeface="Calibri"/>
                <a:cs typeface="Times New Roman"/>
              </a:rPr>
              <a:t> </a:t>
            </a:r>
            <a:r>
              <a:rPr lang="en-US" sz="2400" dirty="0">
                <a:ea typeface="Calibri"/>
                <a:cs typeface="Times New Roman"/>
              </a:rPr>
              <a:t>to be made like his brothers in every respect,</a:t>
            </a:r>
            <a:r>
              <a:rPr lang="en-US" sz="2400" b="1" dirty="0">
                <a:ea typeface="Calibri"/>
                <a:cs typeface="Times New Roman"/>
              </a:rPr>
              <a:t> </a:t>
            </a:r>
            <a:r>
              <a:rPr lang="en-US" sz="2400" dirty="0">
                <a:ea typeface="Calibri"/>
                <a:cs typeface="Times New Roman"/>
              </a:rPr>
              <a:t>so that he might become a merciful and faithful high priest</a:t>
            </a:r>
            <a:r>
              <a:rPr lang="en-US" sz="2400" b="1" dirty="0">
                <a:ea typeface="Calibri"/>
                <a:cs typeface="Times New Roman"/>
              </a:rPr>
              <a:t> </a:t>
            </a:r>
            <a:r>
              <a:rPr lang="en-US" sz="2400" dirty="0">
                <a:ea typeface="Calibri"/>
                <a:cs typeface="Times New Roman"/>
              </a:rPr>
              <a:t>in the service of God, to make propitiation for the sins of the people. </a:t>
            </a:r>
            <a:r>
              <a:rPr lang="en-US" sz="2400" b="1" dirty="0">
                <a:solidFill>
                  <a:srgbClr val="E36C0A"/>
                </a:solidFill>
                <a:ea typeface="Calibri"/>
                <a:cs typeface="Times New Roman"/>
              </a:rPr>
              <a:t>18 For because he himself has suffered when tempted, he is able to help [aid/relieve] those who are being tempted [tested].</a:t>
            </a:r>
            <a:endParaRPr lang="en-US" sz="2400" dirty="0"/>
          </a:p>
        </p:txBody>
      </p:sp>
    </p:spTree>
    <p:extLst>
      <p:ext uri="{BB962C8B-B14F-4D97-AF65-F5344CB8AC3E}">
        <p14:creationId xmlns:p14="http://schemas.microsoft.com/office/powerpoint/2010/main" val="3137817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3886200"/>
            <a:ext cx="5562600" cy="941796"/>
          </a:xfrm>
          <a:prstGeom prst="rect">
            <a:avLst/>
          </a:prstGeom>
        </p:spPr>
        <p:txBody>
          <a:bodyPr wrap="square">
            <a:spAutoFit/>
          </a:bodyPr>
          <a:lstStyle/>
          <a:p>
            <a:pPr>
              <a:lnSpc>
                <a:spcPct val="115000"/>
              </a:lnSpc>
              <a:spcAft>
                <a:spcPts val="1000"/>
              </a:spcAft>
            </a:pPr>
            <a:r>
              <a:rPr lang="en-US" sz="2400" b="1" dirty="0">
                <a:solidFill>
                  <a:srgbClr val="77933C"/>
                </a:solidFill>
                <a:ea typeface="Calibri"/>
                <a:cs typeface="Times New Roman"/>
              </a:rPr>
              <a:t>Jesus destroys the devil, but how do we take advantage of what Jesus has done?</a:t>
            </a:r>
            <a:endParaRPr lang="en-US" sz="2400" dirty="0">
              <a:ea typeface="Calibri"/>
              <a:cs typeface="Times New Roman"/>
            </a:endParaRPr>
          </a:p>
        </p:txBody>
      </p:sp>
      <p:sp>
        <p:nvSpPr>
          <p:cNvPr id="3" name="Rectangle 2"/>
          <p:cNvSpPr/>
          <p:nvPr/>
        </p:nvSpPr>
        <p:spPr>
          <a:xfrm>
            <a:off x="762000" y="533400"/>
            <a:ext cx="7696200" cy="1366528"/>
          </a:xfrm>
          <a:prstGeom prst="rect">
            <a:avLst/>
          </a:prstGeom>
        </p:spPr>
        <p:txBody>
          <a:bodyPr wrap="square">
            <a:spAutoFit/>
          </a:bodyPr>
          <a:lstStyle/>
          <a:p>
            <a:pPr>
              <a:lnSpc>
                <a:spcPct val="115000"/>
              </a:lnSpc>
              <a:spcAft>
                <a:spcPts val="1000"/>
              </a:spcAft>
            </a:pPr>
            <a:r>
              <a:rPr lang="en-US" sz="2400" b="1" dirty="0">
                <a:solidFill>
                  <a:srgbClr val="E36C0A"/>
                </a:solidFill>
                <a:ea typeface="Calibri"/>
                <a:cs typeface="Times New Roman"/>
              </a:rPr>
              <a:t>…that through death he (Jesus) might destroy [render useless] the one who has the power of death, that is, the </a:t>
            </a:r>
            <a:r>
              <a:rPr lang="en-US" sz="2400" b="1" dirty="0" smtClean="0">
                <a:solidFill>
                  <a:srgbClr val="E36C0A"/>
                </a:solidFill>
                <a:ea typeface="Calibri"/>
                <a:cs typeface="Times New Roman"/>
              </a:rPr>
              <a:t>devil…</a:t>
            </a:r>
            <a:endParaRPr lang="en-US" sz="2400" dirty="0">
              <a:ea typeface="Calibri"/>
              <a:cs typeface="Times New Roman"/>
            </a:endParaRPr>
          </a:p>
        </p:txBody>
      </p:sp>
    </p:spTree>
    <p:extLst>
      <p:ext uri="{BB962C8B-B14F-4D97-AF65-F5344CB8AC3E}">
        <p14:creationId xmlns:p14="http://schemas.microsoft.com/office/powerpoint/2010/main" val="3914025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33400"/>
            <a:ext cx="2032929" cy="492122"/>
          </a:xfrm>
          <a:prstGeom prst="rect">
            <a:avLst/>
          </a:prstGeom>
        </p:spPr>
        <p:txBody>
          <a:bodyPr wrap="none">
            <a:spAutoFit/>
          </a:bodyPr>
          <a:lstStyle/>
          <a:p>
            <a:pPr>
              <a:lnSpc>
                <a:spcPct val="115000"/>
              </a:lnSpc>
              <a:spcAft>
                <a:spcPts val="1000"/>
              </a:spcAft>
            </a:pPr>
            <a:r>
              <a:rPr lang="en-US" sz="2400" b="1" dirty="0">
                <a:ea typeface="Calibri"/>
                <a:cs typeface="Times New Roman"/>
              </a:rPr>
              <a:t>1 John 4:15-18</a:t>
            </a:r>
            <a:endParaRPr lang="en-US" sz="2400" dirty="0">
              <a:ea typeface="Calibri"/>
              <a:cs typeface="Times New Roman"/>
            </a:endParaRPr>
          </a:p>
        </p:txBody>
      </p:sp>
      <p:sp>
        <p:nvSpPr>
          <p:cNvPr id="3" name="Rectangle 2"/>
          <p:cNvSpPr/>
          <p:nvPr/>
        </p:nvSpPr>
        <p:spPr>
          <a:xfrm>
            <a:off x="457200" y="1447800"/>
            <a:ext cx="8382000" cy="4524315"/>
          </a:xfrm>
          <a:prstGeom prst="rect">
            <a:avLst/>
          </a:prstGeom>
        </p:spPr>
        <p:txBody>
          <a:bodyPr wrap="square">
            <a:spAutoFit/>
          </a:bodyPr>
          <a:lstStyle/>
          <a:p>
            <a:r>
              <a:rPr lang="en-US" sz="2400" b="1" dirty="0">
                <a:ea typeface="Calibri"/>
                <a:cs typeface="Times New Roman"/>
              </a:rPr>
              <a:t>15 </a:t>
            </a:r>
            <a:r>
              <a:rPr lang="en-US" sz="2400" dirty="0">
                <a:ea typeface="Calibri"/>
                <a:cs typeface="Times New Roman"/>
              </a:rPr>
              <a:t>Whoever confesses that Jesus is the Son of God, God abides [dwells] in him, and he in God. </a:t>
            </a:r>
            <a:r>
              <a:rPr lang="en-US" sz="2400" b="1" dirty="0">
                <a:ea typeface="Calibri"/>
                <a:cs typeface="Times New Roman"/>
              </a:rPr>
              <a:t>16 </a:t>
            </a:r>
            <a:r>
              <a:rPr lang="en-US" sz="2400" dirty="0">
                <a:ea typeface="Calibri"/>
                <a:cs typeface="Times New Roman"/>
              </a:rPr>
              <a:t>So</a:t>
            </a:r>
            <a:r>
              <a:rPr lang="en-US" sz="2400" b="1" dirty="0">
                <a:ea typeface="Calibri"/>
                <a:cs typeface="Times New Roman"/>
              </a:rPr>
              <a:t> </a:t>
            </a:r>
            <a:r>
              <a:rPr lang="en-US" sz="2400" dirty="0">
                <a:ea typeface="Calibri"/>
                <a:cs typeface="Times New Roman"/>
              </a:rPr>
              <a:t>we have come to know [absolutely] and to believe the love [affection and beneficial generosity] that God has for us.</a:t>
            </a:r>
            <a:r>
              <a:rPr lang="en-US" sz="2400" b="1" dirty="0">
                <a:ea typeface="Calibri"/>
                <a:cs typeface="Times New Roman"/>
              </a:rPr>
              <a:t> </a:t>
            </a:r>
            <a:r>
              <a:rPr lang="en-US" sz="2400" dirty="0">
                <a:ea typeface="Calibri"/>
                <a:cs typeface="Times New Roman"/>
              </a:rPr>
              <a:t>God is love, and</a:t>
            </a:r>
            <a:r>
              <a:rPr lang="en-US" sz="2400" b="1" dirty="0">
                <a:ea typeface="Calibri"/>
                <a:cs typeface="Times New Roman"/>
              </a:rPr>
              <a:t> </a:t>
            </a:r>
            <a:r>
              <a:rPr lang="en-US" sz="2400" dirty="0">
                <a:ea typeface="Calibri"/>
                <a:cs typeface="Times New Roman"/>
              </a:rPr>
              <a:t>whoever abides in love abides in God, and God abides in him. </a:t>
            </a:r>
            <a:r>
              <a:rPr lang="en-US" sz="2400" b="1" dirty="0">
                <a:ea typeface="Calibri"/>
                <a:cs typeface="Times New Roman"/>
              </a:rPr>
              <a:t>17 </a:t>
            </a:r>
            <a:r>
              <a:rPr lang="en-US" sz="2400" dirty="0">
                <a:ea typeface="Calibri"/>
                <a:cs typeface="Times New Roman"/>
              </a:rPr>
              <a:t>By this</a:t>
            </a:r>
            <a:r>
              <a:rPr lang="en-US" sz="2400" b="1" dirty="0">
                <a:ea typeface="Calibri"/>
                <a:cs typeface="Times New Roman"/>
              </a:rPr>
              <a:t> </a:t>
            </a:r>
            <a:r>
              <a:rPr lang="en-US" sz="2400" dirty="0">
                <a:ea typeface="Calibri"/>
                <a:cs typeface="Times New Roman"/>
              </a:rPr>
              <a:t>is love perfected [completed] with us, so that</a:t>
            </a:r>
            <a:r>
              <a:rPr lang="en-US" sz="2400" b="1" dirty="0">
                <a:ea typeface="Calibri"/>
                <a:cs typeface="Times New Roman"/>
              </a:rPr>
              <a:t> </a:t>
            </a:r>
            <a:r>
              <a:rPr lang="en-US" sz="2400" dirty="0">
                <a:ea typeface="Calibri"/>
                <a:cs typeface="Times New Roman"/>
              </a:rPr>
              <a:t>we may have confidence [bold assurance] for the Day of Judgment, because</a:t>
            </a:r>
            <a:r>
              <a:rPr lang="en-US" sz="2400" b="1" dirty="0">
                <a:ea typeface="Calibri"/>
                <a:cs typeface="Times New Roman"/>
              </a:rPr>
              <a:t> </a:t>
            </a:r>
            <a:r>
              <a:rPr lang="en-US" sz="2400" dirty="0">
                <a:ea typeface="Calibri"/>
                <a:cs typeface="Times New Roman"/>
              </a:rPr>
              <a:t>as he is so also are we in this world. </a:t>
            </a:r>
            <a:r>
              <a:rPr lang="en-US" sz="2400" b="1" dirty="0">
                <a:solidFill>
                  <a:srgbClr val="E46C0A"/>
                </a:solidFill>
                <a:ea typeface="Calibri"/>
                <a:cs typeface="Times New Roman"/>
              </a:rPr>
              <a:t>18 There is no fear [terror] in love [affection and beneficial generosity], but perfect [complete] love casts [throwing a spear] out fear [terror]. For fear has to do with punishment [‎penal infliction/torment], and whoever fears [is terrified] has not been perfected in love.</a:t>
            </a:r>
            <a:r>
              <a:rPr lang="en-US" sz="2400" dirty="0">
                <a:ea typeface="Calibri"/>
                <a:cs typeface="Times New Roman"/>
              </a:rPr>
              <a:t> </a:t>
            </a:r>
            <a:endParaRPr lang="en-US" sz="2400" dirty="0"/>
          </a:p>
        </p:txBody>
      </p:sp>
    </p:spTree>
    <p:extLst>
      <p:ext uri="{BB962C8B-B14F-4D97-AF65-F5344CB8AC3E}">
        <p14:creationId xmlns:p14="http://schemas.microsoft.com/office/powerpoint/2010/main" val="3564176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3429000"/>
            <a:ext cx="5334000" cy="941796"/>
          </a:xfrm>
          <a:prstGeom prst="rect">
            <a:avLst/>
          </a:prstGeom>
        </p:spPr>
        <p:txBody>
          <a:bodyPr wrap="square">
            <a:spAutoFit/>
          </a:bodyPr>
          <a:lstStyle/>
          <a:p>
            <a:pPr>
              <a:lnSpc>
                <a:spcPct val="115000"/>
              </a:lnSpc>
              <a:spcAft>
                <a:spcPts val="1000"/>
              </a:spcAft>
            </a:pPr>
            <a:r>
              <a:rPr lang="en-US" sz="2400" b="1" dirty="0">
                <a:solidFill>
                  <a:srgbClr val="77933C"/>
                </a:solidFill>
                <a:ea typeface="Calibri"/>
                <a:cs typeface="Times New Roman"/>
              </a:rPr>
              <a:t>How is love made perfectly complete in our everyday experience? </a:t>
            </a:r>
            <a:r>
              <a:rPr lang="en-US" dirty="0">
                <a:ea typeface="Calibri"/>
                <a:cs typeface="Times New Roman"/>
              </a:rPr>
              <a:t> </a:t>
            </a:r>
            <a:endParaRPr lang="en-US" sz="1400" dirty="0">
              <a:ea typeface="Calibri"/>
              <a:cs typeface="Times New Roman"/>
            </a:endParaRPr>
          </a:p>
        </p:txBody>
      </p:sp>
      <p:sp>
        <p:nvSpPr>
          <p:cNvPr id="3" name="Rectangle 2"/>
          <p:cNvSpPr/>
          <p:nvPr/>
        </p:nvSpPr>
        <p:spPr>
          <a:xfrm>
            <a:off x="1828800" y="762000"/>
            <a:ext cx="5638800" cy="1200329"/>
          </a:xfrm>
          <a:prstGeom prst="rect">
            <a:avLst/>
          </a:prstGeom>
        </p:spPr>
        <p:txBody>
          <a:bodyPr wrap="square">
            <a:spAutoFit/>
          </a:bodyPr>
          <a:lstStyle/>
          <a:p>
            <a:r>
              <a:rPr lang="en-US" sz="2400" b="1" dirty="0" smtClean="0">
                <a:solidFill>
                  <a:schemeClr val="accent6">
                    <a:lumMod val="75000"/>
                  </a:schemeClr>
                </a:solidFill>
                <a:ea typeface="Calibri"/>
                <a:cs typeface="Times New Roman"/>
              </a:rPr>
              <a:t>…whoever </a:t>
            </a:r>
            <a:r>
              <a:rPr lang="en-US" sz="2400" b="1" dirty="0">
                <a:solidFill>
                  <a:schemeClr val="accent6">
                    <a:lumMod val="75000"/>
                  </a:schemeClr>
                </a:solidFill>
                <a:ea typeface="Calibri"/>
                <a:cs typeface="Times New Roman"/>
              </a:rPr>
              <a:t>abides in love abides in God, and God abides in him. 17 By this is love perfected [completed] with </a:t>
            </a:r>
            <a:r>
              <a:rPr lang="en-US" sz="2400" b="1" dirty="0" smtClean="0">
                <a:solidFill>
                  <a:schemeClr val="accent6">
                    <a:lumMod val="75000"/>
                  </a:schemeClr>
                </a:solidFill>
                <a:ea typeface="Calibri"/>
                <a:cs typeface="Times New Roman"/>
              </a:rPr>
              <a:t>us…</a:t>
            </a:r>
            <a:endParaRPr lang="en-US" b="1" dirty="0">
              <a:solidFill>
                <a:schemeClr val="accent6">
                  <a:lumMod val="75000"/>
                </a:schemeClr>
              </a:solidFill>
            </a:endParaRPr>
          </a:p>
        </p:txBody>
      </p:sp>
    </p:spTree>
    <p:extLst>
      <p:ext uri="{BB962C8B-B14F-4D97-AF65-F5344CB8AC3E}">
        <p14:creationId xmlns:p14="http://schemas.microsoft.com/office/powerpoint/2010/main" val="37939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49" y="381000"/>
            <a:ext cx="2948243"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Ephesians 3:14-19</a:t>
            </a:r>
            <a:endParaRPr lang="en-US" sz="2400" dirty="0">
              <a:ea typeface="Calibri"/>
              <a:cs typeface="Times New Roman"/>
            </a:endParaRPr>
          </a:p>
        </p:txBody>
      </p:sp>
      <p:sp>
        <p:nvSpPr>
          <p:cNvPr id="3" name="Rectangle 2"/>
          <p:cNvSpPr/>
          <p:nvPr/>
        </p:nvSpPr>
        <p:spPr>
          <a:xfrm>
            <a:off x="914400" y="1443841"/>
            <a:ext cx="7086600" cy="4893647"/>
          </a:xfrm>
          <a:prstGeom prst="rect">
            <a:avLst/>
          </a:prstGeom>
        </p:spPr>
        <p:txBody>
          <a:bodyPr wrap="square">
            <a:spAutoFit/>
          </a:bodyPr>
          <a:lstStyle/>
          <a:p>
            <a:r>
              <a:rPr lang="en-US" sz="2400" b="1" dirty="0">
                <a:ea typeface="Calibri"/>
                <a:cs typeface="Times New Roman"/>
              </a:rPr>
              <a:t>14 </a:t>
            </a:r>
            <a:r>
              <a:rPr lang="en-US" sz="2400" dirty="0">
                <a:ea typeface="Calibri"/>
                <a:cs typeface="Times New Roman"/>
              </a:rPr>
              <a:t>For this reason I bow my knees before the Father, </a:t>
            </a:r>
            <a:r>
              <a:rPr lang="en-US" sz="2400" b="1" dirty="0">
                <a:ea typeface="Calibri"/>
                <a:cs typeface="Times New Roman"/>
              </a:rPr>
              <a:t>15 </a:t>
            </a:r>
            <a:r>
              <a:rPr lang="en-US" sz="2400" dirty="0">
                <a:ea typeface="Calibri"/>
                <a:cs typeface="Times New Roman"/>
              </a:rPr>
              <a:t>from whom</a:t>
            </a:r>
            <a:r>
              <a:rPr lang="en-US" sz="2400" b="1" dirty="0">
                <a:ea typeface="Calibri"/>
                <a:cs typeface="Times New Roman"/>
              </a:rPr>
              <a:t> </a:t>
            </a:r>
            <a:r>
              <a:rPr lang="en-US" sz="2400" dirty="0">
                <a:ea typeface="Calibri"/>
                <a:cs typeface="Times New Roman"/>
              </a:rPr>
              <a:t>every family</a:t>
            </a:r>
            <a:r>
              <a:rPr lang="en-US" sz="2400" b="1" dirty="0">
                <a:ea typeface="Calibri"/>
                <a:cs typeface="Times New Roman"/>
              </a:rPr>
              <a:t> </a:t>
            </a:r>
            <a:r>
              <a:rPr lang="en-US" sz="2400" dirty="0">
                <a:ea typeface="Calibri"/>
                <a:cs typeface="Times New Roman"/>
              </a:rPr>
              <a:t>in heaven and on earth is named, </a:t>
            </a:r>
            <a:r>
              <a:rPr lang="en-US" sz="2400" b="1" dirty="0">
                <a:solidFill>
                  <a:srgbClr val="E46C0A"/>
                </a:solidFill>
                <a:ea typeface="Calibri"/>
                <a:cs typeface="Times New Roman"/>
              </a:rPr>
              <a:t>16 that according to the riches of his glory he may grant you to be strengthened with power through his Spirit in your inner being, </a:t>
            </a:r>
            <a:r>
              <a:rPr lang="en-US" sz="2400" b="1" dirty="0">
                <a:ea typeface="Calibri"/>
                <a:cs typeface="Times New Roman"/>
              </a:rPr>
              <a:t>17 </a:t>
            </a:r>
            <a:r>
              <a:rPr lang="en-US" sz="2400" dirty="0">
                <a:ea typeface="Calibri"/>
                <a:cs typeface="Times New Roman"/>
              </a:rPr>
              <a:t>so that Christ may dwell in your hearts through faith—that you, being</a:t>
            </a:r>
            <a:r>
              <a:rPr lang="en-US" sz="2400" b="1" dirty="0">
                <a:ea typeface="Calibri"/>
                <a:cs typeface="Times New Roman"/>
              </a:rPr>
              <a:t> </a:t>
            </a:r>
            <a:r>
              <a:rPr lang="en-US" sz="2400" dirty="0">
                <a:ea typeface="Calibri"/>
                <a:cs typeface="Times New Roman"/>
              </a:rPr>
              <a:t>rooted and</a:t>
            </a:r>
            <a:r>
              <a:rPr lang="en-US" sz="2400" b="1" dirty="0">
                <a:ea typeface="Calibri"/>
                <a:cs typeface="Times New Roman"/>
              </a:rPr>
              <a:t> </a:t>
            </a:r>
            <a:r>
              <a:rPr lang="en-US" sz="2400" dirty="0">
                <a:ea typeface="Calibri"/>
                <a:cs typeface="Times New Roman"/>
              </a:rPr>
              <a:t>grounded [firmly established] in love, </a:t>
            </a:r>
            <a:r>
              <a:rPr lang="en-US" sz="2400" b="1" dirty="0">
                <a:ea typeface="Calibri"/>
                <a:cs typeface="Times New Roman"/>
              </a:rPr>
              <a:t>18 </a:t>
            </a:r>
            <a:r>
              <a:rPr lang="en-US" sz="2400" dirty="0">
                <a:ea typeface="Calibri"/>
                <a:cs typeface="Times New Roman"/>
              </a:rPr>
              <a:t>may have strength to</a:t>
            </a:r>
            <a:r>
              <a:rPr lang="en-US" sz="2400" b="1" dirty="0">
                <a:ea typeface="Calibri"/>
                <a:cs typeface="Times New Roman"/>
              </a:rPr>
              <a:t> </a:t>
            </a:r>
            <a:r>
              <a:rPr lang="en-US" sz="2400" dirty="0">
                <a:ea typeface="Calibri"/>
                <a:cs typeface="Times New Roman"/>
              </a:rPr>
              <a:t>comprehend with all the saints what is the breadth and length and</a:t>
            </a:r>
            <a:r>
              <a:rPr lang="en-US" sz="2400" b="1" dirty="0">
                <a:ea typeface="Calibri"/>
                <a:cs typeface="Times New Roman"/>
              </a:rPr>
              <a:t> </a:t>
            </a:r>
            <a:r>
              <a:rPr lang="en-US" sz="2400" dirty="0">
                <a:ea typeface="Calibri"/>
                <a:cs typeface="Times New Roman"/>
              </a:rPr>
              <a:t>height and depth, </a:t>
            </a:r>
            <a:r>
              <a:rPr lang="en-US" sz="2400" b="1" dirty="0">
                <a:solidFill>
                  <a:srgbClr val="E46C0A"/>
                </a:solidFill>
                <a:ea typeface="Calibri"/>
                <a:cs typeface="Times New Roman"/>
              </a:rPr>
              <a:t>19 and to know [absolutely] the love of Christ that surpasses [goes beyond] </a:t>
            </a:r>
            <a:r>
              <a:rPr lang="en-US" sz="2400" b="1" dirty="0" smtClean="0">
                <a:solidFill>
                  <a:srgbClr val="E46C0A"/>
                </a:solidFill>
                <a:ea typeface="Calibri"/>
                <a:cs typeface="Times New Roman"/>
              </a:rPr>
              <a:t>[</a:t>
            </a:r>
            <a:r>
              <a:rPr lang="en-US" sz="2400" b="1" dirty="0">
                <a:solidFill>
                  <a:srgbClr val="E46C0A"/>
                </a:solidFill>
                <a:ea typeface="Calibri"/>
                <a:cs typeface="Times New Roman"/>
              </a:rPr>
              <a:t>academic/experiential] knowledge</a:t>
            </a:r>
            <a:r>
              <a:rPr lang="en-US" sz="2400" dirty="0">
                <a:ea typeface="Calibri"/>
                <a:cs typeface="Times New Roman"/>
              </a:rPr>
              <a:t>, that</a:t>
            </a:r>
            <a:r>
              <a:rPr lang="en-US" sz="2400" b="1" dirty="0">
                <a:ea typeface="Calibri"/>
                <a:cs typeface="Times New Roman"/>
              </a:rPr>
              <a:t> </a:t>
            </a:r>
            <a:r>
              <a:rPr lang="en-US" sz="2400" dirty="0">
                <a:ea typeface="Calibri"/>
                <a:cs typeface="Times New Roman"/>
              </a:rPr>
              <a:t>you may be filled with all</a:t>
            </a:r>
            <a:r>
              <a:rPr lang="en-US" sz="2400" b="1" dirty="0">
                <a:ea typeface="Calibri"/>
                <a:cs typeface="Times New Roman"/>
              </a:rPr>
              <a:t> </a:t>
            </a:r>
            <a:r>
              <a:rPr lang="en-US" sz="2400" dirty="0">
                <a:ea typeface="Calibri"/>
                <a:cs typeface="Times New Roman"/>
              </a:rPr>
              <a:t>the fullness of God.</a:t>
            </a:r>
            <a:endParaRPr lang="en-US" sz="2400" dirty="0"/>
          </a:p>
        </p:txBody>
      </p:sp>
    </p:spTree>
    <p:extLst>
      <p:ext uri="{BB962C8B-B14F-4D97-AF65-F5344CB8AC3E}">
        <p14:creationId xmlns:p14="http://schemas.microsoft.com/office/powerpoint/2010/main" val="2326746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2234330" cy="492122"/>
          </a:xfrm>
          <a:prstGeom prst="rect">
            <a:avLst/>
          </a:prstGeom>
        </p:spPr>
        <p:txBody>
          <a:bodyPr wrap="none">
            <a:spAutoFit/>
          </a:bodyPr>
          <a:lstStyle/>
          <a:p>
            <a:pPr>
              <a:lnSpc>
                <a:spcPct val="115000"/>
              </a:lnSpc>
              <a:spcAft>
                <a:spcPts val="1000"/>
              </a:spcAft>
            </a:pPr>
            <a:r>
              <a:rPr lang="en-US" sz="2400" b="1" dirty="0">
                <a:ea typeface="Calibri"/>
                <a:cs typeface="Times New Roman"/>
              </a:rPr>
              <a:t>Romans 8:12-17</a:t>
            </a:r>
            <a:endParaRPr lang="en-US" sz="2400" dirty="0">
              <a:ea typeface="Calibri"/>
              <a:cs typeface="Times New Roman"/>
            </a:endParaRPr>
          </a:p>
        </p:txBody>
      </p:sp>
      <p:sp>
        <p:nvSpPr>
          <p:cNvPr id="3" name="Rectangle 2"/>
          <p:cNvSpPr/>
          <p:nvPr/>
        </p:nvSpPr>
        <p:spPr>
          <a:xfrm>
            <a:off x="685800" y="1305342"/>
            <a:ext cx="7696200" cy="4524315"/>
          </a:xfrm>
          <a:prstGeom prst="rect">
            <a:avLst/>
          </a:prstGeom>
        </p:spPr>
        <p:txBody>
          <a:bodyPr wrap="square">
            <a:spAutoFit/>
          </a:bodyPr>
          <a:lstStyle/>
          <a:p>
            <a:r>
              <a:rPr lang="en-US" sz="2400" b="1" dirty="0">
                <a:ea typeface="Calibri"/>
                <a:cs typeface="Times New Roman"/>
              </a:rPr>
              <a:t>12 </a:t>
            </a:r>
            <a:r>
              <a:rPr lang="en-US" sz="2400" dirty="0">
                <a:ea typeface="Calibri"/>
                <a:cs typeface="Times New Roman"/>
              </a:rPr>
              <a:t>So then, brothers,</a:t>
            </a:r>
            <a:r>
              <a:rPr lang="en-US" sz="2400" b="1" dirty="0">
                <a:ea typeface="Calibri"/>
                <a:cs typeface="Times New Roman"/>
              </a:rPr>
              <a:t> </a:t>
            </a:r>
            <a:r>
              <a:rPr lang="en-US" sz="2400" dirty="0">
                <a:ea typeface="Calibri"/>
                <a:cs typeface="Times New Roman"/>
              </a:rPr>
              <a:t>we are debtors,</a:t>
            </a:r>
            <a:r>
              <a:rPr lang="en-US" sz="2400" b="1" dirty="0">
                <a:ea typeface="Calibri"/>
                <a:cs typeface="Times New Roman"/>
              </a:rPr>
              <a:t> </a:t>
            </a:r>
            <a:r>
              <a:rPr lang="en-US" sz="2400" dirty="0">
                <a:ea typeface="Calibri"/>
                <a:cs typeface="Times New Roman"/>
              </a:rPr>
              <a:t>not to the flesh, to live according to the flesh. </a:t>
            </a:r>
            <a:r>
              <a:rPr lang="en-US" sz="2400" b="1" dirty="0">
                <a:ea typeface="Calibri"/>
                <a:cs typeface="Times New Roman"/>
              </a:rPr>
              <a:t>13 </a:t>
            </a:r>
            <a:r>
              <a:rPr lang="en-US" sz="2400" dirty="0">
                <a:ea typeface="Calibri"/>
                <a:cs typeface="Times New Roman"/>
              </a:rPr>
              <a:t>For if you live according to the flesh you will die, but if by the Spirit you</a:t>
            </a:r>
            <a:r>
              <a:rPr lang="en-US" sz="2400" b="1" dirty="0">
                <a:ea typeface="Calibri"/>
                <a:cs typeface="Times New Roman"/>
              </a:rPr>
              <a:t> </a:t>
            </a:r>
            <a:r>
              <a:rPr lang="en-US" sz="2400" dirty="0">
                <a:ea typeface="Calibri"/>
                <a:cs typeface="Times New Roman"/>
              </a:rPr>
              <a:t>put to death the deeds of the body, you will live. </a:t>
            </a:r>
            <a:r>
              <a:rPr lang="en-US" sz="2400" b="1" dirty="0">
                <a:ea typeface="Calibri"/>
                <a:cs typeface="Times New Roman"/>
              </a:rPr>
              <a:t>14 </a:t>
            </a:r>
            <a:r>
              <a:rPr lang="en-US" sz="2400" dirty="0">
                <a:ea typeface="Calibri"/>
                <a:cs typeface="Times New Roman"/>
              </a:rPr>
              <a:t>For all who are</a:t>
            </a:r>
            <a:r>
              <a:rPr lang="en-US" sz="2400" b="1" dirty="0">
                <a:ea typeface="Calibri"/>
                <a:cs typeface="Times New Roman"/>
              </a:rPr>
              <a:t> </a:t>
            </a:r>
            <a:r>
              <a:rPr lang="en-US" sz="2400" dirty="0">
                <a:ea typeface="Calibri"/>
                <a:cs typeface="Times New Roman"/>
              </a:rPr>
              <a:t>led by the Spirit of God are</a:t>
            </a:r>
            <a:r>
              <a:rPr lang="en-US" sz="2400" b="1" dirty="0">
                <a:ea typeface="Calibri"/>
                <a:cs typeface="Times New Roman"/>
              </a:rPr>
              <a:t> </a:t>
            </a:r>
            <a:r>
              <a:rPr lang="en-US" sz="2400" dirty="0">
                <a:ea typeface="Calibri"/>
                <a:cs typeface="Times New Roman"/>
              </a:rPr>
              <a:t>sons</a:t>
            </a:r>
            <a:r>
              <a:rPr lang="en-US" sz="2400" b="1" dirty="0">
                <a:ea typeface="Calibri"/>
                <a:cs typeface="Times New Roman"/>
              </a:rPr>
              <a:t> </a:t>
            </a:r>
            <a:r>
              <a:rPr lang="en-US" sz="2400" dirty="0">
                <a:ea typeface="Calibri"/>
                <a:cs typeface="Times New Roman"/>
              </a:rPr>
              <a:t>of God. </a:t>
            </a:r>
            <a:r>
              <a:rPr lang="en-US" sz="2400" b="1" dirty="0">
                <a:solidFill>
                  <a:srgbClr val="E46C0A"/>
                </a:solidFill>
                <a:ea typeface="Calibri"/>
                <a:cs typeface="Times New Roman"/>
              </a:rPr>
              <a:t>15 For you did not receive [take] the spirit of slavery to fall back into fear [terror], but you have received the Spirit of adoption as sons, by whom we cry, "</a:t>
            </a:r>
            <a:r>
              <a:rPr lang="en-US" sz="2400" b="1" dirty="0" smtClean="0">
                <a:solidFill>
                  <a:srgbClr val="E46C0A"/>
                </a:solidFill>
                <a:ea typeface="Calibri"/>
                <a:cs typeface="Times New Roman"/>
              </a:rPr>
              <a:t>Abba [</a:t>
            </a:r>
            <a:r>
              <a:rPr lang="en-US" sz="2400" b="1" dirty="0" err="1" smtClean="0">
                <a:solidFill>
                  <a:srgbClr val="E46C0A"/>
                </a:solidFill>
                <a:ea typeface="Calibri"/>
                <a:cs typeface="Times New Roman"/>
              </a:rPr>
              <a:t>deaddy</a:t>
            </a:r>
            <a:r>
              <a:rPr lang="en-US" sz="2400" b="1" dirty="0" smtClean="0">
                <a:solidFill>
                  <a:srgbClr val="E46C0A"/>
                </a:solidFill>
                <a:ea typeface="Calibri"/>
                <a:cs typeface="Times New Roman"/>
              </a:rPr>
              <a:t>]! </a:t>
            </a:r>
            <a:r>
              <a:rPr lang="en-US" sz="2400" b="1" dirty="0">
                <a:solidFill>
                  <a:srgbClr val="E46C0A"/>
                </a:solidFill>
                <a:ea typeface="Calibri"/>
                <a:cs typeface="Times New Roman"/>
              </a:rPr>
              <a:t>Father!" </a:t>
            </a:r>
            <a:r>
              <a:rPr lang="en-US" sz="2400" b="1" dirty="0">
                <a:solidFill>
                  <a:schemeClr val="accent6">
                    <a:lumMod val="75000"/>
                  </a:schemeClr>
                </a:solidFill>
                <a:ea typeface="Calibri"/>
                <a:cs typeface="Times New Roman"/>
              </a:rPr>
              <a:t>16 The Spirit himself bears witness with our spirit that we are children of God, </a:t>
            </a:r>
            <a:r>
              <a:rPr lang="en-US" sz="2400" b="1" dirty="0">
                <a:ea typeface="Calibri"/>
                <a:cs typeface="Times New Roman"/>
              </a:rPr>
              <a:t>17 </a:t>
            </a:r>
            <a:r>
              <a:rPr lang="en-US" sz="2400" dirty="0">
                <a:ea typeface="Calibri"/>
                <a:cs typeface="Times New Roman"/>
              </a:rPr>
              <a:t>and if children, then</a:t>
            </a:r>
            <a:r>
              <a:rPr lang="en-US" sz="2400" b="1" dirty="0">
                <a:ea typeface="Calibri"/>
                <a:cs typeface="Times New Roman"/>
              </a:rPr>
              <a:t> </a:t>
            </a:r>
            <a:r>
              <a:rPr lang="en-US" sz="2400" dirty="0">
                <a:ea typeface="Calibri"/>
                <a:cs typeface="Times New Roman"/>
              </a:rPr>
              <a:t>heirs—heirs of God and fellow heirs with Christ,</a:t>
            </a:r>
            <a:r>
              <a:rPr lang="en-US" sz="2400" b="1" dirty="0">
                <a:ea typeface="Calibri"/>
                <a:cs typeface="Times New Roman"/>
              </a:rPr>
              <a:t> </a:t>
            </a:r>
            <a:r>
              <a:rPr lang="en-US" sz="2400" dirty="0">
                <a:ea typeface="Calibri"/>
                <a:cs typeface="Times New Roman"/>
              </a:rPr>
              <a:t>provided we suffer with him in order that we may also be glorified with him.</a:t>
            </a:r>
            <a:endParaRPr lang="en-US" sz="2400" dirty="0"/>
          </a:p>
        </p:txBody>
      </p:sp>
    </p:spTree>
    <p:extLst>
      <p:ext uri="{BB962C8B-B14F-4D97-AF65-F5344CB8AC3E}">
        <p14:creationId xmlns:p14="http://schemas.microsoft.com/office/powerpoint/2010/main" val="37595842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09800"/>
            <a:ext cx="7696200" cy="2897203"/>
          </a:xfrm>
          <a:prstGeom prst="rect">
            <a:avLst/>
          </a:prstGeom>
        </p:spPr>
        <p:txBody>
          <a:bodyPr wrap="square">
            <a:spAutoFit/>
          </a:bodyPr>
          <a:lstStyle/>
          <a:p>
            <a:pPr>
              <a:lnSpc>
                <a:spcPct val="115000"/>
              </a:lnSpc>
              <a:spcAft>
                <a:spcPts val="1000"/>
              </a:spcAft>
            </a:pPr>
            <a:r>
              <a:rPr lang="en-US" sz="2400" dirty="0">
                <a:ea typeface="Calibri"/>
                <a:cs typeface="Times New Roman"/>
              </a:rPr>
              <a:t>Tactic 1 – Choose, with the Lord’s help, to change your mind-set </a:t>
            </a:r>
            <a:r>
              <a:rPr lang="en-US" sz="2400" dirty="0" smtClean="0">
                <a:ea typeface="Calibri"/>
                <a:cs typeface="Times New Roman"/>
              </a:rPr>
              <a:t>[repent].</a:t>
            </a:r>
            <a:endParaRPr lang="en-US" sz="2400" dirty="0">
              <a:ea typeface="Calibri"/>
              <a:cs typeface="Times New Roman"/>
            </a:endParaRPr>
          </a:p>
          <a:p>
            <a:pPr>
              <a:lnSpc>
                <a:spcPct val="115000"/>
              </a:lnSpc>
              <a:spcAft>
                <a:spcPts val="1000"/>
              </a:spcAft>
            </a:pPr>
            <a:r>
              <a:rPr lang="en-US" sz="2400" dirty="0">
                <a:ea typeface="Calibri"/>
                <a:cs typeface="Times New Roman"/>
              </a:rPr>
              <a:t>Tactic 2 – Treat the whole history of a specific fear as a vine, and use your Vine Replacement Tool.</a:t>
            </a:r>
          </a:p>
          <a:p>
            <a:pPr>
              <a:lnSpc>
                <a:spcPct val="115000"/>
              </a:lnSpc>
              <a:spcAft>
                <a:spcPts val="1000"/>
              </a:spcAft>
            </a:pPr>
            <a:r>
              <a:rPr lang="en-US" sz="2400" dirty="0">
                <a:ea typeface="Calibri"/>
                <a:cs typeface="Times New Roman"/>
              </a:rPr>
              <a:t>Tactic 3 – Walk in the perfect </a:t>
            </a:r>
            <a:r>
              <a:rPr lang="en-US" sz="2400" dirty="0" smtClean="0">
                <a:ea typeface="Calibri"/>
                <a:cs typeface="Times New Roman"/>
              </a:rPr>
              <a:t>[complete] </a:t>
            </a:r>
            <a:r>
              <a:rPr lang="en-US" sz="2400" dirty="0">
                <a:ea typeface="Calibri"/>
                <a:cs typeface="Times New Roman"/>
              </a:rPr>
              <a:t>love that drives out fear.</a:t>
            </a:r>
          </a:p>
        </p:txBody>
      </p:sp>
      <p:sp>
        <p:nvSpPr>
          <p:cNvPr id="3" name="Rectangle 2"/>
          <p:cNvSpPr/>
          <p:nvPr/>
        </p:nvSpPr>
        <p:spPr>
          <a:xfrm>
            <a:off x="2895600" y="914400"/>
            <a:ext cx="2772555" cy="492122"/>
          </a:xfrm>
          <a:prstGeom prst="rect">
            <a:avLst/>
          </a:prstGeom>
        </p:spPr>
        <p:txBody>
          <a:bodyPr wrap="none">
            <a:spAutoFit/>
          </a:bodyPr>
          <a:lstStyle/>
          <a:p>
            <a:pPr algn="ctr">
              <a:lnSpc>
                <a:spcPct val="115000"/>
              </a:lnSpc>
              <a:spcAft>
                <a:spcPts val="1000"/>
              </a:spcAft>
            </a:pPr>
            <a:r>
              <a:rPr lang="en-US" sz="2400" dirty="0">
                <a:ea typeface="Calibri"/>
                <a:cs typeface="Times New Roman"/>
              </a:rPr>
              <a:t>Fear of Death Tactics</a:t>
            </a:r>
          </a:p>
        </p:txBody>
      </p:sp>
    </p:spTree>
    <p:extLst>
      <p:ext uri="{BB962C8B-B14F-4D97-AF65-F5344CB8AC3E}">
        <p14:creationId xmlns:p14="http://schemas.microsoft.com/office/powerpoint/2010/main" val="20710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2032929" cy="492122"/>
          </a:xfrm>
          <a:prstGeom prst="rect">
            <a:avLst/>
          </a:prstGeom>
        </p:spPr>
        <p:txBody>
          <a:bodyPr wrap="none">
            <a:spAutoFit/>
          </a:bodyPr>
          <a:lstStyle/>
          <a:p>
            <a:pPr>
              <a:lnSpc>
                <a:spcPct val="115000"/>
              </a:lnSpc>
              <a:spcAft>
                <a:spcPts val="1000"/>
              </a:spcAft>
            </a:pPr>
            <a:r>
              <a:rPr lang="en-US" sz="2400" b="1" dirty="0">
                <a:ea typeface="Calibri"/>
                <a:cs typeface="Times New Roman"/>
              </a:rPr>
              <a:t>1 John 5:14-15</a:t>
            </a:r>
            <a:endParaRPr lang="en-US" sz="2400" dirty="0">
              <a:ea typeface="Calibri"/>
              <a:cs typeface="Times New Roman"/>
            </a:endParaRPr>
          </a:p>
        </p:txBody>
      </p:sp>
      <p:sp>
        <p:nvSpPr>
          <p:cNvPr id="3" name="Rectangle 2"/>
          <p:cNvSpPr/>
          <p:nvPr/>
        </p:nvSpPr>
        <p:spPr>
          <a:xfrm>
            <a:off x="1143000" y="2551837"/>
            <a:ext cx="6858000" cy="1938992"/>
          </a:xfrm>
          <a:prstGeom prst="rect">
            <a:avLst/>
          </a:prstGeom>
        </p:spPr>
        <p:txBody>
          <a:bodyPr wrap="square">
            <a:spAutoFit/>
          </a:bodyPr>
          <a:lstStyle/>
          <a:p>
            <a:r>
              <a:rPr lang="en-US" sz="2400" b="1" dirty="0">
                <a:solidFill>
                  <a:srgbClr val="E36C0A"/>
                </a:solidFill>
                <a:ea typeface="Calibri"/>
                <a:cs typeface="Times New Roman"/>
              </a:rPr>
              <a:t>14 And this is the confidence </a:t>
            </a:r>
            <a:r>
              <a:rPr lang="en-US" sz="2400" b="1" dirty="0" smtClean="0">
                <a:solidFill>
                  <a:srgbClr val="E36C0A"/>
                </a:solidFill>
                <a:ea typeface="Calibri"/>
                <a:cs typeface="Times New Roman"/>
              </a:rPr>
              <a:t>[boldness] </a:t>
            </a:r>
            <a:r>
              <a:rPr lang="en-US" sz="2400" b="1" dirty="0">
                <a:solidFill>
                  <a:srgbClr val="E36C0A"/>
                </a:solidFill>
                <a:ea typeface="Calibri"/>
                <a:cs typeface="Times New Roman"/>
              </a:rPr>
              <a:t>that we have toward him, that if we ask anything according to his will he hears us. 15 And if we know that he hears us in whatever we ask, we know that we have </a:t>
            </a:r>
            <a:r>
              <a:rPr lang="en-US" sz="2400" b="1" smtClean="0">
                <a:solidFill>
                  <a:srgbClr val="E36C0A"/>
                </a:solidFill>
                <a:ea typeface="Calibri"/>
                <a:cs typeface="Times New Roman"/>
              </a:rPr>
              <a:t>[hold] </a:t>
            </a:r>
            <a:r>
              <a:rPr lang="en-US" sz="2400" b="1" dirty="0">
                <a:solidFill>
                  <a:srgbClr val="E36C0A"/>
                </a:solidFill>
                <a:ea typeface="Calibri"/>
                <a:cs typeface="Times New Roman"/>
              </a:rPr>
              <a:t>the requests that we have asked of him</a:t>
            </a:r>
            <a:r>
              <a:rPr lang="en-US" sz="2400" dirty="0">
                <a:ea typeface="Calibri"/>
                <a:cs typeface="Times New Roman"/>
              </a:rPr>
              <a:t>. </a:t>
            </a:r>
            <a:endParaRPr lang="en-US" sz="2400" dirty="0"/>
          </a:p>
        </p:txBody>
      </p:sp>
    </p:spTree>
    <p:extLst>
      <p:ext uri="{BB962C8B-B14F-4D97-AF65-F5344CB8AC3E}">
        <p14:creationId xmlns:p14="http://schemas.microsoft.com/office/powerpoint/2010/main" val="431247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26176" y="681926"/>
            <a:ext cx="8171361" cy="5749834"/>
          </a:xfrm>
          <a:prstGeom prst="rect">
            <a:avLst/>
          </a:prstGeom>
          <a:solidFill>
            <a:schemeClr val="accent1">
              <a:lumMod val="60000"/>
              <a:lumOff val="40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757646" y="862149"/>
            <a:ext cx="7367451" cy="5316582"/>
          </a:xfrm>
          <a:custGeom>
            <a:avLst/>
            <a:gdLst>
              <a:gd name="connsiteX0" fmla="*/ 0 w 7367451"/>
              <a:gd name="connsiteY0" fmla="*/ 0 h 5316582"/>
              <a:gd name="connsiteX1" fmla="*/ 3200400 w 7367451"/>
              <a:gd name="connsiteY1" fmla="*/ 3370217 h 5316582"/>
              <a:gd name="connsiteX2" fmla="*/ 7367451 w 7367451"/>
              <a:gd name="connsiteY2" fmla="*/ 5316582 h 5316582"/>
            </a:gdLst>
            <a:ahLst/>
            <a:cxnLst>
              <a:cxn ang="0">
                <a:pos x="connsiteX0" y="connsiteY0"/>
              </a:cxn>
              <a:cxn ang="0">
                <a:pos x="connsiteX1" y="connsiteY1"/>
              </a:cxn>
              <a:cxn ang="0">
                <a:pos x="connsiteX2" y="connsiteY2"/>
              </a:cxn>
            </a:cxnLst>
            <a:rect l="l" t="t" r="r" b="b"/>
            <a:pathLst>
              <a:path w="7367451" h="5316582">
                <a:moveTo>
                  <a:pt x="0" y="0"/>
                </a:moveTo>
                <a:cubicBezTo>
                  <a:pt x="986246" y="1242060"/>
                  <a:pt x="1972492" y="2484120"/>
                  <a:pt x="3200400" y="3370217"/>
                </a:cubicBezTo>
                <a:cubicBezTo>
                  <a:pt x="4428308" y="4256314"/>
                  <a:pt x="5897879" y="4786448"/>
                  <a:pt x="7367451" y="53165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extBox 12"/>
          <p:cNvSpPr txBox="1"/>
          <p:nvPr/>
        </p:nvSpPr>
        <p:spPr>
          <a:xfrm>
            <a:off x="439239" y="2196610"/>
            <a:ext cx="1618161" cy="923330"/>
          </a:xfrm>
          <a:prstGeom prst="rect">
            <a:avLst/>
          </a:prstGeom>
          <a:noFill/>
        </p:spPr>
        <p:txBody>
          <a:bodyPr wrap="square" rtlCol="0">
            <a:spAutoFit/>
          </a:bodyPr>
          <a:lstStyle/>
          <a:p>
            <a:r>
              <a:rPr lang="en-US" dirty="0">
                <a:solidFill>
                  <a:prstClr val="black"/>
                </a:solidFill>
              </a:rPr>
              <a:t>Kingdom   of Darkness</a:t>
            </a:r>
          </a:p>
          <a:p>
            <a:endParaRPr lang="en-US" dirty="0">
              <a:solidFill>
                <a:prstClr val="black"/>
              </a:solidFill>
            </a:endParaRPr>
          </a:p>
        </p:txBody>
      </p:sp>
      <p:sp>
        <p:nvSpPr>
          <p:cNvPr id="14" name="Freeform 13"/>
          <p:cNvSpPr/>
          <p:nvPr/>
        </p:nvSpPr>
        <p:spPr>
          <a:xfrm>
            <a:off x="598442" y="992778"/>
            <a:ext cx="7380514" cy="5290457"/>
          </a:xfrm>
          <a:custGeom>
            <a:avLst/>
            <a:gdLst>
              <a:gd name="connsiteX0" fmla="*/ 0 w 7380514"/>
              <a:gd name="connsiteY0" fmla="*/ 5290457 h 5290457"/>
              <a:gd name="connsiteX1" fmla="*/ 3696789 w 7380514"/>
              <a:gd name="connsiteY1" fmla="*/ 3644537 h 5290457"/>
              <a:gd name="connsiteX2" fmla="*/ 7380514 w 7380514"/>
              <a:gd name="connsiteY2" fmla="*/ 0 h 5290457"/>
              <a:gd name="connsiteX3" fmla="*/ 7380514 w 7380514"/>
              <a:gd name="connsiteY3" fmla="*/ 0 h 5290457"/>
            </a:gdLst>
            <a:ahLst/>
            <a:cxnLst>
              <a:cxn ang="0">
                <a:pos x="connsiteX0" y="connsiteY0"/>
              </a:cxn>
              <a:cxn ang="0">
                <a:pos x="connsiteX1" y="connsiteY1"/>
              </a:cxn>
              <a:cxn ang="0">
                <a:pos x="connsiteX2" y="connsiteY2"/>
              </a:cxn>
              <a:cxn ang="0">
                <a:pos x="connsiteX3" y="connsiteY3"/>
              </a:cxn>
            </a:cxnLst>
            <a:rect l="l" t="t" r="r" b="b"/>
            <a:pathLst>
              <a:path w="7380514" h="5290457">
                <a:moveTo>
                  <a:pt x="0" y="5290457"/>
                </a:moveTo>
                <a:cubicBezTo>
                  <a:pt x="1233351" y="4908368"/>
                  <a:pt x="2466703" y="4526280"/>
                  <a:pt x="3696789" y="3644537"/>
                </a:cubicBezTo>
                <a:cubicBezTo>
                  <a:pt x="4926875" y="2762794"/>
                  <a:pt x="7380514" y="0"/>
                  <a:pt x="7380514" y="0"/>
                </a:cubicBezTo>
                <a:lnTo>
                  <a:pt x="738051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TextBox 14"/>
          <p:cNvSpPr txBox="1"/>
          <p:nvPr/>
        </p:nvSpPr>
        <p:spPr>
          <a:xfrm>
            <a:off x="7010400" y="2286000"/>
            <a:ext cx="1515018" cy="923330"/>
          </a:xfrm>
          <a:prstGeom prst="rect">
            <a:avLst/>
          </a:prstGeom>
          <a:noFill/>
        </p:spPr>
        <p:txBody>
          <a:bodyPr wrap="square" rtlCol="0">
            <a:spAutoFit/>
          </a:bodyPr>
          <a:lstStyle/>
          <a:p>
            <a:r>
              <a:rPr lang="en-US" dirty="0">
                <a:solidFill>
                  <a:prstClr val="black"/>
                </a:solidFill>
              </a:rPr>
              <a:t>Kingdom of  Light</a:t>
            </a:r>
          </a:p>
          <a:p>
            <a:endParaRPr lang="en-US" dirty="0">
              <a:solidFill>
                <a:prstClr val="black"/>
              </a:solidFill>
            </a:endParaRPr>
          </a:p>
        </p:txBody>
      </p:sp>
      <p:sp>
        <p:nvSpPr>
          <p:cNvPr id="18" name="TextBox 17"/>
          <p:cNvSpPr txBox="1"/>
          <p:nvPr/>
        </p:nvSpPr>
        <p:spPr>
          <a:xfrm>
            <a:off x="3962400" y="6244046"/>
            <a:ext cx="3048000" cy="984885"/>
          </a:xfrm>
          <a:prstGeom prst="rect">
            <a:avLst/>
          </a:prstGeom>
          <a:noFill/>
        </p:spPr>
        <p:txBody>
          <a:bodyPr wrap="square" rtlCol="0">
            <a:spAutoFit/>
          </a:bodyPr>
          <a:lstStyle/>
          <a:p>
            <a:r>
              <a:rPr lang="en-US" sz="4000" dirty="0">
                <a:solidFill>
                  <a:prstClr val="black"/>
                </a:solidFill>
              </a:rPr>
              <a:t>Time</a:t>
            </a:r>
          </a:p>
          <a:p>
            <a:endParaRPr lang="en-US" dirty="0">
              <a:solidFill>
                <a:prstClr val="black"/>
              </a:solidFill>
            </a:endParaRPr>
          </a:p>
        </p:txBody>
      </p:sp>
    </p:spTree>
    <p:extLst>
      <p:ext uri="{BB962C8B-B14F-4D97-AF65-F5344CB8AC3E}">
        <p14:creationId xmlns:p14="http://schemas.microsoft.com/office/powerpoint/2010/main" val="11862324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457552" y="1066800"/>
            <a:ext cx="1848248" cy="1905000"/>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884565" y="1460037"/>
            <a:ext cx="968535" cy="1077218"/>
          </a:xfrm>
          <a:prstGeom prst="rect">
            <a:avLst/>
          </a:prstGeom>
          <a:noFill/>
        </p:spPr>
        <p:txBody>
          <a:bodyPr wrap="none" rtlCol="0">
            <a:spAutoFit/>
          </a:bodyPr>
          <a:lstStyle/>
          <a:p>
            <a:pPr algn="ctr"/>
            <a:r>
              <a:rPr lang="en-US" sz="3200" dirty="0" smtClean="0">
                <a:solidFill>
                  <a:prstClr val="black"/>
                </a:solidFill>
              </a:rPr>
              <a:t>No</a:t>
            </a:r>
          </a:p>
          <a:p>
            <a:pPr algn="ctr"/>
            <a:r>
              <a:rPr lang="en-US" sz="3200" dirty="0" smtClean="0">
                <a:solidFill>
                  <a:prstClr val="black"/>
                </a:solidFill>
              </a:rPr>
              <a:t>Hold</a:t>
            </a:r>
            <a:endParaRPr lang="en-US" sz="3200" dirty="0">
              <a:solidFill>
                <a:prstClr val="black"/>
              </a:solidFill>
            </a:endParaRPr>
          </a:p>
        </p:txBody>
      </p:sp>
      <p:cxnSp>
        <p:nvCxnSpPr>
          <p:cNvPr id="14" name="Straight Connector 13"/>
          <p:cNvCxnSpPr/>
          <p:nvPr/>
        </p:nvCxnSpPr>
        <p:spPr>
          <a:xfrm>
            <a:off x="8153400" y="1295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4165832" y="2256934"/>
            <a:ext cx="1579242" cy="1553066"/>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8" name="Oval 27"/>
          <p:cNvSpPr/>
          <p:nvPr/>
        </p:nvSpPr>
        <p:spPr>
          <a:xfrm>
            <a:off x="1752600" y="1637214"/>
            <a:ext cx="1371600" cy="1295400"/>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49" name="Straight Connector 48"/>
          <p:cNvCxnSpPr/>
          <p:nvPr/>
        </p:nvCxnSpPr>
        <p:spPr>
          <a:xfrm flipH="1">
            <a:off x="5745074" y="2289936"/>
            <a:ext cx="884326" cy="6426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flipV="1">
            <a:off x="3124200" y="2516842"/>
            <a:ext cx="1041632" cy="47555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165832" y="2617968"/>
            <a:ext cx="1598836" cy="830997"/>
          </a:xfrm>
          <a:prstGeom prst="rect">
            <a:avLst/>
          </a:prstGeom>
          <a:noFill/>
        </p:spPr>
        <p:txBody>
          <a:bodyPr wrap="none" rtlCol="0">
            <a:spAutoFit/>
          </a:bodyPr>
          <a:lstStyle/>
          <a:p>
            <a:pPr algn="ctr"/>
            <a:r>
              <a:rPr lang="en-US" sz="2400" dirty="0" smtClean="0">
                <a:solidFill>
                  <a:prstClr val="black"/>
                </a:solidFill>
              </a:rPr>
              <a:t>Mind</a:t>
            </a:r>
          </a:p>
          <a:p>
            <a:pPr algn="ctr"/>
            <a:r>
              <a:rPr lang="en-US" sz="2400" dirty="0" smtClean="0">
                <a:solidFill>
                  <a:prstClr val="black"/>
                </a:solidFill>
              </a:rPr>
              <a:t>Renovation</a:t>
            </a:r>
            <a:endParaRPr lang="en-US" sz="2400" dirty="0">
              <a:solidFill>
                <a:prstClr val="black"/>
              </a:solidFill>
            </a:endParaRPr>
          </a:p>
        </p:txBody>
      </p:sp>
      <p:sp>
        <p:nvSpPr>
          <p:cNvPr id="59" name="TextBox 58"/>
          <p:cNvSpPr txBox="1"/>
          <p:nvPr/>
        </p:nvSpPr>
        <p:spPr>
          <a:xfrm>
            <a:off x="1929510" y="1874438"/>
            <a:ext cx="1017779" cy="830997"/>
          </a:xfrm>
          <a:prstGeom prst="rect">
            <a:avLst/>
          </a:prstGeom>
          <a:noFill/>
        </p:spPr>
        <p:txBody>
          <a:bodyPr wrap="none" rtlCol="0">
            <a:spAutoFit/>
          </a:bodyPr>
          <a:lstStyle/>
          <a:p>
            <a:pPr algn="ctr"/>
            <a:r>
              <a:rPr lang="en-US" sz="2400" dirty="0" smtClean="0">
                <a:solidFill>
                  <a:prstClr val="black"/>
                </a:solidFill>
              </a:rPr>
              <a:t>Stayed</a:t>
            </a:r>
          </a:p>
          <a:p>
            <a:pPr algn="ctr"/>
            <a:r>
              <a:rPr lang="en-US" sz="2400" dirty="0" smtClean="0">
                <a:solidFill>
                  <a:prstClr val="black"/>
                </a:solidFill>
              </a:rPr>
              <a:t>Mind</a:t>
            </a:r>
            <a:endParaRPr lang="en-US" sz="2400" dirty="0">
              <a:solidFill>
                <a:prstClr val="black"/>
              </a:solidFill>
            </a:endParaRPr>
          </a:p>
        </p:txBody>
      </p:sp>
      <p:sp>
        <p:nvSpPr>
          <p:cNvPr id="16" name="Oval 15"/>
          <p:cNvSpPr/>
          <p:nvPr/>
        </p:nvSpPr>
        <p:spPr>
          <a:xfrm>
            <a:off x="2742543" y="4737798"/>
            <a:ext cx="1423289" cy="1314994"/>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TextBox 16"/>
          <p:cNvSpPr txBox="1"/>
          <p:nvPr/>
        </p:nvSpPr>
        <p:spPr>
          <a:xfrm>
            <a:off x="2942348" y="4979796"/>
            <a:ext cx="1023678" cy="830997"/>
          </a:xfrm>
          <a:prstGeom prst="rect">
            <a:avLst/>
          </a:prstGeom>
          <a:noFill/>
        </p:spPr>
        <p:txBody>
          <a:bodyPr wrap="none" rtlCol="0">
            <a:spAutoFit/>
          </a:bodyPr>
          <a:lstStyle/>
          <a:p>
            <a:r>
              <a:rPr lang="en-US" sz="2400" dirty="0" smtClean="0">
                <a:solidFill>
                  <a:prstClr val="black"/>
                </a:solidFill>
              </a:rPr>
              <a:t>Whole</a:t>
            </a:r>
          </a:p>
          <a:p>
            <a:pPr algn="ctr"/>
            <a:r>
              <a:rPr lang="en-US" sz="2400" dirty="0" smtClean="0">
                <a:solidFill>
                  <a:prstClr val="black"/>
                </a:solidFill>
              </a:rPr>
              <a:t>Mind</a:t>
            </a:r>
            <a:endParaRPr lang="en-US" sz="2400" dirty="0">
              <a:solidFill>
                <a:prstClr val="black"/>
              </a:solidFill>
            </a:endParaRPr>
          </a:p>
        </p:txBody>
      </p:sp>
      <p:cxnSp>
        <p:nvCxnSpPr>
          <p:cNvPr id="19" name="Straight Connector 18"/>
          <p:cNvCxnSpPr/>
          <p:nvPr/>
        </p:nvCxnSpPr>
        <p:spPr>
          <a:xfrm flipH="1">
            <a:off x="3838995" y="3582559"/>
            <a:ext cx="733005" cy="129424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7546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897" y="226335"/>
            <a:ext cx="2486578" cy="492122"/>
          </a:xfrm>
          <a:prstGeom prst="rect">
            <a:avLst/>
          </a:prstGeom>
        </p:spPr>
        <p:txBody>
          <a:bodyPr wrap="none">
            <a:spAutoFit/>
          </a:bodyPr>
          <a:lstStyle/>
          <a:p>
            <a:pPr>
              <a:lnSpc>
                <a:spcPct val="115000"/>
              </a:lnSpc>
              <a:spcAft>
                <a:spcPts val="1000"/>
              </a:spcAft>
            </a:pPr>
            <a:r>
              <a:rPr lang="en-US" sz="2400" b="1" dirty="0">
                <a:solidFill>
                  <a:prstClr val="black"/>
                </a:solidFill>
                <a:ea typeface="Calibri"/>
                <a:cs typeface="Times New Roman"/>
              </a:rPr>
              <a:t>Ephesians </a:t>
            </a:r>
            <a:r>
              <a:rPr lang="en-US" sz="2400" b="1" dirty="0" smtClean="0">
                <a:solidFill>
                  <a:prstClr val="black"/>
                </a:solidFill>
                <a:ea typeface="Calibri"/>
                <a:cs typeface="Times New Roman"/>
              </a:rPr>
              <a:t>4:25-28</a:t>
            </a:r>
            <a:endParaRPr lang="en-US" sz="2400" dirty="0">
              <a:solidFill>
                <a:prstClr val="black"/>
              </a:solidFill>
              <a:ea typeface="Calibri"/>
              <a:cs typeface="Times New Roman"/>
            </a:endParaRPr>
          </a:p>
        </p:txBody>
      </p:sp>
      <p:sp>
        <p:nvSpPr>
          <p:cNvPr id="3" name="Rectangle 2"/>
          <p:cNvSpPr/>
          <p:nvPr/>
        </p:nvSpPr>
        <p:spPr>
          <a:xfrm>
            <a:off x="422366" y="2057400"/>
            <a:ext cx="8305800" cy="3040512"/>
          </a:xfrm>
          <a:prstGeom prst="rect">
            <a:avLst/>
          </a:prstGeom>
        </p:spPr>
        <p:txBody>
          <a:bodyPr wrap="square">
            <a:spAutoFit/>
          </a:bodyPr>
          <a:lstStyle/>
          <a:p>
            <a:pPr>
              <a:lnSpc>
                <a:spcPct val="115000"/>
              </a:lnSpc>
              <a:spcAft>
                <a:spcPts val="1000"/>
              </a:spcAft>
            </a:pPr>
            <a:r>
              <a:rPr lang="en-US" sz="2400" b="1" dirty="0">
                <a:solidFill>
                  <a:prstClr val="black"/>
                </a:solidFill>
                <a:ea typeface="Calibri"/>
                <a:cs typeface="Times New Roman"/>
              </a:rPr>
              <a:t>25 </a:t>
            </a:r>
            <a:r>
              <a:rPr lang="en-US" sz="2400" dirty="0">
                <a:solidFill>
                  <a:prstClr val="black"/>
                </a:solidFill>
                <a:ea typeface="Calibri"/>
                <a:cs typeface="Times New Roman"/>
              </a:rPr>
              <a:t>Therefore each of you must put off falsehood and speak truthfully to his neighbor, for we are all members of one body. </a:t>
            </a:r>
            <a:r>
              <a:rPr lang="en-US" sz="2400" b="1" dirty="0">
                <a:solidFill>
                  <a:prstClr val="black"/>
                </a:solidFill>
                <a:ea typeface="Calibri"/>
                <a:cs typeface="Times New Roman"/>
              </a:rPr>
              <a:t>26 </a:t>
            </a:r>
            <a:r>
              <a:rPr lang="en-US" sz="2400" dirty="0">
                <a:solidFill>
                  <a:prstClr val="black"/>
                </a:solidFill>
                <a:ea typeface="Calibri"/>
                <a:cs typeface="Times New Roman"/>
              </a:rPr>
              <a:t>"In your anger do not sin":</a:t>
            </a:r>
            <a:r>
              <a:rPr lang="en-US" sz="2400" b="1" dirty="0">
                <a:solidFill>
                  <a:prstClr val="black"/>
                </a:solidFill>
                <a:ea typeface="Calibri"/>
                <a:cs typeface="Times New Roman"/>
              </a:rPr>
              <a:t> </a:t>
            </a:r>
            <a:r>
              <a:rPr lang="en-US" sz="2400" dirty="0">
                <a:solidFill>
                  <a:prstClr val="black"/>
                </a:solidFill>
                <a:ea typeface="Calibri"/>
                <a:cs typeface="Times New Roman"/>
              </a:rPr>
              <a:t>Do not let the sun go down while you are still angry, </a:t>
            </a:r>
            <a:r>
              <a:rPr lang="en-US" sz="2400" b="1" dirty="0">
                <a:solidFill>
                  <a:prstClr val="black"/>
                </a:solidFill>
                <a:ea typeface="Calibri"/>
                <a:cs typeface="Times New Roman"/>
              </a:rPr>
              <a:t>27 </a:t>
            </a:r>
            <a:r>
              <a:rPr lang="en-US" sz="2400" dirty="0">
                <a:solidFill>
                  <a:prstClr val="black"/>
                </a:solidFill>
                <a:ea typeface="Calibri"/>
                <a:cs typeface="Times New Roman"/>
              </a:rPr>
              <a:t>and </a:t>
            </a:r>
            <a:r>
              <a:rPr lang="en-US" sz="2400" b="1" dirty="0">
                <a:solidFill>
                  <a:srgbClr val="E36C0A"/>
                </a:solidFill>
                <a:ea typeface="Calibri"/>
                <a:cs typeface="Times New Roman"/>
              </a:rPr>
              <a:t>do not give the devil a foothold </a:t>
            </a:r>
            <a:r>
              <a:rPr lang="en-US" sz="2400" b="1" dirty="0" smtClean="0">
                <a:solidFill>
                  <a:srgbClr val="E36C0A"/>
                </a:solidFill>
                <a:ea typeface="Calibri"/>
                <a:cs typeface="Times New Roman"/>
              </a:rPr>
              <a:t>[a </a:t>
            </a:r>
            <a:r>
              <a:rPr lang="en-US" sz="2400" b="1" dirty="0">
                <a:solidFill>
                  <a:srgbClr val="E36C0A"/>
                </a:solidFill>
                <a:ea typeface="Calibri"/>
                <a:cs typeface="Times New Roman"/>
              </a:rPr>
              <a:t>place to </a:t>
            </a:r>
            <a:r>
              <a:rPr lang="en-US" sz="2400" b="1" dirty="0" smtClean="0">
                <a:solidFill>
                  <a:srgbClr val="E36C0A"/>
                </a:solidFill>
                <a:ea typeface="Calibri"/>
                <a:cs typeface="Times New Roman"/>
              </a:rPr>
              <a:t>occupy/live].</a:t>
            </a:r>
            <a:r>
              <a:rPr lang="en-US" sz="2400" b="1" dirty="0" smtClean="0">
                <a:solidFill>
                  <a:prstClr val="black"/>
                </a:solidFill>
                <a:ea typeface="Calibri"/>
                <a:cs typeface="Times New Roman"/>
              </a:rPr>
              <a:t> </a:t>
            </a:r>
            <a:r>
              <a:rPr lang="en-US" sz="2400" b="1" dirty="0" smtClean="0">
                <a:solidFill>
                  <a:srgbClr val="E36C0A"/>
                </a:solidFill>
                <a:ea typeface="Calibri"/>
                <a:cs typeface="Times New Roman"/>
              </a:rPr>
              <a:t> </a:t>
            </a:r>
            <a:r>
              <a:rPr lang="en-US" sz="2400" b="1" dirty="0">
                <a:solidFill>
                  <a:prstClr val="black"/>
                </a:solidFill>
                <a:ea typeface="Calibri"/>
                <a:cs typeface="Times New Roman"/>
              </a:rPr>
              <a:t>28 </a:t>
            </a:r>
            <a:r>
              <a:rPr lang="en-US" sz="2400" dirty="0">
                <a:solidFill>
                  <a:prstClr val="black"/>
                </a:solidFill>
                <a:ea typeface="Calibri"/>
                <a:cs typeface="Times New Roman"/>
              </a:rPr>
              <a:t>He who has been stealing must steal no longer, but must work, doing something useful with his own hands, that he may have something to share with those in need. </a:t>
            </a:r>
          </a:p>
        </p:txBody>
      </p:sp>
    </p:spTree>
    <p:extLst>
      <p:ext uri="{BB962C8B-B14F-4D97-AF65-F5344CB8AC3E}">
        <p14:creationId xmlns:p14="http://schemas.microsoft.com/office/powerpoint/2010/main" val="1345536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200400"/>
            <a:ext cx="7848600" cy="1569660"/>
          </a:xfrm>
          <a:prstGeom prst="rect">
            <a:avLst/>
          </a:prstGeom>
        </p:spPr>
        <p:txBody>
          <a:bodyPr wrap="square">
            <a:spAutoFit/>
          </a:bodyPr>
          <a:lstStyle/>
          <a:p>
            <a:r>
              <a:rPr lang="en-US" sz="2400" b="1" dirty="0">
                <a:solidFill>
                  <a:prstClr val="black"/>
                </a:solidFill>
                <a:ea typeface="Calibri"/>
                <a:cs typeface="Times New Roman"/>
              </a:rPr>
              <a:t>17 </a:t>
            </a:r>
            <a:r>
              <a:rPr lang="en-US" sz="2400" dirty="0">
                <a:solidFill>
                  <a:prstClr val="black"/>
                </a:solidFill>
                <a:ea typeface="Calibri"/>
                <a:cs typeface="Times New Roman"/>
              </a:rPr>
              <a:t>Therefore do not be foolish, but understand [put together] what</a:t>
            </a:r>
            <a:r>
              <a:rPr lang="en-US" sz="2400" b="1" dirty="0">
                <a:solidFill>
                  <a:prstClr val="black"/>
                </a:solidFill>
                <a:ea typeface="Calibri"/>
                <a:cs typeface="Times New Roman"/>
              </a:rPr>
              <a:t> </a:t>
            </a:r>
            <a:r>
              <a:rPr lang="en-US" sz="2400" dirty="0">
                <a:solidFill>
                  <a:prstClr val="black"/>
                </a:solidFill>
                <a:ea typeface="Calibri"/>
                <a:cs typeface="Times New Roman"/>
              </a:rPr>
              <a:t>the will of the Lord is. </a:t>
            </a:r>
            <a:r>
              <a:rPr lang="en-US" sz="2400" b="1" dirty="0">
                <a:solidFill>
                  <a:prstClr val="black"/>
                </a:solidFill>
                <a:ea typeface="Calibri"/>
                <a:cs typeface="Times New Roman"/>
              </a:rPr>
              <a:t>18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dirty="0">
                <a:solidFill>
                  <a:prstClr val="black"/>
                </a:solidFill>
                <a:ea typeface="Calibri"/>
                <a:cs typeface="Times New Roman"/>
              </a:rPr>
              <a:t>do not get drunk with wine, for that is</a:t>
            </a:r>
            <a:r>
              <a:rPr lang="en-US" sz="2400" b="1" dirty="0">
                <a:solidFill>
                  <a:prstClr val="black"/>
                </a:solidFill>
                <a:ea typeface="Calibri"/>
                <a:cs typeface="Times New Roman"/>
              </a:rPr>
              <a:t> </a:t>
            </a:r>
            <a:r>
              <a:rPr lang="en-US" sz="2400" dirty="0">
                <a:solidFill>
                  <a:prstClr val="black"/>
                </a:solidFill>
                <a:ea typeface="Calibri"/>
                <a:cs typeface="Times New Roman"/>
              </a:rPr>
              <a:t>debauchery, but</a:t>
            </a:r>
            <a:r>
              <a:rPr lang="en-US" sz="2400" b="1" dirty="0">
                <a:solidFill>
                  <a:prstClr val="black"/>
                </a:solidFill>
                <a:ea typeface="Calibri"/>
                <a:cs typeface="Times New Roman"/>
              </a:rPr>
              <a:t> </a:t>
            </a:r>
            <a:r>
              <a:rPr lang="en-US" sz="2400" b="1" dirty="0">
                <a:solidFill>
                  <a:srgbClr val="E36C0A"/>
                </a:solidFill>
                <a:ea typeface="Calibri"/>
                <a:cs typeface="Times New Roman"/>
              </a:rPr>
              <a:t>be </a:t>
            </a:r>
            <a:r>
              <a:rPr lang="en-US" sz="2400" b="1" dirty="0" smtClean="0">
                <a:solidFill>
                  <a:srgbClr val="E36C0A"/>
                </a:solidFill>
                <a:ea typeface="Calibri"/>
                <a:cs typeface="Times New Roman"/>
              </a:rPr>
              <a:t>[continually] </a:t>
            </a:r>
            <a:r>
              <a:rPr lang="en-US" sz="2400" b="1" dirty="0">
                <a:solidFill>
                  <a:srgbClr val="E36C0A"/>
                </a:solidFill>
                <a:ea typeface="Calibri"/>
                <a:cs typeface="Times New Roman"/>
              </a:rPr>
              <a:t>filled </a:t>
            </a:r>
            <a:r>
              <a:rPr lang="en-US" sz="2400" b="1" dirty="0" smtClean="0">
                <a:solidFill>
                  <a:srgbClr val="E36C0A"/>
                </a:solidFill>
                <a:ea typeface="Calibri"/>
                <a:cs typeface="Times New Roman"/>
              </a:rPr>
              <a:t>[full to the rim] </a:t>
            </a:r>
            <a:r>
              <a:rPr lang="en-US" sz="2400" b="1" dirty="0">
                <a:solidFill>
                  <a:srgbClr val="E36C0A"/>
                </a:solidFill>
                <a:ea typeface="Calibri"/>
                <a:cs typeface="Times New Roman"/>
              </a:rPr>
              <a:t>with the Spirit</a:t>
            </a:r>
            <a:r>
              <a:rPr lang="en-US" sz="2400" dirty="0">
                <a:solidFill>
                  <a:prstClr val="black"/>
                </a:solidFill>
                <a:ea typeface="Calibri"/>
                <a:cs typeface="Times New Roman"/>
              </a:rPr>
              <a:t>, </a:t>
            </a:r>
            <a:endParaRPr lang="en-US" sz="2400" dirty="0">
              <a:solidFill>
                <a:prstClr val="black"/>
              </a:solidFill>
            </a:endParaRPr>
          </a:p>
        </p:txBody>
      </p:sp>
      <p:sp>
        <p:nvSpPr>
          <p:cNvPr id="3" name="Rectangle 2"/>
          <p:cNvSpPr/>
          <p:nvPr/>
        </p:nvSpPr>
        <p:spPr>
          <a:xfrm>
            <a:off x="633984" y="990599"/>
            <a:ext cx="2555508" cy="461665"/>
          </a:xfrm>
          <a:prstGeom prst="rect">
            <a:avLst/>
          </a:prstGeom>
        </p:spPr>
        <p:txBody>
          <a:bodyPr wrap="none">
            <a:spAutoFit/>
          </a:bodyPr>
          <a:lstStyle/>
          <a:p>
            <a:r>
              <a:rPr lang="en-US" sz="2400" b="1" dirty="0">
                <a:solidFill>
                  <a:prstClr val="black"/>
                </a:solidFill>
                <a:ea typeface="Calibri"/>
                <a:cs typeface="Times New Roman"/>
              </a:rPr>
              <a:t>Ephesians </a:t>
            </a:r>
            <a:r>
              <a:rPr lang="en-US" sz="2400" b="1" dirty="0" smtClean="0">
                <a:solidFill>
                  <a:prstClr val="black"/>
                </a:solidFill>
                <a:ea typeface="Calibri"/>
                <a:cs typeface="Times New Roman"/>
              </a:rPr>
              <a:t>5:17-18 </a:t>
            </a:r>
            <a:endParaRPr lang="en-US" sz="2400" dirty="0">
              <a:solidFill>
                <a:prstClr val="black"/>
              </a:solidFill>
            </a:endParaRPr>
          </a:p>
        </p:txBody>
      </p:sp>
    </p:spTree>
    <p:extLst>
      <p:ext uri="{BB962C8B-B14F-4D97-AF65-F5344CB8AC3E}">
        <p14:creationId xmlns:p14="http://schemas.microsoft.com/office/powerpoint/2010/main" val="2701701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0"/>
            <a:ext cx="2948243"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Ephesians 4:11-16</a:t>
            </a:r>
            <a:endParaRPr lang="en-US" sz="2400" dirty="0">
              <a:solidFill>
                <a:prstClr val="black"/>
              </a:solidFill>
              <a:ea typeface="Calibri"/>
              <a:cs typeface="Times New Roman"/>
            </a:endParaRPr>
          </a:p>
        </p:txBody>
      </p:sp>
      <p:sp>
        <p:nvSpPr>
          <p:cNvPr id="3" name="Rectangle 2"/>
          <p:cNvSpPr/>
          <p:nvPr/>
        </p:nvSpPr>
        <p:spPr>
          <a:xfrm>
            <a:off x="309154" y="2286000"/>
            <a:ext cx="8610600" cy="1938992"/>
          </a:xfrm>
          <a:prstGeom prst="rect">
            <a:avLst/>
          </a:prstGeom>
        </p:spPr>
        <p:txBody>
          <a:bodyPr wrap="square">
            <a:spAutoFit/>
          </a:bodyPr>
          <a:lstStyle/>
          <a:p>
            <a:r>
              <a:rPr lang="en-US" sz="2400" b="1" dirty="0">
                <a:solidFill>
                  <a:prstClr val="black"/>
                </a:solidFill>
                <a:ea typeface="Calibri"/>
                <a:cs typeface="Times New Roman"/>
              </a:rPr>
              <a:t>11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dirty="0">
                <a:solidFill>
                  <a:prstClr val="black"/>
                </a:solidFill>
                <a:ea typeface="Calibri"/>
                <a:cs typeface="Times New Roman"/>
              </a:rPr>
              <a:t>he (Jesus) gave the</a:t>
            </a:r>
            <a:r>
              <a:rPr lang="en-US" sz="2400" b="1" dirty="0">
                <a:solidFill>
                  <a:prstClr val="black"/>
                </a:solidFill>
                <a:ea typeface="Calibri"/>
                <a:cs typeface="Times New Roman"/>
              </a:rPr>
              <a:t> </a:t>
            </a:r>
            <a:r>
              <a:rPr lang="en-US" sz="2400" dirty="0">
                <a:solidFill>
                  <a:prstClr val="black"/>
                </a:solidFill>
                <a:ea typeface="Calibri"/>
                <a:cs typeface="Times New Roman"/>
              </a:rPr>
              <a:t>apostles, the prophets, the</a:t>
            </a:r>
            <a:r>
              <a:rPr lang="en-US" sz="2400" b="1" dirty="0">
                <a:solidFill>
                  <a:prstClr val="black"/>
                </a:solidFill>
                <a:ea typeface="Calibri"/>
                <a:cs typeface="Times New Roman"/>
              </a:rPr>
              <a:t> </a:t>
            </a:r>
            <a:r>
              <a:rPr lang="en-US" sz="2400" dirty="0">
                <a:solidFill>
                  <a:prstClr val="black"/>
                </a:solidFill>
                <a:ea typeface="Calibri"/>
                <a:cs typeface="Times New Roman"/>
              </a:rPr>
              <a:t>evangelists, the</a:t>
            </a:r>
            <a:r>
              <a:rPr lang="en-US" sz="2400" b="1" dirty="0">
                <a:solidFill>
                  <a:prstClr val="black"/>
                </a:solidFill>
                <a:ea typeface="Calibri"/>
                <a:cs typeface="Times New Roman"/>
              </a:rPr>
              <a:t> </a:t>
            </a:r>
            <a:r>
              <a:rPr lang="en-US" sz="2400" dirty="0">
                <a:solidFill>
                  <a:prstClr val="black"/>
                </a:solidFill>
                <a:ea typeface="Calibri"/>
                <a:cs typeface="Times New Roman"/>
              </a:rPr>
              <a:t>pastors and teachers,</a:t>
            </a:r>
            <a:r>
              <a:rPr lang="en-US" sz="2400" b="1" dirty="0">
                <a:solidFill>
                  <a:prstClr val="black"/>
                </a:solidFill>
                <a:ea typeface="Calibri"/>
                <a:cs typeface="Times New Roman"/>
              </a:rPr>
              <a:t> </a:t>
            </a:r>
            <a:r>
              <a:rPr lang="en-US" sz="2400" dirty="0">
                <a:solidFill>
                  <a:prstClr val="black"/>
                </a:solidFill>
                <a:ea typeface="Calibri"/>
                <a:cs typeface="Times New Roman"/>
              </a:rPr>
              <a:t> </a:t>
            </a:r>
            <a:r>
              <a:rPr lang="en-US" sz="2400" b="1" dirty="0">
                <a:solidFill>
                  <a:prstClr val="black"/>
                </a:solidFill>
                <a:ea typeface="Calibri"/>
                <a:cs typeface="Times New Roman"/>
              </a:rPr>
              <a:t>12  </a:t>
            </a:r>
            <a:r>
              <a:rPr lang="en-US" sz="2400" dirty="0">
                <a:solidFill>
                  <a:prstClr val="black"/>
                </a:solidFill>
                <a:ea typeface="Calibri"/>
                <a:cs typeface="Times New Roman"/>
              </a:rPr>
              <a:t>to equip the saints for the work of ministry, for</a:t>
            </a:r>
            <a:r>
              <a:rPr lang="en-US" sz="2400" b="1" dirty="0">
                <a:solidFill>
                  <a:prstClr val="black"/>
                </a:solidFill>
                <a:ea typeface="Calibri"/>
                <a:cs typeface="Times New Roman"/>
              </a:rPr>
              <a:t> </a:t>
            </a:r>
            <a:r>
              <a:rPr lang="en-US" sz="2400" dirty="0">
                <a:solidFill>
                  <a:prstClr val="black"/>
                </a:solidFill>
                <a:ea typeface="Calibri"/>
                <a:cs typeface="Times New Roman"/>
              </a:rPr>
              <a:t>building up</a:t>
            </a:r>
            <a:r>
              <a:rPr lang="en-US" sz="2400" b="1" dirty="0">
                <a:solidFill>
                  <a:prstClr val="black"/>
                </a:solidFill>
                <a:ea typeface="Calibri"/>
                <a:cs typeface="Times New Roman"/>
              </a:rPr>
              <a:t> </a:t>
            </a:r>
            <a:r>
              <a:rPr lang="en-US" sz="2400" dirty="0">
                <a:solidFill>
                  <a:prstClr val="black"/>
                </a:solidFill>
                <a:ea typeface="Calibri"/>
                <a:cs typeface="Times New Roman"/>
              </a:rPr>
              <a:t>the body of Christ, </a:t>
            </a:r>
            <a:r>
              <a:rPr lang="en-US" sz="2400" b="1" dirty="0">
                <a:solidFill>
                  <a:prstClr val="black"/>
                </a:solidFill>
                <a:ea typeface="Calibri"/>
                <a:cs typeface="Times New Roman"/>
              </a:rPr>
              <a:t>13 </a:t>
            </a:r>
            <a:r>
              <a:rPr lang="en-US" sz="2400" dirty="0">
                <a:solidFill>
                  <a:prstClr val="black"/>
                </a:solidFill>
                <a:ea typeface="Calibri"/>
                <a:cs typeface="Times New Roman"/>
              </a:rPr>
              <a:t>until we all attain to</a:t>
            </a:r>
            <a:r>
              <a:rPr lang="en-US" sz="2400" b="1" dirty="0">
                <a:solidFill>
                  <a:prstClr val="black"/>
                </a:solidFill>
                <a:ea typeface="Calibri"/>
                <a:cs typeface="Times New Roman"/>
              </a:rPr>
              <a:t> </a:t>
            </a:r>
            <a:r>
              <a:rPr lang="en-US" sz="2400" dirty="0">
                <a:solidFill>
                  <a:prstClr val="black"/>
                </a:solidFill>
                <a:ea typeface="Calibri"/>
                <a:cs typeface="Times New Roman"/>
              </a:rPr>
              <a:t>the unity of the faith and of the knowledge of the Son of God,</a:t>
            </a:r>
            <a:r>
              <a:rPr lang="en-US" sz="2400" b="1" dirty="0">
                <a:solidFill>
                  <a:prstClr val="black"/>
                </a:solidFill>
                <a:ea typeface="Calibri"/>
                <a:cs typeface="Times New Roman"/>
              </a:rPr>
              <a:t> </a:t>
            </a:r>
            <a:r>
              <a:rPr lang="en-US" sz="2400" b="1" dirty="0">
                <a:solidFill>
                  <a:srgbClr val="E46C0A"/>
                </a:solidFill>
                <a:ea typeface="Calibri"/>
                <a:cs typeface="Times New Roman"/>
              </a:rPr>
              <a:t>to mature </a:t>
            </a:r>
            <a:r>
              <a:rPr lang="en-US" sz="2400" b="1">
                <a:solidFill>
                  <a:srgbClr val="E46C0A"/>
                </a:solidFill>
                <a:ea typeface="Calibri"/>
                <a:cs typeface="Times New Roman"/>
              </a:rPr>
              <a:t>manhood</a:t>
            </a:r>
            <a:r>
              <a:rPr lang="en-US" sz="2400" smtClean="0">
                <a:solidFill>
                  <a:prstClr val="black"/>
                </a:solidFill>
                <a:ea typeface="Calibri"/>
                <a:cs typeface="Times New Roman"/>
              </a:rPr>
              <a:t>,</a:t>
            </a:r>
            <a:r>
              <a:rPr lang="en-US" sz="2400" b="1" smtClean="0">
                <a:solidFill>
                  <a:prstClr val="black"/>
                </a:solidFill>
                <a:ea typeface="Calibri"/>
                <a:cs typeface="Times New Roman"/>
              </a:rPr>
              <a:t>…</a:t>
            </a:r>
            <a:endParaRPr lang="en-US" sz="2400" dirty="0">
              <a:solidFill>
                <a:prstClr val="black"/>
              </a:solidFill>
            </a:endParaRPr>
          </a:p>
        </p:txBody>
      </p:sp>
    </p:spTree>
    <p:extLst>
      <p:ext uri="{BB962C8B-B14F-4D97-AF65-F5344CB8AC3E}">
        <p14:creationId xmlns:p14="http://schemas.microsoft.com/office/powerpoint/2010/main" val="1267723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967335"/>
            <a:ext cx="7239000" cy="1200329"/>
          </a:xfrm>
          <a:prstGeom prst="rect">
            <a:avLst/>
          </a:prstGeom>
        </p:spPr>
        <p:txBody>
          <a:bodyPr wrap="square">
            <a:spAutoFit/>
          </a:bodyPr>
          <a:lstStyle/>
          <a:p>
            <a:r>
              <a:rPr lang="en-US" sz="2400" b="1" dirty="0">
                <a:solidFill>
                  <a:prstClr val="black"/>
                </a:solidFill>
                <a:ea typeface="Calibri"/>
                <a:cs typeface="Times New Roman"/>
              </a:rPr>
              <a:t>13 </a:t>
            </a:r>
            <a:r>
              <a:rPr lang="en-US" sz="2400" dirty="0">
                <a:solidFill>
                  <a:prstClr val="black"/>
                </a:solidFill>
                <a:ea typeface="Calibri"/>
                <a:cs typeface="Times New Roman"/>
              </a:rPr>
              <a:t>Therefore</a:t>
            </a:r>
            <a:r>
              <a:rPr lang="en-US" sz="2400" b="1" dirty="0">
                <a:solidFill>
                  <a:prstClr val="black"/>
                </a:solidFill>
                <a:ea typeface="Calibri"/>
                <a:cs typeface="Times New Roman"/>
              </a:rPr>
              <a:t> </a:t>
            </a:r>
            <a:r>
              <a:rPr lang="en-US" sz="2400" dirty="0">
                <a:solidFill>
                  <a:prstClr val="black"/>
                </a:solidFill>
                <a:ea typeface="Calibri"/>
                <a:cs typeface="Times New Roman"/>
              </a:rPr>
              <a:t>take up the whole armor of God, </a:t>
            </a:r>
            <a:r>
              <a:rPr lang="en-US" sz="2400" b="1" dirty="0">
                <a:solidFill>
                  <a:srgbClr val="E36C0A"/>
                </a:solidFill>
                <a:ea typeface="Calibri"/>
                <a:cs typeface="Times New Roman"/>
              </a:rPr>
              <a:t>that you may be able to withstand in the evil day, and having done all, to stand firm</a:t>
            </a:r>
            <a:r>
              <a:rPr lang="en-US" sz="2400" dirty="0">
                <a:solidFill>
                  <a:prstClr val="black"/>
                </a:solidFill>
                <a:ea typeface="Calibri"/>
                <a:cs typeface="Times New Roman"/>
              </a:rPr>
              <a:t>. </a:t>
            </a:r>
            <a:endParaRPr lang="en-US" sz="2400" dirty="0">
              <a:solidFill>
                <a:prstClr val="black"/>
              </a:solidFill>
            </a:endParaRPr>
          </a:p>
        </p:txBody>
      </p:sp>
      <p:sp>
        <p:nvSpPr>
          <p:cNvPr id="3" name="Rectangle 2"/>
          <p:cNvSpPr/>
          <p:nvPr/>
        </p:nvSpPr>
        <p:spPr>
          <a:xfrm>
            <a:off x="533400" y="1989909"/>
            <a:ext cx="1747594" cy="492122"/>
          </a:xfrm>
          <a:prstGeom prst="rect">
            <a:avLst/>
          </a:prstGeom>
        </p:spPr>
        <p:txBody>
          <a:bodyPr wrap="none">
            <a:spAutoFit/>
          </a:bodyPr>
          <a:lstStyle/>
          <a:p>
            <a:pPr marL="457200">
              <a:lnSpc>
                <a:spcPct val="115000"/>
              </a:lnSpc>
              <a:spcAft>
                <a:spcPts val="1000"/>
              </a:spcAft>
            </a:pPr>
            <a:r>
              <a:rPr lang="en-US" sz="2400" b="1" dirty="0" err="1">
                <a:solidFill>
                  <a:prstClr val="black"/>
                </a:solidFill>
                <a:ea typeface="Calibri"/>
                <a:cs typeface="Times New Roman"/>
              </a:rPr>
              <a:t>Eph</a:t>
            </a:r>
            <a:r>
              <a:rPr lang="en-US" sz="2400" b="1" dirty="0">
                <a:solidFill>
                  <a:prstClr val="black"/>
                </a:solidFill>
                <a:ea typeface="Calibri"/>
                <a:cs typeface="Times New Roman"/>
              </a:rPr>
              <a:t> 6:13</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3510410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200" y="-4354"/>
            <a:ext cx="6096000" cy="5503818"/>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2512388" y="2359647"/>
            <a:ext cx="1380379" cy="954107"/>
          </a:xfrm>
          <a:prstGeom prst="rect">
            <a:avLst/>
          </a:prstGeom>
          <a:noFill/>
        </p:spPr>
        <p:txBody>
          <a:bodyPr wrap="none" rtlCol="0">
            <a:spAutoFit/>
          </a:bodyPr>
          <a:lstStyle/>
          <a:p>
            <a:pPr algn="ctr"/>
            <a:r>
              <a:rPr lang="en-US" sz="2800" dirty="0">
                <a:solidFill>
                  <a:prstClr val="black"/>
                </a:solidFill>
              </a:rPr>
              <a:t>No Hold</a:t>
            </a:r>
          </a:p>
          <a:p>
            <a:pPr algn="ctr"/>
            <a:r>
              <a:rPr lang="en-US" sz="2800" dirty="0">
                <a:solidFill>
                  <a:prstClr val="black"/>
                </a:solidFill>
              </a:rPr>
              <a:t>Strategy</a:t>
            </a:r>
          </a:p>
        </p:txBody>
      </p:sp>
      <p:cxnSp>
        <p:nvCxnSpPr>
          <p:cNvPr id="14" name="Straight Connector 13"/>
          <p:cNvCxnSpPr/>
          <p:nvPr/>
        </p:nvCxnSpPr>
        <p:spPr>
          <a:xfrm>
            <a:off x="8153400" y="1295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2385026" y="179278"/>
            <a:ext cx="1591560" cy="1531620"/>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ACC6">
                  <a:lumMod val="60000"/>
                  <a:lumOff val="40000"/>
                </a:srgbClr>
              </a:solidFill>
            </a:endParaRPr>
          </a:p>
        </p:txBody>
      </p:sp>
      <p:sp>
        <p:nvSpPr>
          <p:cNvPr id="29" name="Oval 28"/>
          <p:cNvSpPr/>
          <p:nvPr/>
        </p:nvSpPr>
        <p:spPr>
          <a:xfrm>
            <a:off x="4084354" y="3316284"/>
            <a:ext cx="1501000" cy="1539414"/>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Oval 29"/>
          <p:cNvSpPr/>
          <p:nvPr/>
        </p:nvSpPr>
        <p:spPr>
          <a:xfrm>
            <a:off x="892594" y="3352800"/>
            <a:ext cx="1600200" cy="1502898"/>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TextBox 54"/>
          <p:cNvSpPr txBox="1"/>
          <p:nvPr/>
        </p:nvSpPr>
        <p:spPr>
          <a:xfrm>
            <a:off x="2361210" y="529589"/>
            <a:ext cx="1613199" cy="830997"/>
          </a:xfrm>
          <a:prstGeom prst="rect">
            <a:avLst/>
          </a:prstGeom>
          <a:noFill/>
        </p:spPr>
        <p:txBody>
          <a:bodyPr wrap="none" rtlCol="0">
            <a:spAutoFit/>
          </a:bodyPr>
          <a:lstStyle/>
          <a:p>
            <a:pPr algn="ctr"/>
            <a:r>
              <a:rPr lang="en-US" sz="2400" dirty="0">
                <a:solidFill>
                  <a:prstClr val="black"/>
                </a:solidFill>
              </a:rPr>
              <a:t>Strategy</a:t>
            </a:r>
          </a:p>
          <a:p>
            <a:pPr algn="ctr"/>
            <a:r>
              <a:rPr lang="en-US" sz="2400" dirty="0">
                <a:solidFill>
                  <a:prstClr val="black"/>
                </a:solidFill>
              </a:rPr>
              <a:t>Description</a:t>
            </a:r>
          </a:p>
        </p:txBody>
      </p:sp>
      <p:sp>
        <p:nvSpPr>
          <p:cNvPr id="56" name="TextBox 55"/>
          <p:cNvSpPr txBox="1"/>
          <p:nvPr/>
        </p:nvSpPr>
        <p:spPr>
          <a:xfrm>
            <a:off x="4160246" y="3747651"/>
            <a:ext cx="1349216" cy="830997"/>
          </a:xfrm>
          <a:prstGeom prst="rect">
            <a:avLst/>
          </a:prstGeom>
          <a:noFill/>
        </p:spPr>
        <p:txBody>
          <a:bodyPr wrap="none" rtlCol="0">
            <a:spAutoFit/>
          </a:bodyPr>
          <a:lstStyle/>
          <a:p>
            <a:pPr algn="ctr"/>
            <a:r>
              <a:rPr lang="en-US" sz="2400" dirty="0">
                <a:solidFill>
                  <a:prstClr val="black"/>
                </a:solidFill>
              </a:rPr>
              <a:t>Strategic</a:t>
            </a:r>
          </a:p>
          <a:p>
            <a:pPr algn="ctr"/>
            <a:r>
              <a:rPr lang="en-US" sz="2400" dirty="0">
                <a:solidFill>
                  <a:prstClr val="black"/>
                </a:solidFill>
              </a:rPr>
              <a:t>Structure</a:t>
            </a:r>
          </a:p>
        </p:txBody>
      </p:sp>
      <p:sp>
        <p:nvSpPr>
          <p:cNvPr id="57" name="TextBox 56"/>
          <p:cNvSpPr txBox="1"/>
          <p:nvPr/>
        </p:nvSpPr>
        <p:spPr>
          <a:xfrm>
            <a:off x="1277067" y="3688750"/>
            <a:ext cx="831254" cy="830997"/>
          </a:xfrm>
          <a:prstGeom prst="rect">
            <a:avLst/>
          </a:prstGeom>
          <a:noFill/>
        </p:spPr>
        <p:txBody>
          <a:bodyPr wrap="none" rtlCol="0">
            <a:spAutoFit/>
          </a:bodyPr>
          <a:lstStyle/>
          <a:p>
            <a:pPr algn="ctr"/>
            <a:r>
              <a:rPr lang="en-US" sz="2400" dirty="0">
                <a:solidFill>
                  <a:prstClr val="black"/>
                </a:solidFill>
              </a:rPr>
              <a:t>End</a:t>
            </a:r>
          </a:p>
          <a:p>
            <a:pPr algn="ctr"/>
            <a:r>
              <a:rPr lang="en-US" sz="2400" dirty="0">
                <a:solidFill>
                  <a:prstClr val="black"/>
                </a:solidFill>
              </a:rPr>
              <a:t>Point</a:t>
            </a:r>
          </a:p>
        </p:txBody>
      </p:sp>
      <p:sp>
        <p:nvSpPr>
          <p:cNvPr id="4" name="Oval 3"/>
          <p:cNvSpPr/>
          <p:nvPr/>
        </p:nvSpPr>
        <p:spPr>
          <a:xfrm>
            <a:off x="6415024" y="2971799"/>
            <a:ext cx="1647952" cy="154794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Oval 4"/>
          <p:cNvSpPr/>
          <p:nvPr/>
        </p:nvSpPr>
        <p:spPr>
          <a:xfrm>
            <a:off x="6324600" y="4724400"/>
            <a:ext cx="1676400" cy="16002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Oval 5"/>
          <p:cNvSpPr/>
          <p:nvPr/>
        </p:nvSpPr>
        <p:spPr>
          <a:xfrm>
            <a:off x="4267200" y="5181600"/>
            <a:ext cx="1600200" cy="15240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6415024" y="3516818"/>
            <a:ext cx="1647952" cy="461665"/>
          </a:xfrm>
          <a:prstGeom prst="rect">
            <a:avLst/>
          </a:prstGeom>
          <a:noFill/>
        </p:spPr>
        <p:txBody>
          <a:bodyPr wrap="none" rtlCol="0">
            <a:spAutoFit/>
          </a:bodyPr>
          <a:lstStyle/>
          <a:p>
            <a:r>
              <a:rPr lang="en-US" sz="2400" dirty="0">
                <a:solidFill>
                  <a:prstClr val="black"/>
                </a:solidFill>
              </a:rPr>
              <a:t>Forgiveness</a:t>
            </a:r>
          </a:p>
        </p:txBody>
      </p:sp>
      <p:sp>
        <p:nvSpPr>
          <p:cNvPr id="8" name="TextBox 7"/>
          <p:cNvSpPr txBox="1"/>
          <p:nvPr/>
        </p:nvSpPr>
        <p:spPr>
          <a:xfrm>
            <a:off x="6535160" y="5083965"/>
            <a:ext cx="1255280" cy="830997"/>
          </a:xfrm>
          <a:prstGeom prst="rect">
            <a:avLst/>
          </a:prstGeom>
          <a:noFill/>
        </p:spPr>
        <p:txBody>
          <a:bodyPr wrap="none" rtlCol="0">
            <a:spAutoFit/>
          </a:bodyPr>
          <a:lstStyle/>
          <a:p>
            <a:pPr algn="ctr"/>
            <a:r>
              <a:rPr lang="en-US" sz="2400" dirty="0">
                <a:solidFill>
                  <a:prstClr val="black"/>
                </a:solidFill>
              </a:rPr>
              <a:t>Personal</a:t>
            </a:r>
          </a:p>
          <a:p>
            <a:pPr algn="ctr"/>
            <a:r>
              <a:rPr lang="en-US" sz="2400" dirty="0">
                <a:solidFill>
                  <a:prstClr val="black"/>
                </a:solidFill>
              </a:rPr>
              <a:t>History</a:t>
            </a:r>
          </a:p>
        </p:txBody>
      </p:sp>
      <p:sp>
        <p:nvSpPr>
          <p:cNvPr id="10" name="TextBox 9"/>
          <p:cNvSpPr txBox="1"/>
          <p:nvPr/>
        </p:nvSpPr>
        <p:spPr>
          <a:xfrm>
            <a:off x="4164602" y="5525589"/>
            <a:ext cx="1702798" cy="830997"/>
          </a:xfrm>
          <a:prstGeom prst="rect">
            <a:avLst/>
          </a:prstGeom>
          <a:noFill/>
        </p:spPr>
        <p:txBody>
          <a:bodyPr wrap="square" rtlCol="0">
            <a:spAutoFit/>
          </a:bodyPr>
          <a:lstStyle/>
          <a:p>
            <a:pPr algn="ctr"/>
            <a:r>
              <a:rPr lang="en-US" sz="2400" dirty="0">
                <a:solidFill>
                  <a:prstClr val="black"/>
                </a:solidFill>
              </a:rPr>
              <a:t>Mind</a:t>
            </a:r>
          </a:p>
          <a:p>
            <a:pPr algn="ctr"/>
            <a:r>
              <a:rPr lang="en-US" sz="2400" dirty="0">
                <a:solidFill>
                  <a:prstClr val="black"/>
                </a:solidFill>
              </a:rPr>
              <a:t>Renovation</a:t>
            </a:r>
          </a:p>
        </p:txBody>
      </p:sp>
      <p:cxnSp>
        <p:nvCxnSpPr>
          <p:cNvPr id="12" name="Straight Connector 11"/>
          <p:cNvCxnSpPr>
            <a:stCxn id="4" idx="2"/>
          </p:cNvCxnSpPr>
          <p:nvPr/>
        </p:nvCxnSpPr>
        <p:spPr>
          <a:xfrm flipH="1">
            <a:off x="5509462" y="3745773"/>
            <a:ext cx="905562" cy="2327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5509462" y="4519746"/>
            <a:ext cx="1025698" cy="5642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6" idx="0"/>
          </p:cNvCxnSpPr>
          <p:nvPr/>
        </p:nvCxnSpPr>
        <p:spPr>
          <a:xfrm flipV="1">
            <a:off x="5067300" y="4855698"/>
            <a:ext cx="0" cy="3259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51685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0897" y="2286000"/>
            <a:ext cx="6858000" cy="2768963"/>
          </a:xfrm>
          <a:prstGeom prst="rect">
            <a:avLst/>
          </a:prstGeom>
        </p:spPr>
        <p:txBody>
          <a:bodyPr wrap="square">
            <a:spAutoFit/>
          </a:bodyPr>
          <a:lstStyle/>
          <a:p>
            <a:pPr>
              <a:lnSpc>
                <a:spcPct val="115000"/>
              </a:lnSpc>
              <a:spcAft>
                <a:spcPts val="1000"/>
              </a:spcAft>
            </a:pPr>
            <a:r>
              <a:rPr lang="en-US" sz="2400" b="1" dirty="0" err="1">
                <a:solidFill>
                  <a:prstClr val="black"/>
                </a:solidFill>
                <a:ea typeface="Calibri"/>
                <a:cs typeface="Times New Roman"/>
              </a:rPr>
              <a:t>aphiemi</a:t>
            </a:r>
            <a:r>
              <a:rPr lang="en-US" sz="2400" b="1" dirty="0">
                <a:solidFill>
                  <a:prstClr val="black"/>
                </a:solidFill>
                <a:ea typeface="Calibri"/>
                <a:cs typeface="Times New Roman"/>
              </a:rPr>
              <a:t> </a:t>
            </a:r>
            <a:r>
              <a:rPr lang="en-US" sz="2400" dirty="0">
                <a:solidFill>
                  <a:prstClr val="black"/>
                </a:solidFill>
                <a:ea typeface="Calibri"/>
                <a:cs typeface="Times New Roman"/>
              </a:rPr>
              <a:t>(</a:t>
            </a:r>
            <a:r>
              <a:rPr lang="en-US" sz="2400" u="sng" dirty="0">
                <a:solidFill>
                  <a:prstClr val="black"/>
                </a:solidFill>
                <a:ea typeface="Calibri"/>
                <a:cs typeface="Times New Roman"/>
              </a:rPr>
              <a:t>NT:863</a:t>
            </a:r>
            <a:r>
              <a:rPr lang="en-US" sz="2400" dirty="0">
                <a:solidFill>
                  <a:prstClr val="black"/>
                </a:solidFill>
                <a:ea typeface="Calibri"/>
                <a:cs typeface="Times New Roman"/>
              </a:rPr>
              <a:t>), primarily,</a:t>
            </a:r>
            <a:r>
              <a:rPr lang="en-US" sz="2400" b="1" dirty="0">
                <a:solidFill>
                  <a:prstClr val="black"/>
                </a:solidFill>
                <a:ea typeface="Calibri"/>
                <a:cs typeface="Times New Roman"/>
              </a:rPr>
              <a:t> </a:t>
            </a:r>
            <a:r>
              <a:rPr lang="en-US" sz="2400" b="1" dirty="0">
                <a:solidFill>
                  <a:schemeClr val="accent5"/>
                </a:solidFill>
                <a:ea typeface="Calibri"/>
                <a:cs typeface="Times New Roman"/>
              </a:rPr>
              <a:t>"to send forth, send away"</a:t>
            </a:r>
            <a:r>
              <a:rPr lang="en-US" sz="2400" b="1" dirty="0">
                <a:solidFill>
                  <a:srgbClr val="31849B"/>
                </a:solidFill>
                <a:ea typeface="Calibri"/>
                <a:cs typeface="Times New Roman"/>
              </a:rPr>
              <a:t> </a:t>
            </a:r>
            <a:r>
              <a:rPr lang="en-US" sz="2400" dirty="0">
                <a:solidFill>
                  <a:prstClr val="black"/>
                </a:solidFill>
                <a:ea typeface="Calibri"/>
                <a:cs typeface="Times New Roman"/>
              </a:rPr>
              <a:t>[regarding] ‎(b) sins…</a:t>
            </a:r>
          </a:p>
          <a:p>
            <a:pPr marL="342900" indent="-342900">
              <a:lnSpc>
                <a:spcPct val="115000"/>
              </a:lnSpc>
              <a:buFont typeface="+mj-lt"/>
              <a:buAutoNum type="arabicPeriod"/>
            </a:pPr>
            <a:r>
              <a:rPr lang="en-US" sz="2400" dirty="0">
                <a:solidFill>
                  <a:prstClr val="black"/>
                </a:solidFill>
                <a:ea typeface="Calibri"/>
                <a:cs typeface="Times New Roman"/>
              </a:rPr>
              <a:t>‎</a:t>
            </a:r>
            <a:r>
              <a:rPr lang="en-US" sz="2400" b="1" dirty="0">
                <a:solidFill>
                  <a:schemeClr val="accent5"/>
                </a:solidFill>
                <a:ea typeface="Calibri"/>
                <a:cs typeface="Times New Roman"/>
              </a:rPr>
              <a:t>firstly signifies the remission [dismissal] of the punishment due to sinful conduct… </a:t>
            </a:r>
            <a:endParaRPr lang="en-US" sz="2400" dirty="0">
              <a:solidFill>
                <a:schemeClr val="accent5"/>
              </a:solidFill>
              <a:ea typeface="Calibri"/>
              <a:cs typeface="Times New Roman"/>
            </a:endParaRPr>
          </a:p>
          <a:p>
            <a:pPr marL="342900" indent="-342900">
              <a:lnSpc>
                <a:spcPct val="115000"/>
              </a:lnSpc>
              <a:spcAft>
                <a:spcPts val="1000"/>
              </a:spcAft>
              <a:buFont typeface="+mj-lt"/>
              <a:buAutoNum type="arabicPeriod"/>
            </a:pPr>
            <a:r>
              <a:rPr lang="en-US" sz="2400" b="1" dirty="0">
                <a:solidFill>
                  <a:schemeClr val="accent5"/>
                </a:solidFill>
                <a:ea typeface="Calibri"/>
                <a:cs typeface="Times New Roman"/>
              </a:rPr>
              <a:t>‎secondly, it involves the complete removal of the cause of offense</a:t>
            </a:r>
            <a:endParaRPr lang="en-US" sz="2400" dirty="0">
              <a:solidFill>
                <a:schemeClr val="accent5"/>
              </a:solidFill>
              <a:ea typeface="Calibri"/>
              <a:cs typeface="Times New Roman"/>
            </a:endParaRPr>
          </a:p>
        </p:txBody>
      </p:sp>
    </p:spTree>
    <p:extLst>
      <p:ext uri="{BB962C8B-B14F-4D97-AF65-F5344CB8AC3E}">
        <p14:creationId xmlns:p14="http://schemas.microsoft.com/office/powerpoint/2010/main" val="3249051262"/>
      </p:ext>
    </p:extLst>
  </p:cSld>
  <p:clrMapOvr>
    <a:masterClrMapping/>
  </p:clrMapOvr>
</p:sld>
</file>

<file path=ppt/theme/theme1.xml><?xml version="1.0" encoding="utf-8"?>
<a:theme xmlns:a="http://schemas.openxmlformats.org/drawingml/2006/main" name="No Hold Histor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 Hold History 1</Template>
  <TotalTime>872</TotalTime>
  <Words>1897</Words>
  <Application>Microsoft Office PowerPoint</Application>
  <PresentationFormat>On-screen Show (4:3)</PresentationFormat>
  <Paragraphs>93</Paragraphs>
  <Slides>30</Slides>
  <Notes>0</Notes>
  <HiddenSlides>0</HiddenSlides>
  <MMClips>0</MMClips>
  <ScaleCrop>false</ScaleCrop>
  <HeadingPairs>
    <vt:vector size="4" baseType="variant">
      <vt:variant>
        <vt:lpstr>Theme</vt:lpstr>
      </vt:variant>
      <vt:variant>
        <vt:i4>10</vt:i4>
      </vt:variant>
      <vt:variant>
        <vt:lpstr>Slide Titles</vt:lpstr>
      </vt:variant>
      <vt:variant>
        <vt:i4>30</vt:i4>
      </vt:variant>
    </vt:vector>
  </HeadingPairs>
  <TitlesOfParts>
    <vt:vector size="40" baseType="lpstr">
      <vt:lpstr>No Hold History 1</vt:lpstr>
      <vt:lpstr>Office Theme</vt:lpstr>
      <vt:lpstr>1_Office Theme</vt:lpstr>
      <vt:lpstr>3_Office Theme</vt:lpstr>
      <vt:lpstr>5_Office Theme</vt:lpstr>
      <vt:lpstr>6_Office Theme</vt:lpstr>
      <vt:lpstr>4_Office Theme</vt:lpstr>
      <vt:lpstr>7_Office Theme</vt:lpstr>
      <vt:lpstr>8_Office Theme</vt:lpstr>
      <vt:lpstr>9_Office Theme</vt:lpstr>
      <vt:lpstr>Personal History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the difference between these two passages?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History</dc:title>
  <dc:creator>Family</dc:creator>
  <cp:lastModifiedBy>Family</cp:lastModifiedBy>
  <cp:revision>61</cp:revision>
  <dcterms:created xsi:type="dcterms:W3CDTF">2019-01-19T20:01:38Z</dcterms:created>
  <dcterms:modified xsi:type="dcterms:W3CDTF">2019-08-21T02:44:18Z</dcterms:modified>
</cp:coreProperties>
</file>